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58"/>
  </p:notesMasterIdLst>
  <p:handoutMasterIdLst>
    <p:handoutMasterId r:id="rId59"/>
  </p:handoutMasterIdLst>
  <p:sldIdLst>
    <p:sldId id="257" r:id="rId2"/>
    <p:sldId id="258" r:id="rId3"/>
    <p:sldId id="326" r:id="rId4"/>
    <p:sldId id="327" r:id="rId5"/>
    <p:sldId id="328" r:id="rId6"/>
    <p:sldId id="260" r:id="rId7"/>
    <p:sldId id="261" r:id="rId8"/>
    <p:sldId id="262" r:id="rId9"/>
    <p:sldId id="325" r:id="rId10"/>
    <p:sldId id="356" r:id="rId11"/>
    <p:sldId id="290" r:id="rId12"/>
    <p:sldId id="311" r:id="rId13"/>
    <p:sldId id="361" r:id="rId14"/>
    <p:sldId id="357" r:id="rId15"/>
    <p:sldId id="358" r:id="rId16"/>
    <p:sldId id="287" r:id="rId17"/>
    <p:sldId id="359" r:id="rId18"/>
    <p:sldId id="312" r:id="rId19"/>
    <p:sldId id="304" r:id="rId20"/>
    <p:sldId id="305" r:id="rId21"/>
    <p:sldId id="306" r:id="rId22"/>
    <p:sldId id="308" r:id="rId23"/>
    <p:sldId id="307" r:id="rId24"/>
    <p:sldId id="309" r:id="rId25"/>
    <p:sldId id="310" r:id="rId26"/>
    <p:sldId id="360" r:id="rId27"/>
    <p:sldId id="270" r:id="rId28"/>
    <p:sldId id="334" r:id="rId29"/>
    <p:sldId id="335" r:id="rId30"/>
    <p:sldId id="336" r:id="rId31"/>
    <p:sldId id="337" r:id="rId32"/>
    <p:sldId id="338" r:id="rId33"/>
    <p:sldId id="339" r:id="rId34"/>
    <p:sldId id="340" r:id="rId35"/>
    <p:sldId id="341" r:id="rId36"/>
    <p:sldId id="342" r:id="rId37"/>
    <p:sldId id="343" r:id="rId38"/>
    <p:sldId id="344" r:id="rId39"/>
    <p:sldId id="345" r:id="rId40"/>
    <p:sldId id="346" r:id="rId41"/>
    <p:sldId id="347" r:id="rId42"/>
    <p:sldId id="348" r:id="rId43"/>
    <p:sldId id="349" r:id="rId44"/>
    <p:sldId id="350" r:id="rId45"/>
    <p:sldId id="351" r:id="rId46"/>
    <p:sldId id="352" r:id="rId47"/>
    <p:sldId id="353" r:id="rId48"/>
    <p:sldId id="354" r:id="rId49"/>
    <p:sldId id="330" r:id="rId50"/>
    <p:sldId id="331" r:id="rId51"/>
    <p:sldId id="322" r:id="rId52"/>
    <p:sldId id="355" r:id="rId53"/>
    <p:sldId id="271" r:id="rId54"/>
    <p:sldId id="272" r:id="rId55"/>
    <p:sldId id="329" r:id="rId56"/>
    <p:sldId id="273" r:id="rId57"/>
  </p:sldIdLst>
  <p:sldSz cx="9144000" cy="5143500" type="screen16x9"/>
  <p:notesSz cx="6858000" cy="9144000"/>
  <p:embeddedFontLst>
    <p:embeddedFont>
      <p:font typeface="Calibri" panose="020F0502020204030204" pitchFamily="34" charset="0"/>
      <p:regular r:id="rId60"/>
      <p:bold r:id="rId61"/>
      <p:italic r:id="rId62"/>
      <p:boldItalic r:id="rId63"/>
    </p:embeddedFont>
    <p:embeddedFont>
      <p:font typeface="Montserrat" panose="020B0604020202020204"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25"/>
    <p:restoredTop sz="82580" autoAdjust="0"/>
  </p:normalViewPr>
  <p:slideViewPr>
    <p:cSldViewPr snapToGrid="0">
      <p:cViewPr varScale="1">
        <p:scale>
          <a:sx n="74" d="100"/>
          <a:sy n="74" d="100"/>
        </p:scale>
        <p:origin x="184" y="52"/>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82" d="100"/>
          <a:sy n="82" d="100"/>
        </p:scale>
        <p:origin x="3352" y="17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4.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Percentage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40D-4A9D-9274-ED1A1068BE8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6A2-4EE7-8572-2EB859DCFA90}"/>
              </c:ext>
            </c:extLst>
          </c:dPt>
          <c:dLbls>
            <c:dLbl>
              <c:idx val="0"/>
              <c:layout>
                <c:manualLayout>
                  <c:x val="-6.4748913203974634E-2"/>
                  <c:y val="-0.22313690051275156"/>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0D-4A9D-9274-ED1A1068BE8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91.09</c:v>
                </c:pt>
                <c:pt idx="1">
                  <c:v>8.91</c:v>
                </c:pt>
              </c:numCache>
            </c:numRef>
          </c:val>
          <c:extLst>
            <c:ext xmlns:c16="http://schemas.microsoft.com/office/drawing/2014/chart" uri="{C3380CC4-5D6E-409C-BE32-E72D297353CC}">
              <c16:uniqueId val="{00000000-840D-4A9D-9274-ED1A1068BE8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35758668837915969"/>
          <c:y val="0.82262439613765381"/>
          <c:w val="0.28306112789589677"/>
          <c:h val="0.1710972151638412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Percentage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40D-4A9D-9274-ED1A1068BE8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F01-48A8-B89B-F55BD4A98EA4}"/>
              </c:ext>
            </c:extLst>
          </c:dPt>
          <c:dLbls>
            <c:dLbl>
              <c:idx val="0"/>
              <c:layout>
                <c:manualLayout>
                  <c:x val="-6.4748913203974634E-2"/>
                  <c:y val="-0.22313690051275156"/>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0D-4A9D-9274-ED1A1068BE8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76.739999999999995</c:v>
                </c:pt>
                <c:pt idx="1">
                  <c:v>23.26</c:v>
                </c:pt>
              </c:numCache>
            </c:numRef>
          </c:val>
          <c:extLst>
            <c:ext xmlns:c16="http://schemas.microsoft.com/office/drawing/2014/chart" uri="{C3380CC4-5D6E-409C-BE32-E72D297353CC}">
              <c16:uniqueId val="{00000000-840D-4A9D-9274-ED1A1068BE8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35758668837915969"/>
          <c:y val="0.82262439613765381"/>
          <c:w val="0.28306112789589677"/>
          <c:h val="0.1710972151638412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97469555467653"/>
          <c:y val="3.758583731046584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Percentage Not Prepared</c:v>
                </c:pt>
              </c:strCache>
            </c:strRef>
          </c:tx>
          <c:spPr>
            <a:solidFill>
              <a:schemeClr val="accent1"/>
            </a:solidFill>
            <a:ln>
              <a:noFill/>
            </a:ln>
            <a:effectLst/>
          </c:spPr>
          <c:invertIfNegative val="0"/>
          <c:cat>
            <c:strRef>
              <c:f>Sheet1!$A$2:$A$7</c:f>
              <c:strCache>
                <c:ptCount val="6"/>
                <c:pt idx="0">
                  <c:v>Psychotic Episode</c:v>
                </c:pt>
                <c:pt idx="1">
                  <c:v>PTSD</c:v>
                </c:pt>
                <c:pt idx="2">
                  <c:v>Nutrition</c:v>
                </c:pt>
                <c:pt idx="3">
                  <c:v>Suicide Ideation/Attempt</c:v>
                </c:pt>
                <c:pt idx="4">
                  <c:v>Substance Abuse</c:v>
                </c:pt>
                <c:pt idx="5">
                  <c:v>Sexual Abuse</c:v>
                </c:pt>
              </c:strCache>
            </c:strRef>
          </c:cat>
          <c:val>
            <c:numRef>
              <c:f>Sheet1!$B$2:$B$7</c:f>
              <c:numCache>
                <c:formatCode>General</c:formatCode>
                <c:ptCount val="6"/>
                <c:pt idx="0">
                  <c:v>74.05</c:v>
                </c:pt>
                <c:pt idx="1">
                  <c:v>54.26</c:v>
                </c:pt>
                <c:pt idx="2">
                  <c:v>40.450000000000003</c:v>
                </c:pt>
                <c:pt idx="3">
                  <c:v>40.22</c:v>
                </c:pt>
                <c:pt idx="4">
                  <c:v>37.28</c:v>
                </c:pt>
                <c:pt idx="5">
                  <c:v>37.049999999999997</c:v>
                </c:pt>
              </c:numCache>
            </c:numRef>
          </c:val>
          <c:extLst>
            <c:ext xmlns:c16="http://schemas.microsoft.com/office/drawing/2014/chart" uri="{C3380CC4-5D6E-409C-BE32-E72D297353CC}">
              <c16:uniqueId val="{00000000-587C-4966-801C-7E061342C586}"/>
            </c:ext>
          </c:extLst>
        </c:ser>
        <c:dLbls>
          <c:showLegendKey val="0"/>
          <c:showVal val="0"/>
          <c:showCatName val="0"/>
          <c:showSerName val="0"/>
          <c:showPercent val="0"/>
          <c:showBubbleSize val="0"/>
        </c:dLbls>
        <c:gapWidth val="150"/>
        <c:axId val="675740863"/>
        <c:axId val="679147439"/>
      </c:barChart>
      <c:catAx>
        <c:axId val="675740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9147439"/>
        <c:crosses val="autoZero"/>
        <c:auto val="1"/>
        <c:lblAlgn val="ctr"/>
        <c:lblOffset val="100"/>
        <c:noMultiLvlLbl val="0"/>
      </c:catAx>
      <c:valAx>
        <c:axId val="6791474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57408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4CF0D3-F045-534C-8563-EF13A1C374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9FDF794-2647-8C4E-81E0-7829BA6092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AF63A7-77C7-F34E-9E03-A77B30C8FBF7}" type="datetimeFigureOut">
              <a:rPr lang="en-US" smtClean="0"/>
              <a:t>9/28/2020</a:t>
            </a:fld>
            <a:endParaRPr lang="en-US"/>
          </a:p>
        </p:txBody>
      </p:sp>
      <p:sp>
        <p:nvSpPr>
          <p:cNvPr id="4" name="Footer Placeholder 3">
            <a:extLst>
              <a:ext uri="{FF2B5EF4-FFF2-40B4-BE49-F238E27FC236}">
                <a16:creationId xmlns:a16="http://schemas.microsoft.com/office/drawing/2014/main" id="{E10D0CD2-F91B-8F47-9C7E-CC1AF44B78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0E2D225-5A5C-374A-81F6-700BC3B22D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F0B7D3-14ED-A044-9758-BC231D5BC419}" type="slidenum">
              <a:rPr lang="en-US" smtClean="0"/>
              <a:t>‹#›</a:t>
            </a:fld>
            <a:endParaRPr lang="en-US"/>
          </a:p>
        </p:txBody>
      </p:sp>
    </p:spTree>
    <p:extLst>
      <p:ext uri="{BB962C8B-B14F-4D97-AF65-F5344CB8AC3E}">
        <p14:creationId xmlns:p14="http://schemas.microsoft.com/office/powerpoint/2010/main" val="490793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96896da31e_2_9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Speaker - Cheryl </a:t>
            </a:r>
            <a:endParaRPr dirty="0"/>
          </a:p>
        </p:txBody>
      </p:sp>
      <p:sp>
        <p:nvSpPr>
          <p:cNvPr id="152" name="Google Shape;152;g96896da31e_2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For the educational institution members survey, over half of the respondents were faculty members.  PTA Program Directors or Assistant Directors had a slightly higher number of responses than DPT Program Directors or Assistant Directors.  </a:t>
            </a:r>
          </a:p>
        </p:txBody>
      </p:sp>
      <p:sp>
        <p:nvSpPr>
          <p:cNvPr id="4" name="Slide Number Placeholder 3"/>
          <p:cNvSpPr>
            <a:spLocks noGrp="1"/>
          </p:cNvSpPr>
          <p:nvPr>
            <p:ph type="sldNum" sz="quarter" idx="5"/>
          </p:nvPr>
        </p:nvSpPr>
        <p:spPr/>
        <p:txBody>
          <a:bodyPr/>
          <a:lstStyle/>
          <a:p>
            <a:fld id="{256522CA-F880-3C42-892E-E77E66A16568}" type="slidenum">
              <a:rPr lang="en-US" smtClean="0"/>
              <a:t>10</a:t>
            </a:fld>
            <a:endParaRPr lang="en-US"/>
          </a:p>
        </p:txBody>
      </p:sp>
    </p:spTree>
    <p:extLst>
      <p:ext uri="{BB962C8B-B14F-4D97-AF65-F5344CB8AC3E}">
        <p14:creationId xmlns:p14="http://schemas.microsoft.com/office/powerpoint/2010/main" val="3207285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Of those members responding, nearly 60% had 11 or more years of experience.</a:t>
            </a:r>
          </a:p>
        </p:txBody>
      </p:sp>
      <p:sp>
        <p:nvSpPr>
          <p:cNvPr id="4" name="Slide Number Placeholder 3"/>
          <p:cNvSpPr>
            <a:spLocks noGrp="1"/>
          </p:cNvSpPr>
          <p:nvPr>
            <p:ph type="sldNum" sz="quarter" idx="5"/>
          </p:nvPr>
        </p:nvSpPr>
        <p:spPr/>
        <p:txBody>
          <a:bodyPr/>
          <a:lstStyle/>
          <a:p>
            <a:fld id="{256522CA-F880-3C42-892E-E77E66A16568}" type="slidenum">
              <a:rPr lang="en-US" smtClean="0"/>
              <a:t>11</a:t>
            </a:fld>
            <a:endParaRPr lang="en-US"/>
          </a:p>
        </p:txBody>
      </p:sp>
    </p:spTree>
    <p:extLst>
      <p:ext uri="{BB962C8B-B14F-4D97-AF65-F5344CB8AC3E}">
        <p14:creationId xmlns:p14="http://schemas.microsoft.com/office/powerpoint/2010/main" val="3817865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6522CA-F880-3C42-892E-E77E66A16568}" type="slidenum">
              <a:rPr lang="en-US" smtClean="0"/>
              <a:t>12</a:t>
            </a:fld>
            <a:endParaRPr lang="en-US"/>
          </a:p>
        </p:txBody>
      </p:sp>
    </p:spTree>
    <p:extLst>
      <p:ext uri="{BB962C8B-B14F-4D97-AF65-F5344CB8AC3E}">
        <p14:creationId xmlns:p14="http://schemas.microsoft.com/office/powerpoint/2010/main" val="2448314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When asked if their institution has a department or office for counseling and psychological services that is available for their students, approximately 90% reported positively.  </a:t>
            </a:r>
          </a:p>
        </p:txBody>
      </p:sp>
      <p:sp>
        <p:nvSpPr>
          <p:cNvPr id="4" name="Slide Number Placeholder 3"/>
          <p:cNvSpPr>
            <a:spLocks noGrp="1"/>
          </p:cNvSpPr>
          <p:nvPr>
            <p:ph type="sldNum" sz="quarter" idx="5"/>
          </p:nvPr>
        </p:nvSpPr>
        <p:spPr/>
        <p:txBody>
          <a:bodyPr/>
          <a:lstStyle/>
          <a:p>
            <a:fld id="{256522CA-F880-3C42-892E-E77E66A16568}" type="slidenum">
              <a:rPr lang="en-US" smtClean="0"/>
              <a:t>14</a:t>
            </a:fld>
            <a:endParaRPr lang="en-US"/>
          </a:p>
        </p:txBody>
      </p:sp>
    </p:spTree>
    <p:extLst>
      <p:ext uri="{BB962C8B-B14F-4D97-AF65-F5344CB8AC3E}">
        <p14:creationId xmlns:p14="http://schemas.microsoft.com/office/powerpoint/2010/main" val="533442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However, nearly one-quarter of those responding do not have a protocol or intervention process to address students who are having a mental health crisis.</a:t>
            </a:r>
          </a:p>
        </p:txBody>
      </p:sp>
      <p:sp>
        <p:nvSpPr>
          <p:cNvPr id="4" name="Slide Number Placeholder 3"/>
          <p:cNvSpPr>
            <a:spLocks noGrp="1"/>
          </p:cNvSpPr>
          <p:nvPr>
            <p:ph type="sldNum" sz="quarter" idx="5"/>
          </p:nvPr>
        </p:nvSpPr>
        <p:spPr/>
        <p:txBody>
          <a:bodyPr/>
          <a:lstStyle/>
          <a:p>
            <a:fld id="{256522CA-F880-3C42-892E-E77E66A16568}" type="slidenum">
              <a:rPr lang="en-US" smtClean="0"/>
              <a:t>15</a:t>
            </a:fld>
            <a:endParaRPr lang="en-US"/>
          </a:p>
        </p:txBody>
      </p:sp>
    </p:spTree>
    <p:extLst>
      <p:ext uri="{BB962C8B-B14F-4D97-AF65-F5344CB8AC3E}">
        <p14:creationId xmlns:p14="http://schemas.microsoft.com/office/powerpoint/2010/main" val="4103891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Faculty were asked to identify on a 4-point </a:t>
            </a:r>
            <a:r>
              <a:rPr lang="en-US" dirty="0" err="1"/>
              <a:t>likert</a:t>
            </a:r>
            <a:r>
              <a:rPr lang="en-US" dirty="0"/>
              <a:t> scale how frequently they have encountered various issues and concerns with their students.</a:t>
            </a:r>
          </a:p>
          <a:p>
            <a:endParaRPr lang="en-US" dirty="0"/>
          </a:p>
        </p:txBody>
      </p:sp>
      <p:sp>
        <p:nvSpPr>
          <p:cNvPr id="4" name="Slide Number Placeholder 3"/>
          <p:cNvSpPr>
            <a:spLocks noGrp="1"/>
          </p:cNvSpPr>
          <p:nvPr>
            <p:ph type="sldNum" sz="quarter" idx="5"/>
          </p:nvPr>
        </p:nvSpPr>
        <p:spPr/>
        <p:txBody>
          <a:bodyPr/>
          <a:lstStyle/>
          <a:p>
            <a:fld id="{256522CA-F880-3C42-892E-E77E66A16568}" type="slidenum">
              <a:rPr lang="en-US" smtClean="0"/>
              <a:t>16</a:t>
            </a:fld>
            <a:endParaRPr lang="en-US"/>
          </a:p>
        </p:txBody>
      </p:sp>
    </p:spTree>
    <p:extLst>
      <p:ext uri="{BB962C8B-B14F-4D97-AF65-F5344CB8AC3E}">
        <p14:creationId xmlns:p14="http://schemas.microsoft.com/office/powerpoint/2010/main" val="1566710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Faculty were also asked to rate on a 3-point </a:t>
            </a:r>
            <a:r>
              <a:rPr lang="en-US" dirty="0" err="1"/>
              <a:t>likert</a:t>
            </a:r>
            <a:r>
              <a:rPr lang="en-US" dirty="0"/>
              <a:t> scale how prepared they felt to manage the student issues.</a:t>
            </a:r>
          </a:p>
        </p:txBody>
      </p:sp>
      <p:sp>
        <p:nvSpPr>
          <p:cNvPr id="4" name="Slide Number Placeholder 3"/>
          <p:cNvSpPr>
            <a:spLocks noGrp="1"/>
          </p:cNvSpPr>
          <p:nvPr>
            <p:ph type="sldNum" sz="quarter" idx="5"/>
          </p:nvPr>
        </p:nvSpPr>
        <p:spPr/>
        <p:txBody>
          <a:bodyPr/>
          <a:lstStyle/>
          <a:p>
            <a:fld id="{256522CA-F880-3C42-892E-E77E66A16568}" type="slidenum">
              <a:rPr lang="en-US" smtClean="0"/>
              <a:t>17</a:t>
            </a:fld>
            <a:endParaRPr lang="en-US"/>
          </a:p>
        </p:txBody>
      </p:sp>
    </p:spTree>
    <p:extLst>
      <p:ext uri="{BB962C8B-B14F-4D97-AF65-F5344CB8AC3E}">
        <p14:creationId xmlns:p14="http://schemas.microsoft.com/office/powerpoint/2010/main" val="2431084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two previously mentioned questions were rated for each of these 16 potential issues.</a:t>
            </a:r>
          </a:p>
          <a:p>
            <a:endParaRPr lang="en-US" dirty="0"/>
          </a:p>
          <a:p>
            <a:r>
              <a:rPr lang="en-US" dirty="0"/>
              <a:t>Next, we’ll discuss the top 5 most frequently reported issues according to the faculty, and compare student frequency of experiencing the issues.  Student and faculty confidence to address the specific issue is also provided.</a:t>
            </a:r>
          </a:p>
        </p:txBody>
      </p:sp>
      <p:sp>
        <p:nvSpPr>
          <p:cNvPr id="4" name="Slide Number Placeholder 3"/>
          <p:cNvSpPr>
            <a:spLocks noGrp="1"/>
          </p:cNvSpPr>
          <p:nvPr>
            <p:ph type="sldNum" sz="quarter" idx="5"/>
          </p:nvPr>
        </p:nvSpPr>
        <p:spPr/>
        <p:txBody>
          <a:bodyPr/>
          <a:lstStyle/>
          <a:p>
            <a:fld id="{256522CA-F880-3C42-892E-E77E66A16568}" type="slidenum">
              <a:rPr lang="en-US" smtClean="0"/>
              <a:t>18</a:t>
            </a:fld>
            <a:endParaRPr lang="en-US"/>
          </a:p>
        </p:txBody>
      </p:sp>
    </p:spTree>
    <p:extLst>
      <p:ext uri="{BB962C8B-B14F-4D97-AF65-F5344CB8AC3E}">
        <p14:creationId xmlns:p14="http://schemas.microsoft.com/office/powerpoint/2010/main" val="2172082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perception of frequency of academic performance anxiety is the highest, and fairly consistent, between faculty and students.  As expected, faculty report feeling more prepared  than students in addressing the issues.</a:t>
            </a:r>
          </a:p>
        </p:txBody>
      </p:sp>
      <p:sp>
        <p:nvSpPr>
          <p:cNvPr id="4" name="Slide Number Placeholder 3"/>
          <p:cNvSpPr>
            <a:spLocks noGrp="1"/>
          </p:cNvSpPr>
          <p:nvPr>
            <p:ph type="sldNum" sz="quarter" idx="5"/>
          </p:nvPr>
        </p:nvSpPr>
        <p:spPr/>
        <p:txBody>
          <a:bodyPr/>
          <a:lstStyle/>
          <a:p>
            <a:fld id="{256522CA-F880-3C42-892E-E77E66A16568}" type="slidenum">
              <a:rPr lang="en-US" smtClean="0"/>
              <a:t>19</a:t>
            </a:fld>
            <a:endParaRPr lang="en-US"/>
          </a:p>
        </p:txBody>
      </p:sp>
    </p:spTree>
    <p:extLst>
      <p:ext uri="{BB962C8B-B14F-4D97-AF65-F5344CB8AC3E}">
        <p14:creationId xmlns:p14="http://schemas.microsoft.com/office/powerpoint/2010/main" val="2522279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Faculty report students have a high frequency of financial strain concerns.  Students report an occasional to high frequency of financial strain concerns.  Interestingly, slightly more students report being “very prepared” to address the concerns in comparison to faculty.  Overall, faculty report being only slightly more prepared than students to address these concerns.</a:t>
            </a:r>
          </a:p>
        </p:txBody>
      </p:sp>
      <p:sp>
        <p:nvSpPr>
          <p:cNvPr id="4" name="Slide Number Placeholder 3"/>
          <p:cNvSpPr>
            <a:spLocks noGrp="1"/>
          </p:cNvSpPr>
          <p:nvPr>
            <p:ph type="sldNum" sz="quarter" idx="5"/>
          </p:nvPr>
        </p:nvSpPr>
        <p:spPr/>
        <p:txBody>
          <a:bodyPr/>
          <a:lstStyle/>
          <a:p>
            <a:fld id="{256522CA-F880-3C42-892E-E77E66A16568}" type="slidenum">
              <a:rPr lang="en-US" smtClean="0"/>
              <a:t>20</a:t>
            </a:fld>
            <a:endParaRPr lang="en-US"/>
          </a:p>
        </p:txBody>
      </p:sp>
    </p:spTree>
    <p:extLst>
      <p:ext uri="{BB962C8B-B14F-4D97-AF65-F5344CB8AC3E}">
        <p14:creationId xmlns:p14="http://schemas.microsoft.com/office/powerpoint/2010/main" val="1859417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96896da31e_2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96896da31e_2_10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Speaker - Cheryl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In response to request by IPEC of which ACAPT is a member</a:t>
            </a:r>
            <a:endParaRPr dirty="0"/>
          </a:p>
        </p:txBody>
      </p:sp>
      <p:sp>
        <p:nvSpPr>
          <p:cNvPr id="160" name="Google Shape;160;g96896da31e_2_10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Faculty perceive an occasional to high frequency of clinical performance anxiety, which is slightly overestimated compared to the frequency reported by students.  Again, as expected, faculty report feeling much more prepared to address the students’ concerns.  </a:t>
            </a:r>
          </a:p>
        </p:txBody>
      </p:sp>
      <p:sp>
        <p:nvSpPr>
          <p:cNvPr id="4" name="Slide Number Placeholder 3"/>
          <p:cNvSpPr>
            <a:spLocks noGrp="1"/>
          </p:cNvSpPr>
          <p:nvPr>
            <p:ph type="sldNum" sz="quarter" idx="5"/>
          </p:nvPr>
        </p:nvSpPr>
        <p:spPr/>
        <p:txBody>
          <a:bodyPr/>
          <a:lstStyle/>
          <a:p>
            <a:fld id="{256522CA-F880-3C42-892E-E77E66A16568}" type="slidenum">
              <a:rPr lang="en-US" smtClean="0"/>
              <a:t>21</a:t>
            </a:fld>
            <a:endParaRPr lang="en-US"/>
          </a:p>
        </p:txBody>
      </p:sp>
    </p:spTree>
    <p:extLst>
      <p:ext uri="{BB962C8B-B14F-4D97-AF65-F5344CB8AC3E}">
        <p14:creationId xmlns:p14="http://schemas.microsoft.com/office/powerpoint/2010/main" val="3781951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Faculty perceive occasional and frequent reports of generalized anxiety more often than students perceive this issue.  Confidence in addressing generalized anxiety is nearly the same between students and faculty</a:t>
            </a:r>
          </a:p>
        </p:txBody>
      </p:sp>
      <p:sp>
        <p:nvSpPr>
          <p:cNvPr id="4" name="Slide Number Placeholder 3"/>
          <p:cNvSpPr>
            <a:spLocks noGrp="1"/>
          </p:cNvSpPr>
          <p:nvPr>
            <p:ph type="sldNum" sz="quarter" idx="5"/>
          </p:nvPr>
        </p:nvSpPr>
        <p:spPr/>
        <p:txBody>
          <a:bodyPr/>
          <a:lstStyle/>
          <a:p>
            <a:fld id="{256522CA-F880-3C42-892E-E77E66A16568}" type="slidenum">
              <a:rPr lang="en-US" smtClean="0"/>
              <a:t>22</a:t>
            </a:fld>
            <a:endParaRPr lang="en-US"/>
          </a:p>
        </p:txBody>
      </p:sp>
    </p:spTree>
    <p:extLst>
      <p:ext uri="{BB962C8B-B14F-4D97-AF65-F5344CB8AC3E}">
        <p14:creationId xmlns:p14="http://schemas.microsoft.com/office/powerpoint/2010/main" val="476280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Faculty perceive a much higher frequency of student health issues than those reported by students.  Faculty and student preparation to address these issues appear fairly consistent.  </a:t>
            </a:r>
          </a:p>
        </p:txBody>
      </p:sp>
      <p:sp>
        <p:nvSpPr>
          <p:cNvPr id="4" name="Slide Number Placeholder 3"/>
          <p:cNvSpPr>
            <a:spLocks noGrp="1"/>
          </p:cNvSpPr>
          <p:nvPr>
            <p:ph type="sldNum" sz="quarter" idx="5"/>
          </p:nvPr>
        </p:nvSpPr>
        <p:spPr/>
        <p:txBody>
          <a:bodyPr/>
          <a:lstStyle/>
          <a:p>
            <a:fld id="{256522CA-F880-3C42-892E-E77E66A16568}" type="slidenum">
              <a:rPr lang="en-US" smtClean="0"/>
              <a:t>23</a:t>
            </a:fld>
            <a:endParaRPr lang="en-US"/>
          </a:p>
        </p:txBody>
      </p:sp>
    </p:spTree>
    <p:extLst>
      <p:ext uri="{BB962C8B-B14F-4D97-AF65-F5344CB8AC3E}">
        <p14:creationId xmlns:p14="http://schemas.microsoft.com/office/powerpoint/2010/main" val="3810936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Faculty reported they rarely or never experienced students reporting these identified issues.  These were also consistent with student reports.</a:t>
            </a:r>
          </a:p>
        </p:txBody>
      </p:sp>
      <p:sp>
        <p:nvSpPr>
          <p:cNvPr id="4" name="Slide Number Placeholder 3"/>
          <p:cNvSpPr>
            <a:spLocks noGrp="1"/>
          </p:cNvSpPr>
          <p:nvPr>
            <p:ph type="sldNum" sz="quarter" idx="5"/>
          </p:nvPr>
        </p:nvSpPr>
        <p:spPr/>
        <p:txBody>
          <a:bodyPr/>
          <a:lstStyle/>
          <a:p>
            <a:fld id="{256522CA-F880-3C42-892E-E77E66A16568}" type="slidenum">
              <a:rPr lang="en-US" smtClean="0"/>
              <a:t>24</a:t>
            </a:fld>
            <a:endParaRPr lang="en-US"/>
          </a:p>
        </p:txBody>
      </p:sp>
    </p:spTree>
    <p:extLst>
      <p:ext uri="{BB962C8B-B14F-4D97-AF65-F5344CB8AC3E}">
        <p14:creationId xmlns:p14="http://schemas.microsoft.com/office/powerpoint/2010/main" val="9899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As discussed previously, faculty perception of student health issues appears overestimated compared to student reports.  This overestimation occurs across the other  identified topics on this slide.</a:t>
            </a:r>
          </a:p>
        </p:txBody>
      </p:sp>
      <p:sp>
        <p:nvSpPr>
          <p:cNvPr id="4" name="Slide Number Placeholder 3"/>
          <p:cNvSpPr>
            <a:spLocks noGrp="1"/>
          </p:cNvSpPr>
          <p:nvPr>
            <p:ph type="sldNum" sz="quarter" idx="5"/>
          </p:nvPr>
        </p:nvSpPr>
        <p:spPr/>
        <p:txBody>
          <a:bodyPr/>
          <a:lstStyle/>
          <a:p>
            <a:fld id="{256522CA-F880-3C42-892E-E77E66A16568}" type="slidenum">
              <a:rPr lang="en-US" smtClean="0"/>
              <a:t>25</a:t>
            </a:fld>
            <a:endParaRPr lang="en-US"/>
          </a:p>
        </p:txBody>
      </p:sp>
    </p:spTree>
    <p:extLst>
      <p:ext uri="{BB962C8B-B14F-4D97-AF65-F5344CB8AC3E}">
        <p14:creationId xmlns:p14="http://schemas.microsoft.com/office/powerpoint/2010/main" val="3509598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slide identifies the top 6 rated issues that faculty do not feel prepared to address.</a:t>
            </a:r>
          </a:p>
          <a:p>
            <a:endParaRPr lang="en-US" dirty="0"/>
          </a:p>
          <a:p>
            <a:r>
              <a:rPr lang="en-US" dirty="0"/>
              <a:t>This relates well to student perceptions of not feeling prepared to address these concerns.</a:t>
            </a:r>
          </a:p>
          <a:p>
            <a:r>
              <a:rPr lang="en-US" dirty="0"/>
              <a:t> Students report feeling least prepared to address psychotic episodes and PTSD (48%), then, sexual abuse (38%), financial strain 32%, grief due to loss and suicide 30%.</a:t>
            </a:r>
          </a:p>
          <a:p>
            <a:endParaRPr lang="en-US" dirty="0"/>
          </a:p>
          <a:p>
            <a:r>
              <a:rPr lang="en-US" dirty="0"/>
              <a:t>Students feel more prepared to address nutritional and substance abuse than faculty.</a:t>
            </a:r>
          </a:p>
        </p:txBody>
      </p:sp>
      <p:sp>
        <p:nvSpPr>
          <p:cNvPr id="4" name="Slide Number Placeholder 3"/>
          <p:cNvSpPr>
            <a:spLocks noGrp="1"/>
          </p:cNvSpPr>
          <p:nvPr>
            <p:ph type="sldNum" sz="quarter" idx="5"/>
          </p:nvPr>
        </p:nvSpPr>
        <p:spPr/>
        <p:txBody>
          <a:bodyPr/>
          <a:lstStyle/>
          <a:p>
            <a:fld id="{256522CA-F880-3C42-892E-E77E66A16568}" type="slidenum">
              <a:rPr lang="en-US" smtClean="0"/>
              <a:t>26</a:t>
            </a:fld>
            <a:endParaRPr lang="en-US"/>
          </a:p>
        </p:txBody>
      </p:sp>
    </p:spTree>
    <p:extLst>
      <p:ext uri="{BB962C8B-B14F-4D97-AF65-F5344CB8AC3E}">
        <p14:creationId xmlns:p14="http://schemas.microsoft.com/office/powerpoint/2010/main" val="39112248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1441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94508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21974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2882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96896da31e_2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96896da31e_2_10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Speaker - Cheryl </a:t>
            </a:r>
          </a:p>
        </p:txBody>
      </p:sp>
      <p:sp>
        <p:nvSpPr>
          <p:cNvPr id="160" name="Google Shape;160;g96896da31e_2_10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12631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01372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96896da31e_2_21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Students need to know they are heard. Now,</a:t>
            </a:r>
            <a:r>
              <a:rPr lang="en-US" baseline="0" dirty="0"/>
              <a:t> more than ever, we need human connection. We, as academic and clinical faculty, must take the time to listen to and understand our students. The old mantras of self-sufficiency – the “suck it up, buttercup” and “I suffered through PT school and you can too” attitudes are just not going to cut it. If we want to maintain a strong and resilient profession, we can’t ignore these mental health needs. We must address them </a:t>
            </a:r>
            <a:r>
              <a:rPr lang="en-US" u="sng" baseline="0" dirty="0"/>
              <a:t>proactively</a:t>
            </a:r>
            <a:r>
              <a:rPr lang="en-US" baseline="0" dirty="0"/>
              <a:t>, and then know how to </a:t>
            </a:r>
            <a:r>
              <a:rPr lang="en-US" u="sng" baseline="0" dirty="0"/>
              <a:t>react</a:t>
            </a:r>
            <a:r>
              <a:rPr lang="en-US" baseline="0" dirty="0"/>
              <a:t> in times of crisis. </a:t>
            </a:r>
          </a:p>
          <a:p>
            <a:pPr marL="0" lvl="0" indent="0" algn="l" rtl="0">
              <a:spcBef>
                <a:spcPts val="0"/>
              </a:spcBef>
              <a:spcAft>
                <a:spcPts val="0"/>
              </a:spcAft>
              <a:buNone/>
            </a:pPr>
            <a:endParaRPr lang="en-US" baseline="0" dirty="0"/>
          </a:p>
          <a:p>
            <a:pPr marL="0" lvl="0" indent="0" algn="l" rtl="0">
              <a:spcBef>
                <a:spcPts val="0"/>
              </a:spcBef>
              <a:spcAft>
                <a:spcPts val="0"/>
              </a:spcAft>
              <a:buNone/>
            </a:pPr>
            <a:endParaRPr dirty="0"/>
          </a:p>
        </p:txBody>
      </p:sp>
      <p:sp>
        <p:nvSpPr>
          <p:cNvPr id="278" name="Google Shape;278;g96896da31e_2_2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93936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ID</a:t>
            </a:r>
            <a:r>
              <a:rPr lang="en-US" baseline="0" dirty="0"/>
              <a:t> what is available – De-stigmatize mental health issues – have counseling/support services listed alongside library, writing center, other student services</a:t>
            </a:r>
          </a:p>
          <a:p>
            <a:r>
              <a:rPr lang="en-US" baseline="0" dirty="0"/>
              <a:t>Online – “Never miss an opportunity to take advantage of a crisis”. </a:t>
            </a:r>
            <a:endParaRPr lang="en-US" dirty="0"/>
          </a:p>
        </p:txBody>
      </p:sp>
    </p:spTree>
    <p:extLst>
      <p:ext uri="{BB962C8B-B14F-4D97-AF65-F5344CB8AC3E}">
        <p14:creationId xmlns:p14="http://schemas.microsoft.com/office/powerpoint/2010/main" val="38605695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96896da31e_2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96896da31e_2_1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AutoNum type="arabicParenR"/>
            </a:pPr>
            <a:r>
              <a:rPr lang="en-US" dirty="0"/>
              <a:t>With</a:t>
            </a:r>
            <a:r>
              <a:rPr lang="en-US" baseline="0" dirty="0"/>
              <a:t> these 3 surveys, we better understand the incidence of mental health dysfunction in our PT and PTA students. And while it’s impossible to directly correlate the incidence with the impact of these issues, we can indeed surmise that issues such as anxiety, depression, loneliness, financial pressures and others affect our students’ ability to learn and develop as clinicians and therefore affect the patients they encounter. </a:t>
            </a:r>
          </a:p>
          <a:p>
            <a:pPr marL="228600" lvl="0" indent="-228600" algn="l" rtl="0">
              <a:spcBef>
                <a:spcPts val="0"/>
              </a:spcBef>
              <a:spcAft>
                <a:spcPts val="0"/>
              </a:spcAft>
              <a:buAutoNum type="arabicParenR"/>
            </a:pPr>
            <a:r>
              <a:rPr lang="en-US" baseline="0" dirty="0"/>
              <a:t>In order to enhance academic programs awareness of these needs, we hope to publish our results and recommendations in the JOPTE.</a:t>
            </a:r>
          </a:p>
          <a:p>
            <a:pPr marL="228600" lvl="0" indent="-228600" algn="l" rtl="0">
              <a:spcBef>
                <a:spcPts val="0"/>
              </a:spcBef>
              <a:spcAft>
                <a:spcPts val="0"/>
              </a:spcAft>
              <a:buAutoNum type="arabicParenR"/>
            </a:pPr>
            <a:r>
              <a:rPr lang="en-US" baseline="0" dirty="0"/>
              <a:t>This aim may best be addressed by a comprehensive literature review of best practices, even in other professions such as medicine, nursing, dentistry and veterinary medicine, to support students’ health and well-being. </a:t>
            </a:r>
          </a:p>
          <a:p>
            <a:pPr marL="228600" lvl="0" indent="-228600" algn="l" rtl="0">
              <a:spcBef>
                <a:spcPts val="0"/>
              </a:spcBef>
              <a:spcAft>
                <a:spcPts val="0"/>
              </a:spcAft>
              <a:buAutoNum type="arabicParenR"/>
            </a:pPr>
            <a:r>
              <a:rPr lang="en-US" baseline="0" dirty="0"/>
              <a:t>We have come to realize that addressing clinician stress and wellness may be outside the scope of this task force. It may be more appropriate to make a motion to the APTA HOD to address these issues among clinicians. </a:t>
            </a:r>
          </a:p>
          <a:p>
            <a:pPr marL="228600" lvl="0" indent="-228600" algn="l" rtl="0">
              <a:spcBef>
                <a:spcPts val="0"/>
              </a:spcBef>
              <a:spcAft>
                <a:spcPts val="0"/>
              </a:spcAft>
              <a:buAutoNum type="arabicParenR"/>
            </a:pPr>
            <a:r>
              <a:rPr lang="en-US" baseline="0" dirty="0"/>
              <a:t>Our next big step is to do just this – to provide tools and resources for programs and individuals to be more prepared to address these issues. To encourage programs to educate their faculty on resources already available within their universities and colleges and to create action plans for crisis situations. To develop resource guides for DCEs to give to their clinical partners. To empower all faculty (academic and clinical) to recognize and address mental health and wellness needs of their students.  And, possibly, to conduct follow-up long-term research. </a:t>
            </a:r>
          </a:p>
          <a:p>
            <a:pPr marL="228600" lvl="0" indent="-228600" algn="l" rtl="0">
              <a:spcBef>
                <a:spcPts val="0"/>
              </a:spcBef>
              <a:spcAft>
                <a:spcPts val="0"/>
              </a:spcAft>
              <a:buAutoNum type="arabicParenR"/>
            </a:pPr>
            <a:endParaRPr lang="en-US" baseline="0" dirty="0"/>
          </a:p>
          <a:p>
            <a:pPr marL="228600" lvl="0" indent="-228600" algn="l" rtl="0">
              <a:spcBef>
                <a:spcPts val="0"/>
              </a:spcBef>
              <a:spcAft>
                <a:spcPts val="0"/>
              </a:spcAft>
              <a:buAutoNum type="arabicParenR"/>
            </a:pPr>
            <a:endParaRPr lang="en-US" baseline="0" dirty="0"/>
          </a:p>
          <a:p>
            <a:pPr marL="228600" lvl="0" indent="-228600" algn="l" rtl="0">
              <a:spcBef>
                <a:spcPts val="0"/>
              </a:spcBef>
              <a:spcAft>
                <a:spcPts val="0"/>
              </a:spcAft>
              <a:buAutoNum type="arabicParenR"/>
            </a:pPr>
            <a:endParaRPr lang="en-US" baseline="0" dirty="0"/>
          </a:p>
          <a:p>
            <a:pPr marL="228600" lvl="0" indent="-228600" algn="l" rtl="0">
              <a:spcBef>
                <a:spcPts val="0"/>
              </a:spcBef>
              <a:spcAft>
                <a:spcPts val="0"/>
              </a:spcAft>
              <a:buAutoNum type="arabicParenR"/>
            </a:pPr>
            <a:endParaRPr lang="en-US" baseline="0" dirty="0"/>
          </a:p>
          <a:p>
            <a:pPr marL="228600" lvl="0" indent="-228600" algn="l" rtl="0">
              <a:spcBef>
                <a:spcPts val="0"/>
              </a:spcBef>
              <a:spcAft>
                <a:spcPts val="0"/>
              </a:spcAft>
              <a:buAutoNum type="arabicParenR"/>
            </a:pPr>
            <a:endParaRPr lang="en-US" baseline="0" dirty="0"/>
          </a:p>
          <a:p>
            <a:pPr marL="228600" lvl="0" indent="-228600" algn="l" rtl="0">
              <a:spcBef>
                <a:spcPts val="0"/>
              </a:spcBef>
              <a:spcAft>
                <a:spcPts val="0"/>
              </a:spcAft>
              <a:buAutoNum type="arabicParenR"/>
            </a:pPr>
            <a:endParaRPr lang="en-US" baseline="0" dirty="0"/>
          </a:p>
          <a:p>
            <a:pPr marL="228600" lvl="0" indent="-228600" algn="l" rtl="0">
              <a:spcBef>
                <a:spcPts val="0"/>
              </a:spcBef>
              <a:spcAft>
                <a:spcPts val="0"/>
              </a:spcAft>
              <a:buAutoNum type="arabicParenR"/>
            </a:pPr>
            <a:endParaRPr dirty="0"/>
          </a:p>
        </p:txBody>
      </p:sp>
      <p:sp>
        <p:nvSpPr>
          <p:cNvPr id="186" name="Google Shape;186;g96896da31e_2_1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53</a:t>
            </a:fld>
            <a:endParaRPr/>
          </a:p>
        </p:txBody>
      </p:sp>
    </p:spTree>
    <p:extLst>
      <p:ext uri="{BB962C8B-B14F-4D97-AF65-F5344CB8AC3E}">
        <p14:creationId xmlns:p14="http://schemas.microsoft.com/office/powerpoint/2010/main" val="37425307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completed our research</a:t>
            </a:r>
            <a:r>
              <a:rPr lang="en-US" baseline="0" dirty="0"/>
              <a:t> surveys just </a:t>
            </a:r>
            <a:r>
              <a:rPr lang="en-US" i="1" baseline="0" dirty="0"/>
              <a:t>before </a:t>
            </a:r>
            <a:r>
              <a:rPr lang="en-US" i="0" baseline="0" dirty="0" err="1"/>
              <a:t>Covid</a:t>
            </a:r>
            <a:r>
              <a:rPr lang="en-US" i="0" baseline="0" dirty="0"/>
              <a:t> 19 arrived. We can only speculate on how stressors have increased in our students in the last 6 months. And yet </a:t>
            </a:r>
            <a:r>
              <a:rPr lang="en-US" i="0" baseline="0" dirty="0" err="1"/>
              <a:t>Covid</a:t>
            </a:r>
            <a:r>
              <a:rPr lang="en-US" i="0" baseline="0" dirty="0"/>
              <a:t> is just one example, albeit a huge one, of how life can be unexpected and hard. Challenges such as natural disasters, political issues, racial injustice, and of course personal struggles compound the stress and strain for all of us. </a:t>
            </a:r>
          </a:p>
          <a:p>
            <a:r>
              <a:rPr lang="en-US" i="0" baseline="0" dirty="0"/>
              <a:t>So while we need to teach our students the origin and insertion of the sartorius, and how to work a goniometer, and all the other really critical components of the profession, we also have to see them as </a:t>
            </a:r>
            <a:r>
              <a:rPr lang="en-US" b="1" i="0" baseline="0" dirty="0"/>
              <a:t>people</a:t>
            </a:r>
            <a:r>
              <a:rPr lang="en-US" i="0" baseline="0" dirty="0"/>
              <a:t>, and do what we can to support their health and wellness throughout their academic career and in preparation for clinical practice.  </a:t>
            </a:r>
          </a:p>
          <a:p>
            <a:endParaRPr lang="en-US" i="0" baseline="0" dirty="0"/>
          </a:p>
        </p:txBody>
      </p:sp>
    </p:spTree>
    <p:extLst>
      <p:ext uri="{BB962C8B-B14F-4D97-AF65-F5344CB8AC3E}">
        <p14:creationId xmlns:p14="http://schemas.microsoft.com/office/powerpoint/2010/main" val="6797389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662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96896da31e_2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96896da31e_2_10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Speaker - Cheryl </a:t>
            </a:r>
          </a:p>
        </p:txBody>
      </p:sp>
      <p:sp>
        <p:nvSpPr>
          <p:cNvPr id="160" name="Google Shape;160;g96896da31e_2_10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22920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96896da31e_2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96896da31e_2_10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Speaker - Cheryl </a:t>
            </a:r>
          </a:p>
        </p:txBody>
      </p:sp>
      <p:sp>
        <p:nvSpPr>
          <p:cNvPr id="160" name="Google Shape;160;g96896da31e_2_10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84584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96896da31e_2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96896da31e_2_1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Speaker - Cheryl </a:t>
            </a:r>
          </a:p>
          <a:p>
            <a:pPr marL="0" lvl="0" indent="0" algn="l" rtl="0">
              <a:spcBef>
                <a:spcPts val="0"/>
              </a:spcBef>
              <a:spcAft>
                <a:spcPts val="0"/>
              </a:spcAft>
              <a:buNone/>
            </a:pPr>
            <a:endParaRPr dirty="0"/>
          </a:p>
        </p:txBody>
      </p:sp>
      <p:sp>
        <p:nvSpPr>
          <p:cNvPr id="186" name="Google Shape;186;g96896da31e_2_1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96896da31e_2_1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96896da31e_2_1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Speaker – Janet</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Process – 3 survey tools were developed </a:t>
            </a:r>
            <a:endParaRPr dirty="0"/>
          </a:p>
          <a:p>
            <a:pPr marL="0" lvl="0" indent="0" algn="l" rtl="0">
              <a:spcBef>
                <a:spcPts val="0"/>
              </a:spcBef>
              <a:spcAft>
                <a:spcPts val="0"/>
              </a:spcAft>
              <a:buNone/>
            </a:pPr>
            <a:r>
              <a:rPr lang="en" dirty="0"/>
              <a:t>Participants</a:t>
            </a:r>
            <a:endParaRPr dirty="0"/>
          </a:p>
          <a:p>
            <a:pPr marL="0" lvl="0" indent="0" algn="l" rtl="0">
              <a:spcBef>
                <a:spcPts val="0"/>
              </a:spcBef>
              <a:spcAft>
                <a:spcPts val="0"/>
              </a:spcAft>
              <a:buNone/>
            </a:pPr>
            <a:r>
              <a:rPr lang="en" dirty="0"/>
              <a:t>Faculty – 461 responses (242 ACAPT member institutions) ___ PTA programs</a:t>
            </a:r>
            <a:endParaRPr dirty="0"/>
          </a:p>
          <a:p>
            <a:pPr marL="0" lvl="0" indent="0" algn="l" rtl="0">
              <a:spcBef>
                <a:spcPts val="0"/>
              </a:spcBef>
              <a:spcAft>
                <a:spcPts val="0"/>
              </a:spcAft>
              <a:buNone/>
            </a:pPr>
            <a:r>
              <a:rPr lang="en" dirty="0"/>
              <a:t>Clinical faculty 209 responses</a:t>
            </a:r>
            <a:endParaRPr dirty="0"/>
          </a:p>
          <a:p>
            <a:pPr marL="0" lvl="0" indent="0" algn="l" rtl="0">
              <a:spcBef>
                <a:spcPts val="0"/>
              </a:spcBef>
              <a:spcAft>
                <a:spcPts val="0"/>
              </a:spcAft>
              <a:buNone/>
            </a:pPr>
            <a:r>
              <a:rPr lang="en" dirty="0"/>
              <a:t>Students 1200 responses  (possible 33,000)</a:t>
            </a:r>
            <a:endParaRPr dirty="0"/>
          </a:p>
        </p:txBody>
      </p:sp>
      <p:sp>
        <p:nvSpPr>
          <p:cNvPr id="213" name="Google Shape;213;g96896da31e_2_1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96896da31e_2_1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96896da31e_2_1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Speaker – Janet?</a:t>
            </a:r>
          </a:p>
          <a:p>
            <a:pPr marL="0" lvl="0" indent="0" algn="l" rtl="0">
              <a:spcBef>
                <a:spcPts val="0"/>
              </a:spcBef>
              <a:spcAft>
                <a:spcPts val="0"/>
              </a:spcAft>
              <a:buNone/>
            </a:pPr>
            <a:endParaRPr lang="en" b="0" i="0" dirty="0">
              <a:solidFill>
                <a:srgbClr val="404040"/>
              </a:solidFill>
              <a:latin typeface="Arial"/>
              <a:ea typeface="Arial"/>
              <a:cs typeface="Arial"/>
              <a:sym typeface="Arial"/>
            </a:endParaRPr>
          </a:p>
          <a:p>
            <a:pPr marL="0" lvl="0" indent="0" algn="l" rtl="0">
              <a:spcBef>
                <a:spcPts val="0"/>
              </a:spcBef>
              <a:spcAft>
                <a:spcPts val="0"/>
              </a:spcAft>
              <a:buNone/>
            </a:pPr>
            <a:r>
              <a:rPr lang="en" b="0" i="0" dirty="0">
                <a:solidFill>
                  <a:srgbClr val="404040"/>
                </a:solidFill>
                <a:latin typeface="Arial"/>
                <a:ea typeface="Arial"/>
                <a:cs typeface="Arial"/>
                <a:sym typeface="Arial"/>
              </a:rPr>
              <a:t>8 dimensions of health/wellness as adapted from the Substance Abuse and Mental Health Services Administration (SAMHSA):  </a:t>
            </a:r>
            <a:endParaRPr dirty="0"/>
          </a:p>
        </p:txBody>
      </p:sp>
      <p:sp>
        <p:nvSpPr>
          <p:cNvPr id="229" name="Google Shape;229;g96896da31e_2_1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Speaker – Jeannette</a:t>
            </a:r>
          </a:p>
          <a:p>
            <a:pPr marL="158750" indent="0">
              <a:buNone/>
            </a:pPr>
            <a:endParaRPr lang="en-US" dirty="0"/>
          </a:p>
        </p:txBody>
      </p:sp>
    </p:spTree>
    <p:extLst>
      <p:ext uri="{BB962C8B-B14F-4D97-AF65-F5344CB8AC3E}">
        <p14:creationId xmlns:p14="http://schemas.microsoft.com/office/powerpoint/2010/main" val="584127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ext" userDrawn="1">
  <p:cSld name="Title and Text">
    <p:bg>
      <p:bgPr>
        <a:solidFill>
          <a:schemeClr val="lt1"/>
        </a:solidFill>
        <a:effectLst/>
      </p:bgPr>
    </p:bg>
    <p:spTree>
      <p:nvGrpSpPr>
        <p:cNvPr id="1" name="Shape 57"/>
        <p:cNvGrpSpPr/>
        <p:nvPr/>
      </p:nvGrpSpPr>
      <p:grpSpPr>
        <a:xfrm>
          <a:off x="0" y="0"/>
          <a:ext cx="0" cy="0"/>
          <a:chOff x="0" y="0"/>
          <a:chExt cx="0" cy="0"/>
        </a:xfrm>
      </p:grpSpPr>
      <p:pic>
        <p:nvPicPr>
          <p:cNvPr id="58" name="Google Shape;58;p14"/>
          <p:cNvPicPr preferRelativeResize="0"/>
          <p:nvPr/>
        </p:nvPicPr>
        <p:blipFill rotWithShape="1">
          <a:blip r:embed="rId2">
            <a:alphaModFix/>
          </a:blip>
          <a:srcRect/>
          <a:stretch/>
        </p:blipFill>
        <p:spPr>
          <a:xfrm>
            <a:off x="0" y="0"/>
            <a:ext cx="9144000" cy="1750979"/>
          </a:xfrm>
          <a:prstGeom prst="rect">
            <a:avLst/>
          </a:prstGeom>
          <a:solidFill>
            <a:srgbClr val="607C84"/>
          </a:solidFill>
          <a:ln>
            <a:noFill/>
          </a:ln>
        </p:spPr>
      </p:pic>
      <p:sp>
        <p:nvSpPr>
          <p:cNvPr id="59" name="Google Shape;59;p14"/>
          <p:cNvSpPr txBox="1">
            <a:spLocks noGrp="1"/>
          </p:cNvSpPr>
          <p:nvPr>
            <p:ph type="title"/>
          </p:nvPr>
        </p:nvSpPr>
        <p:spPr>
          <a:xfrm>
            <a:off x="628650" y="621713"/>
            <a:ext cx="7886700" cy="994172"/>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lt1"/>
              </a:buClr>
              <a:buSzPts val="3600"/>
              <a:buFont typeface="Montserrat"/>
              <a:buNone/>
              <a:defRPr>
                <a:solidFill>
                  <a:schemeClr val="lt1"/>
                </a:solidFill>
                <a:latin typeface="Calibri" panose="020F0502020204030204" pitchFamily="34" charset="0"/>
                <a:cs typeface="Calibri" panose="020F0502020204030204" pitchFamily="34" charset="0"/>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60" name="Google Shape;60;p14"/>
          <p:cNvSpPr txBox="1">
            <a:spLocks noGrp="1"/>
          </p:cNvSpPr>
          <p:nvPr>
            <p:ph type="body" idx="1"/>
          </p:nvPr>
        </p:nvSpPr>
        <p:spPr>
          <a:xfrm>
            <a:off x="2217907" y="2077641"/>
            <a:ext cx="6297443" cy="2314397"/>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1200"/>
              </a:spcBef>
              <a:spcAft>
                <a:spcPts val="0"/>
              </a:spcAft>
              <a:buSzPts val="1400"/>
              <a:buChar char="&gt;"/>
              <a:defRPr/>
            </a:lvl1pPr>
            <a:lvl2pPr marL="914400" lvl="1" indent="-228600" algn="l">
              <a:lnSpc>
                <a:spcPct val="90000"/>
              </a:lnSpc>
              <a:spcBef>
                <a:spcPts val="1300"/>
              </a:spcBef>
              <a:spcAft>
                <a:spcPts val="0"/>
              </a:spcAft>
              <a:buSzPts val="2100"/>
              <a:buNone/>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dirty="0"/>
          </a:p>
        </p:txBody>
      </p:sp>
      <p:sp>
        <p:nvSpPr>
          <p:cNvPr id="61" name="Google Shape;61;p14"/>
          <p:cNvSpPr txBox="1">
            <a:spLocks noGrp="1"/>
          </p:cNvSpPr>
          <p:nvPr>
            <p:ph type="ftr" idx="11"/>
          </p:nvPr>
        </p:nvSpPr>
        <p:spPr>
          <a:xfrm>
            <a:off x="3028950" y="4767263"/>
            <a:ext cx="5187460" cy="271732"/>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62" name="Google Shape;62;p14"/>
          <p:cNvSpPr txBox="1">
            <a:spLocks noGrp="1"/>
          </p:cNvSpPr>
          <p:nvPr>
            <p:ph type="sldNum" idx="12"/>
          </p:nvPr>
        </p:nvSpPr>
        <p:spPr>
          <a:xfrm>
            <a:off x="8216411" y="4769375"/>
            <a:ext cx="298939" cy="271732"/>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2_Simple Title and Tex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5699C4C-BCBB-094F-9FEB-D3BF4D81831F}"/>
              </a:ext>
            </a:extLst>
          </p:cNvPr>
          <p:cNvSpPr>
            <a:spLocks noGrp="1"/>
          </p:cNvSpPr>
          <p:nvPr>
            <p:ph sz="quarter" idx="18"/>
          </p:nvPr>
        </p:nvSpPr>
        <p:spPr>
          <a:xfrm>
            <a:off x="628650" y="1360728"/>
            <a:ext cx="7904809" cy="3294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00D8000-C639-EC44-ACB0-AF04426D1757}"/>
              </a:ext>
            </a:extLst>
          </p:cNvPr>
          <p:cNvSpPr>
            <a:spLocks noGrp="1"/>
          </p:cNvSpPr>
          <p:nvPr>
            <p:ph type="title"/>
          </p:nvPr>
        </p:nvSpPr>
        <p:spPr>
          <a:xfrm>
            <a:off x="628650" y="273844"/>
            <a:ext cx="7886700" cy="994172"/>
          </a:xfrm>
        </p:spPr>
        <p:txBody>
          <a:bodyPr/>
          <a:lstStyle>
            <a:lvl1pPr>
              <a:defRPr b="0" i="0">
                <a:solidFill>
                  <a:srgbClr val="607C84"/>
                </a:solidFill>
                <a:latin typeface="Gotham Medium" panose="02000504050000020004" pitchFamily="2" charset="0"/>
              </a:defRPr>
            </a:lvl1pPr>
          </a:lstStyle>
          <a:p>
            <a:r>
              <a:rPr lang="en-US" dirty="0"/>
              <a:t>Click to edit Master title style</a:t>
            </a:r>
          </a:p>
        </p:txBody>
      </p:sp>
      <p:sp>
        <p:nvSpPr>
          <p:cNvPr id="10" name="Footer Placeholder 9">
            <a:extLst>
              <a:ext uri="{FF2B5EF4-FFF2-40B4-BE49-F238E27FC236}">
                <a16:creationId xmlns:a16="http://schemas.microsoft.com/office/drawing/2014/main" id="{0653B3FC-C43C-5B43-B5AE-5358B24AEF22}"/>
              </a:ext>
            </a:extLst>
          </p:cNvPr>
          <p:cNvSpPr>
            <a:spLocks noGrp="1"/>
          </p:cNvSpPr>
          <p:nvPr>
            <p:ph type="ftr" sz="quarter" idx="19"/>
          </p:nvPr>
        </p:nvSpPr>
        <p:spPr/>
        <p:txBody>
          <a:bodyPr/>
          <a:lstStyle/>
          <a:p>
            <a:r>
              <a:rPr lang="en-US"/>
              <a:t>ACAPT Test Title – Date</a:t>
            </a:r>
            <a:endParaRPr lang="en-US" dirty="0"/>
          </a:p>
        </p:txBody>
      </p:sp>
      <p:sp>
        <p:nvSpPr>
          <p:cNvPr id="11" name="Slide Number Placeholder 10">
            <a:extLst>
              <a:ext uri="{FF2B5EF4-FFF2-40B4-BE49-F238E27FC236}">
                <a16:creationId xmlns:a16="http://schemas.microsoft.com/office/drawing/2014/main" id="{5F736F15-6A89-0B43-83CE-17581AA5B024}"/>
              </a:ext>
            </a:extLst>
          </p:cNvPr>
          <p:cNvSpPr>
            <a:spLocks noGrp="1"/>
          </p:cNvSpPr>
          <p:nvPr>
            <p:ph type="sldNum" sz="quarter" idx="20"/>
          </p:nvPr>
        </p:nvSpPr>
        <p:spPr/>
        <p:txBody>
          <a:bodyPr/>
          <a:lstStyle/>
          <a:p>
            <a:fld id="{6C1DD160-DE01-FD49-97A0-2F02975D08C9}" type="slidenum">
              <a:rPr lang="en-US" smtClean="0"/>
              <a:t>‹#›</a:t>
            </a:fld>
            <a:endParaRPr lang="en-US" dirty="0"/>
          </a:p>
        </p:txBody>
      </p:sp>
    </p:spTree>
    <p:extLst>
      <p:ext uri="{BB962C8B-B14F-4D97-AF65-F5344CB8AC3E}">
        <p14:creationId xmlns:p14="http://schemas.microsoft.com/office/powerpoint/2010/main" val="2584243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3_Simple Title and Tex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5699C4C-BCBB-094F-9FEB-D3BF4D81831F}"/>
              </a:ext>
            </a:extLst>
          </p:cNvPr>
          <p:cNvSpPr>
            <a:spLocks noGrp="1"/>
          </p:cNvSpPr>
          <p:nvPr>
            <p:ph sz="quarter" idx="18"/>
          </p:nvPr>
        </p:nvSpPr>
        <p:spPr>
          <a:xfrm>
            <a:off x="628650" y="1360728"/>
            <a:ext cx="7904809" cy="3294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00D8000-C639-EC44-ACB0-AF04426D1757}"/>
              </a:ext>
            </a:extLst>
          </p:cNvPr>
          <p:cNvSpPr>
            <a:spLocks noGrp="1"/>
          </p:cNvSpPr>
          <p:nvPr>
            <p:ph type="title"/>
          </p:nvPr>
        </p:nvSpPr>
        <p:spPr>
          <a:xfrm>
            <a:off x="628650" y="273844"/>
            <a:ext cx="7886700" cy="994172"/>
          </a:xfrm>
        </p:spPr>
        <p:txBody>
          <a:bodyPr/>
          <a:lstStyle>
            <a:lvl1pPr>
              <a:defRPr b="0" i="0">
                <a:solidFill>
                  <a:srgbClr val="607C84"/>
                </a:solidFill>
                <a:latin typeface="Gotham Medium" panose="02000504050000020004" pitchFamily="2" charset="0"/>
              </a:defRPr>
            </a:lvl1pPr>
          </a:lstStyle>
          <a:p>
            <a:r>
              <a:rPr lang="en-US" dirty="0"/>
              <a:t>Click to edit Master title style</a:t>
            </a:r>
          </a:p>
        </p:txBody>
      </p:sp>
      <p:sp>
        <p:nvSpPr>
          <p:cNvPr id="10" name="Footer Placeholder 9">
            <a:extLst>
              <a:ext uri="{FF2B5EF4-FFF2-40B4-BE49-F238E27FC236}">
                <a16:creationId xmlns:a16="http://schemas.microsoft.com/office/drawing/2014/main" id="{0653B3FC-C43C-5B43-B5AE-5358B24AEF22}"/>
              </a:ext>
            </a:extLst>
          </p:cNvPr>
          <p:cNvSpPr>
            <a:spLocks noGrp="1"/>
          </p:cNvSpPr>
          <p:nvPr>
            <p:ph type="ftr" sz="quarter" idx="19"/>
          </p:nvPr>
        </p:nvSpPr>
        <p:spPr/>
        <p:txBody>
          <a:bodyPr/>
          <a:lstStyle/>
          <a:p>
            <a:r>
              <a:rPr lang="en-US"/>
              <a:t>ACAPT Test Title – Date</a:t>
            </a:r>
            <a:endParaRPr lang="en-US" dirty="0"/>
          </a:p>
        </p:txBody>
      </p:sp>
      <p:sp>
        <p:nvSpPr>
          <p:cNvPr id="11" name="Slide Number Placeholder 10">
            <a:extLst>
              <a:ext uri="{FF2B5EF4-FFF2-40B4-BE49-F238E27FC236}">
                <a16:creationId xmlns:a16="http://schemas.microsoft.com/office/drawing/2014/main" id="{5F736F15-6A89-0B43-83CE-17581AA5B024}"/>
              </a:ext>
            </a:extLst>
          </p:cNvPr>
          <p:cNvSpPr>
            <a:spLocks noGrp="1"/>
          </p:cNvSpPr>
          <p:nvPr>
            <p:ph type="sldNum" sz="quarter" idx="20"/>
          </p:nvPr>
        </p:nvSpPr>
        <p:spPr/>
        <p:txBody>
          <a:bodyPr/>
          <a:lstStyle/>
          <a:p>
            <a:fld id="{6C1DD160-DE01-FD49-97A0-2F02975D08C9}" type="slidenum">
              <a:rPr lang="en-US" smtClean="0"/>
              <a:t>‹#›</a:t>
            </a:fld>
            <a:endParaRPr lang="en-US" dirty="0"/>
          </a:p>
        </p:txBody>
      </p:sp>
    </p:spTree>
    <p:extLst>
      <p:ext uri="{BB962C8B-B14F-4D97-AF65-F5344CB8AC3E}">
        <p14:creationId xmlns:p14="http://schemas.microsoft.com/office/powerpoint/2010/main" val="3268680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4_Simple Title and Tex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5699C4C-BCBB-094F-9FEB-D3BF4D81831F}"/>
              </a:ext>
            </a:extLst>
          </p:cNvPr>
          <p:cNvSpPr>
            <a:spLocks noGrp="1"/>
          </p:cNvSpPr>
          <p:nvPr>
            <p:ph sz="quarter" idx="18"/>
          </p:nvPr>
        </p:nvSpPr>
        <p:spPr>
          <a:xfrm>
            <a:off x="628650" y="1360728"/>
            <a:ext cx="7904809" cy="3294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00D8000-C639-EC44-ACB0-AF04426D1757}"/>
              </a:ext>
            </a:extLst>
          </p:cNvPr>
          <p:cNvSpPr>
            <a:spLocks noGrp="1"/>
          </p:cNvSpPr>
          <p:nvPr>
            <p:ph type="title"/>
          </p:nvPr>
        </p:nvSpPr>
        <p:spPr>
          <a:xfrm>
            <a:off x="628650" y="273844"/>
            <a:ext cx="7886700" cy="994172"/>
          </a:xfrm>
        </p:spPr>
        <p:txBody>
          <a:bodyPr/>
          <a:lstStyle>
            <a:lvl1pPr>
              <a:defRPr b="0" i="0">
                <a:solidFill>
                  <a:srgbClr val="607C84"/>
                </a:solidFill>
                <a:latin typeface="Gotham Medium" panose="02000504050000020004" pitchFamily="2" charset="0"/>
              </a:defRPr>
            </a:lvl1pPr>
          </a:lstStyle>
          <a:p>
            <a:r>
              <a:rPr lang="en-US" dirty="0"/>
              <a:t>Click to edit Master title style</a:t>
            </a:r>
          </a:p>
        </p:txBody>
      </p:sp>
      <p:sp>
        <p:nvSpPr>
          <p:cNvPr id="10" name="Footer Placeholder 9">
            <a:extLst>
              <a:ext uri="{FF2B5EF4-FFF2-40B4-BE49-F238E27FC236}">
                <a16:creationId xmlns:a16="http://schemas.microsoft.com/office/drawing/2014/main" id="{0653B3FC-C43C-5B43-B5AE-5358B24AEF22}"/>
              </a:ext>
            </a:extLst>
          </p:cNvPr>
          <p:cNvSpPr>
            <a:spLocks noGrp="1"/>
          </p:cNvSpPr>
          <p:nvPr>
            <p:ph type="ftr" sz="quarter" idx="19"/>
          </p:nvPr>
        </p:nvSpPr>
        <p:spPr/>
        <p:txBody>
          <a:bodyPr/>
          <a:lstStyle/>
          <a:p>
            <a:r>
              <a:rPr lang="en-US"/>
              <a:t>ACAPT Test Title – Date</a:t>
            </a:r>
            <a:endParaRPr lang="en-US" dirty="0"/>
          </a:p>
        </p:txBody>
      </p:sp>
      <p:sp>
        <p:nvSpPr>
          <p:cNvPr id="11" name="Slide Number Placeholder 10">
            <a:extLst>
              <a:ext uri="{FF2B5EF4-FFF2-40B4-BE49-F238E27FC236}">
                <a16:creationId xmlns:a16="http://schemas.microsoft.com/office/drawing/2014/main" id="{5F736F15-6A89-0B43-83CE-17581AA5B024}"/>
              </a:ext>
            </a:extLst>
          </p:cNvPr>
          <p:cNvSpPr>
            <a:spLocks noGrp="1"/>
          </p:cNvSpPr>
          <p:nvPr>
            <p:ph type="sldNum" sz="quarter" idx="20"/>
          </p:nvPr>
        </p:nvSpPr>
        <p:spPr/>
        <p:txBody>
          <a:bodyPr/>
          <a:lstStyle/>
          <a:p>
            <a:fld id="{6C1DD160-DE01-FD49-97A0-2F02975D08C9}" type="slidenum">
              <a:rPr lang="en-US" smtClean="0"/>
              <a:t>‹#›</a:t>
            </a:fld>
            <a:endParaRPr lang="en-US" dirty="0"/>
          </a:p>
        </p:txBody>
      </p:sp>
    </p:spTree>
    <p:extLst>
      <p:ext uri="{BB962C8B-B14F-4D97-AF65-F5344CB8AC3E}">
        <p14:creationId xmlns:p14="http://schemas.microsoft.com/office/powerpoint/2010/main" val="1524233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Text">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719C11-191D-4442-9791-D2E54C6E989F}"/>
              </a:ext>
            </a:extLst>
          </p:cNvPr>
          <p:cNvPicPr>
            <a:picLocks noChangeAspect="1"/>
          </p:cNvPicPr>
          <p:nvPr userDrawn="1"/>
        </p:nvPicPr>
        <p:blipFill>
          <a:blip r:embed="rId2"/>
          <a:stretch>
            <a:fillRect/>
          </a:stretch>
        </p:blipFill>
        <p:spPr>
          <a:xfrm>
            <a:off x="0" y="0"/>
            <a:ext cx="9144000" cy="1750979"/>
          </a:xfrm>
          <a:prstGeom prst="rect">
            <a:avLst/>
          </a:prstGeom>
          <a:solidFill>
            <a:srgbClr val="607C84"/>
          </a:solidFill>
        </p:spPr>
      </p:pic>
      <p:sp>
        <p:nvSpPr>
          <p:cNvPr id="2" name="Title 1">
            <a:extLst>
              <a:ext uri="{FF2B5EF4-FFF2-40B4-BE49-F238E27FC236}">
                <a16:creationId xmlns:a16="http://schemas.microsoft.com/office/drawing/2014/main" id="{C60521A0-B727-5B45-A4EA-DB0451ECF8B2}"/>
              </a:ext>
            </a:extLst>
          </p:cNvPr>
          <p:cNvSpPr>
            <a:spLocks noGrp="1"/>
          </p:cNvSpPr>
          <p:nvPr>
            <p:ph type="title"/>
          </p:nvPr>
        </p:nvSpPr>
        <p:spPr>
          <a:xfrm>
            <a:off x="628650" y="621714"/>
            <a:ext cx="7886700" cy="994172"/>
          </a:xfrm>
        </p:spPr>
        <p:txBody>
          <a:bodyPr anchor="b"/>
          <a:lstStyle>
            <a:lvl1pPr>
              <a:defRPr>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1AE7FAED-9CC9-4B4D-9998-6139D2207D69}"/>
              </a:ext>
            </a:extLst>
          </p:cNvPr>
          <p:cNvSpPr>
            <a:spLocks noGrp="1"/>
          </p:cNvSpPr>
          <p:nvPr>
            <p:ph type="body" sz="quarter" idx="13"/>
          </p:nvPr>
        </p:nvSpPr>
        <p:spPr>
          <a:xfrm>
            <a:off x="2217907" y="2077642"/>
            <a:ext cx="6297443" cy="2314397"/>
          </a:xfrm>
        </p:spPr>
        <p:txBody>
          <a:bodyPr/>
          <a:lstStyle>
            <a:lvl2pPr>
              <a:spcBef>
                <a:spcPts val="1275"/>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a:extLst>
              <a:ext uri="{FF2B5EF4-FFF2-40B4-BE49-F238E27FC236}">
                <a16:creationId xmlns:a16="http://schemas.microsoft.com/office/drawing/2014/main" id="{1CEB1FD5-AD4B-D944-8029-EFCF9BABFDEC}"/>
              </a:ext>
            </a:extLst>
          </p:cNvPr>
          <p:cNvSpPr>
            <a:spLocks noGrp="1"/>
          </p:cNvSpPr>
          <p:nvPr>
            <p:ph type="ftr" sz="quarter" idx="14"/>
          </p:nvPr>
        </p:nvSpPr>
        <p:spPr/>
        <p:txBody>
          <a:bodyPr/>
          <a:lstStyle/>
          <a:p>
            <a:r>
              <a:rPr lang="en-US"/>
              <a:t>ACAPT Test Title – Date</a:t>
            </a:r>
            <a:endParaRPr lang="en-US" dirty="0"/>
          </a:p>
        </p:txBody>
      </p:sp>
      <p:sp>
        <p:nvSpPr>
          <p:cNvPr id="11" name="Slide Number Placeholder 10">
            <a:extLst>
              <a:ext uri="{FF2B5EF4-FFF2-40B4-BE49-F238E27FC236}">
                <a16:creationId xmlns:a16="http://schemas.microsoft.com/office/drawing/2014/main" id="{7C61BB8C-B796-3243-B98A-587D35E67ACB}"/>
              </a:ext>
            </a:extLst>
          </p:cNvPr>
          <p:cNvSpPr>
            <a:spLocks noGrp="1"/>
          </p:cNvSpPr>
          <p:nvPr>
            <p:ph type="sldNum" sz="quarter" idx="15"/>
          </p:nvPr>
        </p:nvSpPr>
        <p:spPr/>
        <p:txBody>
          <a:bodyPr/>
          <a:lstStyle/>
          <a:p>
            <a:fld id="{6C1DD160-DE01-FD49-97A0-2F02975D08C9}" type="slidenum">
              <a:rPr lang="en-US" smtClean="0"/>
              <a:t>‹#›</a:t>
            </a:fld>
            <a:endParaRPr lang="en-US" dirty="0"/>
          </a:p>
        </p:txBody>
      </p:sp>
    </p:spTree>
    <p:extLst>
      <p:ext uri="{BB962C8B-B14F-4D97-AF65-F5344CB8AC3E}">
        <p14:creationId xmlns:p14="http://schemas.microsoft.com/office/powerpoint/2010/main" val="3198931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and Text">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719C11-191D-4442-9791-D2E54C6E989F}"/>
              </a:ext>
            </a:extLst>
          </p:cNvPr>
          <p:cNvPicPr>
            <a:picLocks noChangeAspect="1"/>
          </p:cNvPicPr>
          <p:nvPr userDrawn="1"/>
        </p:nvPicPr>
        <p:blipFill>
          <a:blip r:embed="rId2"/>
          <a:stretch>
            <a:fillRect/>
          </a:stretch>
        </p:blipFill>
        <p:spPr>
          <a:xfrm>
            <a:off x="0" y="0"/>
            <a:ext cx="9144000" cy="1750979"/>
          </a:xfrm>
          <a:prstGeom prst="rect">
            <a:avLst/>
          </a:prstGeom>
          <a:solidFill>
            <a:srgbClr val="607C84"/>
          </a:solidFill>
        </p:spPr>
      </p:pic>
      <p:sp>
        <p:nvSpPr>
          <p:cNvPr id="2" name="Title 1">
            <a:extLst>
              <a:ext uri="{FF2B5EF4-FFF2-40B4-BE49-F238E27FC236}">
                <a16:creationId xmlns:a16="http://schemas.microsoft.com/office/drawing/2014/main" id="{C60521A0-B727-5B45-A4EA-DB0451ECF8B2}"/>
              </a:ext>
            </a:extLst>
          </p:cNvPr>
          <p:cNvSpPr>
            <a:spLocks noGrp="1"/>
          </p:cNvSpPr>
          <p:nvPr>
            <p:ph type="title"/>
          </p:nvPr>
        </p:nvSpPr>
        <p:spPr>
          <a:xfrm>
            <a:off x="628650" y="621714"/>
            <a:ext cx="7886700" cy="994172"/>
          </a:xfrm>
        </p:spPr>
        <p:txBody>
          <a:bodyPr anchor="b"/>
          <a:lstStyle>
            <a:lvl1pPr>
              <a:defRPr>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1AE7FAED-9CC9-4B4D-9998-6139D2207D69}"/>
              </a:ext>
            </a:extLst>
          </p:cNvPr>
          <p:cNvSpPr>
            <a:spLocks noGrp="1"/>
          </p:cNvSpPr>
          <p:nvPr>
            <p:ph type="body" sz="quarter" idx="13"/>
          </p:nvPr>
        </p:nvSpPr>
        <p:spPr>
          <a:xfrm>
            <a:off x="2217907" y="2077642"/>
            <a:ext cx="6297443" cy="2314397"/>
          </a:xfrm>
        </p:spPr>
        <p:txBody>
          <a:bodyPr/>
          <a:lstStyle>
            <a:lvl2pPr>
              <a:spcBef>
                <a:spcPts val="1275"/>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a:extLst>
              <a:ext uri="{FF2B5EF4-FFF2-40B4-BE49-F238E27FC236}">
                <a16:creationId xmlns:a16="http://schemas.microsoft.com/office/drawing/2014/main" id="{1CEB1FD5-AD4B-D944-8029-EFCF9BABFDEC}"/>
              </a:ext>
            </a:extLst>
          </p:cNvPr>
          <p:cNvSpPr>
            <a:spLocks noGrp="1"/>
          </p:cNvSpPr>
          <p:nvPr>
            <p:ph type="ftr" sz="quarter" idx="14"/>
          </p:nvPr>
        </p:nvSpPr>
        <p:spPr/>
        <p:txBody>
          <a:bodyPr/>
          <a:lstStyle/>
          <a:p>
            <a:r>
              <a:rPr lang="en-US"/>
              <a:t>ACAPT Test Title – Date</a:t>
            </a:r>
            <a:endParaRPr lang="en-US" dirty="0"/>
          </a:p>
        </p:txBody>
      </p:sp>
      <p:sp>
        <p:nvSpPr>
          <p:cNvPr id="11" name="Slide Number Placeholder 10">
            <a:extLst>
              <a:ext uri="{FF2B5EF4-FFF2-40B4-BE49-F238E27FC236}">
                <a16:creationId xmlns:a16="http://schemas.microsoft.com/office/drawing/2014/main" id="{7C61BB8C-B796-3243-B98A-587D35E67ACB}"/>
              </a:ext>
            </a:extLst>
          </p:cNvPr>
          <p:cNvSpPr>
            <a:spLocks noGrp="1"/>
          </p:cNvSpPr>
          <p:nvPr>
            <p:ph type="sldNum" sz="quarter" idx="15"/>
          </p:nvPr>
        </p:nvSpPr>
        <p:spPr/>
        <p:txBody>
          <a:bodyPr/>
          <a:lstStyle/>
          <a:p>
            <a:fld id="{6C1DD160-DE01-FD49-97A0-2F02975D08C9}" type="slidenum">
              <a:rPr lang="en-US" smtClean="0"/>
              <a:t>‹#›</a:t>
            </a:fld>
            <a:endParaRPr lang="en-US" dirty="0"/>
          </a:p>
        </p:txBody>
      </p:sp>
    </p:spTree>
    <p:extLst>
      <p:ext uri="{BB962C8B-B14F-4D97-AF65-F5344CB8AC3E}">
        <p14:creationId xmlns:p14="http://schemas.microsoft.com/office/powerpoint/2010/main" val="828274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le and Text">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719C11-191D-4442-9791-D2E54C6E989F}"/>
              </a:ext>
            </a:extLst>
          </p:cNvPr>
          <p:cNvPicPr>
            <a:picLocks noChangeAspect="1"/>
          </p:cNvPicPr>
          <p:nvPr userDrawn="1"/>
        </p:nvPicPr>
        <p:blipFill>
          <a:blip r:embed="rId2"/>
          <a:stretch>
            <a:fillRect/>
          </a:stretch>
        </p:blipFill>
        <p:spPr>
          <a:xfrm>
            <a:off x="0" y="0"/>
            <a:ext cx="9144000" cy="1750979"/>
          </a:xfrm>
          <a:prstGeom prst="rect">
            <a:avLst/>
          </a:prstGeom>
          <a:solidFill>
            <a:srgbClr val="607C84"/>
          </a:solidFill>
        </p:spPr>
      </p:pic>
      <p:sp>
        <p:nvSpPr>
          <p:cNvPr id="2" name="Title 1">
            <a:extLst>
              <a:ext uri="{FF2B5EF4-FFF2-40B4-BE49-F238E27FC236}">
                <a16:creationId xmlns:a16="http://schemas.microsoft.com/office/drawing/2014/main" id="{C60521A0-B727-5B45-A4EA-DB0451ECF8B2}"/>
              </a:ext>
            </a:extLst>
          </p:cNvPr>
          <p:cNvSpPr>
            <a:spLocks noGrp="1"/>
          </p:cNvSpPr>
          <p:nvPr>
            <p:ph type="title"/>
          </p:nvPr>
        </p:nvSpPr>
        <p:spPr>
          <a:xfrm>
            <a:off x="628650" y="621714"/>
            <a:ext cx="7886700" cy="994172"/>
          </a:xfrm>
        </p:spPr>
        <p:txBody>
          <a:bodyPr anchor="b"/>
          <a:lstStyle>
            <a:lvl1pPr>
              <a:defRPr>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1AE7FAED-9CC9-4B4D-9998-6139D2207D69}"/>
              </a:ext>
            </a:extLst>
          </p:cNvPr>
          <p:cNvSpPr>
            <a:spLocks noGrp="1"/>
          </p:cNvSpPr>
          <p:nvPr>
            <p:ph type="body" sz="quarter" idx="13"/>
          </p:nvPr>
        </p:nvSpPr>
        <p:spPr>
          <a:xfrm>
            <a:off x="2217907" y="2077642"/>
            <a:ext cx="6297443" cy="2314397"/>
          </a:xfrm>
        </p:spPr>
        <p:txBody>
          <a:bodyPr/>
          <a:lstStyle>
            <a:lvl2pPr>
              <a:spcBef>
                <a:spcPts val="1275"/>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a:extLst>
              <a:ext uri="{FF2B5EF4-FFF2-40B4-BE49-F238E27FC236}">
                <a16:creationId xmlns:a16="http://schemas.microsoft.com/office/drawing/2014/main" id="{1CEB1FD5-AD4B-D944-8029-EFCF9BABFDEC}"/>
              </a:ext>
            </a:extLst>
          </p:cNvPr>
          <p:cNvSpPr>
            <a:spLocks noGrp="1"/>
          </p:cNvSpPr>
          <p:nvPr>
            <p:ph type="ftr" sz="quarter" idx="14"/>
          </p:nvPr>
        </p:nvSpPr>
        <p:spPr/>
        <p:txBody>
          <a:bodyPr/>
          <a:lstStyle/>
          <a:p>
            <a:r>
              <a:rPr lang="en-US"/>
              <a:t>ACAPT Test Title – Date</a:t>
            </a:r>
            <a:endParaRPr lang="en-US" dirty="0"/>
          </a:p>
        </p:txBody>
      </p:sp>
      <p:sp>
        <p:nvSpPr>
          <p:cNvPr id="11" name="Slide Number Placeholder 10">
            <a:extLst>
              <a:ext uri="{FF2B5EF4-FFF2-40B4-BE49-F238E27FC236}">
                <a16:creationId xmlns:a16="http://schemas.microsoft.com/office/drawing/2014/main" id="{7C61BB8C-B796-3243-B98A-587D35E67ACB}"/>
              </a:ext>
            </a:extLst>
          </p:cNvPr>
          <p:cNvSpPr>
            <a:spLocks noGrp="1"/>
          </p:cNvSpPr>
          <p:nvPr>
            <p:ph type="sldNum" sz="quarter" idx="15"/>
          </p:nvPr>
        </p:nvSpPr>
        <p:spPr/>
        <p:txBody>
          <a:bodyPr/>
          <a:lstStyle/>
          <a:p>
            <a:fld id="{6C1DD160-DE01-FD49-97A0-2F02975D08C9}" type="slidenum">
              <a:rPr lang="en-US" smtClean="0"/>
              <a:t>‹#›</a:t>
            </a:fld>
            <a:endParaRPr lang="en-US" dirty="0"/>
          </a:p>
        </p:txBody>
      </p:sp>
    </p:spTree>
    <p:extLst>
      <p:ext uri="{BB962C8B-B14F-4D97-AF65-F5344CB8AC3E}">
        <p14:creationId xmlns:p14="http://schemas.microsoft.com/office/powerpoint/2010/main" val="4198262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Title and Text">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719C11-191D-4442-9791-D2E54C6E989F}"/>
              </a:ext>
            </a:extLst>
          </p:cNvPr>
          <p:cNvPicPr>
            <a:picLocks noChangeAspect="1"/>
          </p:cNvPicPr>
          <p:nvPr userDrawn="1"/>
        </p:nvPicPr>
        <p:blipFill>
          <a:blip r:embed="rId2"/>
          <a:stretch>
            <a:fillRect/>
          </a:stretch>
        </p:blipFill>
        <p:spPr>
          <a:xfrm>
            <a:off x="0" y="0"/>
            <a:ext cx="9144000" cy="1750979"/>
          </a:xfrm>
          <a:prstGeom prst="rect">
            <a:avLst/>
          </a:prstGeom>
          <a:solidFill>
            <a:srgbClr val="607C84"/>
          </a:solidFill>
        </p:spPr>
      </p:pic>
      <p:sp>
        <p:nvSpPr>
          <p:cNvPr id="2" name="Title 1">
            <a:extLst>
              <a:ext uri="{FF2B5EF4-FFF2-40B4-BE49-F238E27FC236}">
                <a16:creationId xmlns:a16="http://schemas.microsoft.com/office/drawing/2014/main" id="{C60521A0-B727-5B45-A4EA-DB0451ECF8B2}"/>
              </a:ext>
            </a:extLst>
          </p:cNvPr>
          <p:cNvSpPr>
            <a:spLocks noGrp="1"/>
          </p:cNvSpPr>
          <p:nvPr>
            <p:ph type="title"/>
          </p:nvPr>
        </p:nvSpPr>
        <p:spPr>
          <a:xfrm>
            <a:off x="628650" y="621714"/>
            <a:ext cx="7886700" cy="994172"/>
          </a:xfrm>
        </p:spPr>
        <p:txBody>
          <a:bodyPr anchor="b"/>
          <a:lstStyle>
            <a:lvl1pPr>
              <a:defRPr>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1AE7FAED-9CC9-4B4D-9998-6139D2207D69}"/>
              </a:ext>
            </a:extLst>
          </p:cNvPr>
          <p:cNvSpPr>
            <a:spLocks noGrp="1"/>
          </p:cNvSpPr>
          <p:nvPr>
            <p:ph type="body" sz="quarter" idx="13"/>
          </p:nvPr>
        </p:nvSpPr>
        <p:spPr>
          <a:xfrm>
            <a:off x="2217907" y="2077642"/>
            <a:ext cx="6297443" cy="2314397"/>
          </a:xfrm>
        </p:spPr>
        <p:txBody>
          <a:bodyPr/>
          <a:lstStyle>
            <a:lvl2pPr>
              <a:spcBef>
                <a:spcPts val="1275"/>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a:extLst>
              <a:ext uri="{FF2B5EF4-FFF2-40B4-BE49-F238E27FC236}">
                <a16:creationId xmlns:a16="http://schemas.microsoft.com/office/drawing/2014/main" id="{1CEB1FD5-AD4B-D944-8029-EFCF9BABFDEC}"/>
              </a:ext>
            </a:extLst>
          </p:cNvPr>
          <p:cNvSpPr>
            <a:spLocks noGrp="1"/>
          </p:cNvSpPr>
          <p:nvPr>
            <p:ph type="ftr" sz="quarter" idx="14"/>
          </p:nvPr>
        </p:nvSpPr>
        <p:spPr/>
        <p:txBody>
          <a:bodyPr/>
          <a:lstStyle/>
          <a:p>
            <a:r>
              <a:rPr lang="en-US"/>
              <a:t>ACAPT Test Title – Date</a:t>
            </a:r>
            <a:endParaRPr lang="en-US" dirty="0"/>
          </a:p>
        </p:txBody>
      </p:sp>
      <p:sp>
        <p:nvSpPr>
          <p:cNvPr id="11" name="Slide Number Placeholder 10">
            <a:extLst>
              <a:ext uri="{FF2B5EF4-FFF2-40B4-BE49-F238E27FC236}">
                <a16:creationId xmlns:a16="http://schemas.microsoft.com/office/drawing/2014/main" id="{7C61BB8C-B796-3243-B98A-587D35E67ACB}"/>
              </a:ext>
            </a:extLst>
          </p:cNvPr>
          <p:cNvSpPr>
            <a:spLocks noGrp="1"/>
          </p:cNvSpPr>
          <p:nvPr>
            <p:ph type="sldNum" sz="quarter" idx="15"/>
          </p:nvPr>
        </p:nvSpPr>
        <p:spPr/>
        <p:txBody>
          <a:bodyPr/>
          <a:lstStyle/>
          <a:p>
            <a:fld id="{6C1DD160-DE01-FD49-97A0-2F02975D08C9}" type="slidenum">
              <a:rPr lang="en-US" smtClean="0"/>
              <a:t>‹#›</a:t>
            </a:fld>
            <a:endParaRPr lang="en-US" dirty="0"/>
          </a:p>
        </p:txBody>
      </p:sp>
    </p:spTree>
    <p:extLst>
      <p:ext uri="{BB962C8B-B14F-4D97-AF65-F5344CB8AC3E}">
        <p14:creationId xmlns:p14="http://schemas.microsoft.com/office/powerpoint/2010/main" val="3249973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imple Two Conten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5699C4C-BCBB-094F-9FEB-D3BF4D81831F}"/>
              </a:ext>
            </a:extLst>
          </p:cNvPr>
          <p:cNvSpPr>
            <a:spLocks noGrp="1"/>
          </p:cNvSpPr>
          <p:nvPr>
            <p:ph sz="quarter" idx="18"/>
          </p:nvPr>
        </p:nvSpPr>
        <p:spPr>
          <a:xfrm>
            <a:off x="628650" y="1360728"/>
            <a:ext cx="3886200" cy="3294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00D8000-C639-EC44-ACB0-AF04426D1757}"/>
              </a:ext>
            </a:extLst>
          </p:cNvPr>
          <p:cNvSpPr>
            <a:spLocks noGrp="1"/>
          </p:cNvSpPr>
          <p:nvPr>
            <p:ph type="title"/>
          </p:nvPr>
        </p:nvSpPr>
        <p:spPr>
          <a:xfrm>
            <a:off x="628650" y="273844"/>
            <a:ext cx="7886700" cy="994172"/>
          </a:xfrm>
        </p:spPr>
        <p:txBody>
          <a:bodyPr/>
          <a:lstStyle>
            <a:lvl1pPr>
              <a:defRPr b="0" i="0">
                <a:solidFill>
                  <a:srgbClr val="607C84"/>
                </a:solidFill>
                <a:latin typeface="Gotham Medium" panose="02000504050000020004" pitchFamily="2" charset="0"/>
              </a:defRPr>
            </a:lvl1pPr>
          </a:lstStyle>
          <a:p>
            <a:r>
              <a:rPr lang="en-US" dirty="0"/>
              <a:t>Click to edit Master title style</a:t>
            </a:r>
          </a:p>
        </p:txBody>
      </p:sp>
      <p:sp>
        <p:nvSpPr>
          <p:cNvPr id="4" name="Content Placeholder 3">
            <a:extLst>
              <a:ext uri="{FF2B5EF4-FFF2-40B4-BE49-F238E27FC236}">
                <a16:creationId xmlns:a16="http://schemas.microsoft.com/office/drawing/2014/main" id="{89CAA89C-56AC-144B-884E-619EEB819638}"/>
              </a:ext>
            </a:extLst>
          </p:cNvPr>
          <p:cNvSpPr>
            <a:spLocks noGrp="1"/>
          </p:cNvSpPr>
          <p:nvPr>
            <p:ph sz="quarter" idx="19"/>
          </p:nvPr>
        </p:nvSpPr>
        <p:spPr>
          <a:xfrm>
            <a:off x="4647010" y="1360885"/>
            <a:ext cx="3886200" cy="3294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38B5F17C-C9B8-D642-829F-85FAB408AB98}"/>
              </a:ext>
            </a:extLst>
          </p:cNvPr>
          <p:cNvSpPr>
            <a:spLocks noGrp="1"/>
          </p:cNvSpPr>
          <p:nvPr>
            <p:ph type="ftr" sz="quarter" idx="20"/>
          </p:nvPr>
        </p:nvSpPr>
        <p:spPr/>
        <p:txBody>
          <a:bodyPr/>
          <a:lstStyle/>
          <a:p>
            <a:r>
              <a:rPr lang="en-US"/>
              <a:t>ACAPT Test Title – Date</a:t>
            </a:r>
            <a:endParaRPr lang="en-US" dirty="0"/>
          </a:p>
        </p:txBody>
      </p:sp>
      <p:sp>
        <p:nvSpPr>
          <p:cNvPr id="12" name="Slide Number Placeholder 11">
            <a:extLst>
              <a:ext uri="{FF2B5EF4-FFF2-40B4-BE49-F238E27FC236}">
                <a16:creationId xmlns:a16="http://schemas.microsoft.com/office/drawing/2014/main" id="{4CA5692F-16B1-6044-9D42-735B31AB9D57}"/>
              </a:ext>
            </a:extLst>
          </p:cNvPr>
          <p:cNvSpPr>
            <a:spLocks noGrp="1"/>
          </p:cNvSpPr>
          <p:nvPr>
            <p:ph type="sldNum" sz="quarter" idx="21"/>
          </p:nvPr>
        </p:nvSpPr>
        <p:spPr/>
        <p:txBody>
          <a:bodyPr/>
          <a:lstStyle/>
          <a:p>
            <a:fld id="{6C1DD160-DE01-FD49-97A0-2F02975D08C9}" type="slidenum">
              <a:rPr lang="en-US" smtClean="0"/>
              <a:t>‹#›</a:t>
            </a:fld>
            <a:endParaRPr lang="en-US" dirty="0"/>
          </a:p>
        </p:txBody>
      </p:sp>
    </p:spTree>
    <p:extLst>
      <p:ext uri="{BB962C8B-B14F-4D97-AF65-F5344CB8AC3E}">
        <p14:creationId xmlns:p14="http://schemas.microsoft.com/office/powerpoint/2010/main" val="2045148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5_Simple Title and Tex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5699C4C-BCBB-094F-9FEB-D3BF4D81831F}"/>
              </a:ext>
            </a:extLst>
          </p:cNvPr>
          <p:cNvSpPr>
            <a:spLocks noGrp="1"/>
          </p:cNvSpPr>
          <p:nvPr>
            <p:ph sz="quarter" idx="18"/>
          </p:nvPr>
        </p:nvSpPr>
        <p:spPr>
          <a:xfrm>
            <a:off x="628650" y="1360728"/>
            <a:ext cx="7904809" cy="3294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00D8000-C639-EC44-ACB0-AF04426D1757}"/>
              </a:ext>
            </a:extLst>
          </p:cNvPr>
          <p:cNvSpPr>
            <a:spLocks noGrp="1"/>
          </p:cNvSpPr>
          <p:nvPr>
            <p:ph type="title"/>
          </p:nvPr>
        </p:nvSpPr>
        <p:spPr>
          <a:xfrm>
            <a:off x="628650" y="273844"/>
            <a:ext cx="7886700" cy="994172"/>
          </a:xfrm>
        </p:spPr>
        <p:txBody>
          <a:bodyPr/>
          <a:lstStyle>
            <a:lvl1pPr>
              <a:defRPr b="0" i="0">
                <a:solidFill>
                  <a:srgbClr val="607C84"/>
                </a:solidFill>
                <a:latin typeface="Gotham Medium" panose="02000504050000020004" pitchFamily="2" charset="0"/>
              </a:defRPr>
            </a:lvl1pPr>
          </a:lstStyle>
          <a:p>
            <a:r>
              <a:rPr lang="en-US" dirty="0"/>
              <a:t>Click to edit Master title style</a:t>
            </a:r>
          </a:p>
        </p:txBody>
      </p:sp>
      <p:sp>
        <p:nvSpPr>
          <p:cNvPr id="10" name="Footer Placeholder 9">
            <a:extLst>
              <a:ext uri="{FF2B5EF4-FFF2-40B4-BE49-F238E27FC236}">
                <a16:creationId xmlns:a16="http://schemas.microsoft.com/office/drawing/2014/main" id="{0653B3FC-C43C-5B43-B5AE-5358B24AEF22}"/>
              </a:ext>
            </a:extLst>
          </p:cNvPr>
          <p:cNvSpPr>
            <a:spLocks noGrp="1"/>
          </p:cNvSpPr>
          <p:nvPr>
            <p:ph type="ftr" sz="quarter" idx="19"/>
          </p:nvPr>
        </p:nvSpPr>
        <p:spPr/>
        <p:txBody>
          <a:bodyPr/>
          <a:lstStyle/>
          <a:p>
            <a:r>
              <a:rPr lang="en-US"/>
              <a:t>ACAPT Test Title – Date</a:t>
            </a:r>
            <a:endParaRPr lang="en-US" dirty="0"/>
          </a:p>
        </p:txBody>
      </p:sp>
      <p:sp>
        <p:nvSpPr>
          <p:cNvPr id="11" name="Slide Number Placeholder 10">
            <a:extLst>
              <a:ext uri="{FF2B5EF4-FFF2-40B4-BE49-F238E27FC236}">
                <a16:creationId xmlns:a16="http://schemas.microsoft.com/office/drawing/2014/main" id="{5F736F15-6A89-0B43-83CE-17581AA5B024}"/>
              </a:ext>
            </a:extLst>
          </p:cNvPr>
          <p:cNvSpPr>
            <a:spLocks noGrp="1"/>
          </p:cNvSpPr>
          <p:nvPr>
            <p:ph type="sldNum" sz="quarter" idx="20"/>
          </p:nvPr>
        </p:nvSpPr>
        <p:spPr/>
        <p:txBody>
          <a:bodyPr/>
          <a:lstStyle/>
          <a:p>
            <a:fld id="{6C1DD160-DE01-FD49-97A0-2F02975D08C9}" type="slidenum">
              <a:rPr lang="en-US" smtClean="0"/>
              <a:t>‹#›</a:t>
            </a:fld>
            <a:endParaRPr lang="en-US" dirty="0"/>
          </a:p>
        </p:txBody>
      </p:sp>
    </p:spTree>
    <p:extLst>
      <p:ext uri="{BB962C8B-B14F-4D97-AF65-F5344CB8AC3E}">
        <p14:creationId xmlns:p14="http://schemas.microsoft.com/office/powerpoint/2010/main" val="1096627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Simple Title and Tex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5699C4C-BCBB-094F-9FEB-D3BF4D81831F}"/>
              </a:ext>
            </a:extLst>
          </p:cNvPr>
          <p:cNvSpPr>
            <a:spLocks noGrp="1"/>
          </p:cNvSpPr>
          <p:nvPr>
            <p:ph sz="quarter" idx="18"/>
          </p:nvPr>
        </p:nvSpPr>
        <p:spPr>
          <a:xfrm>
            <a:off x="628650" y="1360728"/>
            <a:ext cx="7904809" cy="3294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00D8000-C639-EC44-ACB0-AF04426D1757}"/>
              </a:ext>
            </a:extLst>
          </p:cNvPr>
          <p:cNvSpPr>
            <a:spLocks noGrp="1"/>
          </p:cNvSpPr>
          <p:nvPr>
            <p:ph type="title"/>
          </p:nvPr>
        </p:nvSpPr>
        <p:spPr>
          <a:xfrm>
            <a:off x="628650" y="273844"/>
            <a:ext cx="7886700" cy="994172"/>
          </a:xfrm>
        </p:spPr>
        <p:txBody>
          <a:bodyPr/>
          <a:lstStyle>
            <a:lvl1pPr>
              <a:defRPr b="0" i="0">
                <a:solidFill>
                  <a:srgbClr val="607C84"/>
                </a:solidFill>
                <a:latin typeface="Gotham Medium" panose="02000504050000020004" pitchFamily="2" charset="0"/>
              </a:defRPr>
            </a:lvl1pPr>
          </a:lstStyle>
          <a:p>
            <a:r>
              <a:rPr lang="en-US" dirty="0"/>
              <a:t>Click to edit Master title style</a:t>
            </a:r>
          </a:p>
        </p:txBody>
      </p:sp>
      <p:sp>
        <p:nvSpPr>
          <p:cNvPr id="10" name="Footer Placeholder 9">
            <a:extLst>
              <a:ext uri="{FF2B5EF4-FFF2-40B4-BE49-F238E27FC236}">
                <a16:creationId xmlns:a16="http://schemas.microsoft.com/office/drawing/2014/main" id="{0653B3FC-C43C-5B43-B5AE-5358B24AEF22}"/>
              </a:ext>
            </a:extLst>
          </p:cNvPr>
          <p:cNvSpPr>
            <a:spLocks noGrp="1"/>
          </p:cNvSpPr>
          <p:nvPr>
            <p:ph type="ftr" sz="quarter" idx="19"/>
          </p:nvPr>
        </p:nvSpPr>
        <p:spPr/>
        <p:txBody>
          <a:bodyPr/>
          <a:lstStyle/>
          <a:p>
            <a:r>
              <a:rPr lang="en-US"/>
              <a:t>ACAPT Test Title – Date</a:t>
            </a:r>
            <a:endParaRPr lang="en-US" dirty="0"/>
          </a:p>
        </p:txBody>
      </p:sp>
      <p:sp>
        <p:nvSpPr>
          <p:cNvPr id="11" name="Slide Number Placeholder 10">
            <a:extLst>
              <a:ext uri="{FF2B5EF4-FFF2-40B4-BE49-F238E27FC236}">
                <a16:creationId xmlns:a16="http://schemas.microsoft.com/office/drawing/2014/main" id="{5F736F15-6A89-0B43-83CE-17581AA5B024}"/>
              </a:ext>
            </a:extLst>
          </p:cNvPr>
          <p:cNvSpPr>
            <a:spLocks noGrp="1"/>
          </p:cNvSpPr>
          <p:nvPr>
            <p:ph type="sldNum" sz="quarter" idx="20"/>
          </p:nvPr>
        </p:nvSpPr>
        <p:spPr/>
        <p:txBody>
          <a:bodyPr/>
          <a:lstStyle/>
          <a:p>
            <a:fld id="{6C1DD160-DE01-FD49-97A0-2F02975D08C9}" type="slidenum">
              <a:rPr lang="en-US" smtClean="0"/>
              <a:t>‹#›</a:t>
            </a:fld>
            <a:endParaRPr lang="en-US" dirty="0"/>
          </a:p>
        </p:txBody>
      </p:sp>
    </p:spTree>
    <p:extLst>
      <p:ext uri="{BB962C8B-B14F-4D97-AF65-F5344CB8AC3E}">
        <p14:creationId xmlns:p14="http://schemas.microsoft.com/office/powerpoint/2010/main" val="326815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imple Title and Text">
  <p:cSld name="Simple Title and Text">
    <p:spTree>
      <p:nvGrpSpPr>
        <p:cNvPr id="1" name="Shape 63"/>
        <p:cNvGrpSpPr/>
        <p:nvPr/>
      </p:nvGrpSpPr>
      <p:grpSpPr>
        <a:xfrm>
          <a:off x="0" y="0"/>
          <a:ext cx="0" cy="0"/>
          <a:chOff x="0" y="0"/>
          <a:chExt cx="0" cy="0"/>
        </a:xfrm>
      </p:grpSpPr>
      <p:sp>
        <p:nvSpPr>
          <p:cNvPr id="64" name="Google Shape;64;p15"/>
          <p:cNvSpPr txBox="1">
            <a:spLocks noGrp="1"/>
          </p:cNvSpPr>
          <p:nvPr>
            <p:ph type="body" idx="1"/>
          </p:nvPr>
        </p:nvSpPr>
        <p:spPr>
          <a:xfrm>
            <a:off x="628649" y="1360728"/>
            <a:ext cx="7904809" cy="3294799"/>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1200"/>
              </a:spcBef>
              <a:spcAft>
                <a:spcPts val="0"/>
              </a:spcAft>
              <a:buSzPts val="1400"/>
              <a:buChar char="&gt;"/>
              <a:defRPr/>
            </a:lvl1pPr>
            <a:lvl2pPr marL="914400" lvl="1" indent="-228600" algn="l">
              <a:lnSpc>
                <a:spcPct val="90000"/>
              </a:lnSpc>
              <a:spcBef>
                <a:spcPts val="1300"/>
              </a:spcBef>
              <a:spcAft>
                <a:spcPts val="0"/>
              </a:spcAft>
              <a:buSzPts val="1400"/>
              <a:buNone/>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dirty="0"/>
          </a:p>
        </p:txBody>
      </p:sp>
      <p:sp>
        <p:nvSpPr>
          <p:cNvPr id="65" name="Google Shape;65;p1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607C84"/>
              </a:buClr>
              <a:buSzPts val="3600"/>
              <a:buFont typeface="Montserrat"/>
              <a:buNone/>
              <a:defRPr b="0" i="0">
                <a:solidFill>
                  <a:srgbClr val="607C84"/>
                </a:solidFill>
                <a:latin typeface="Calibri" panose="020F0502020204030204" pitchFamily="34" charset="0"/>
                <a:ea typeface="Calibri" panose="020F0502020204030204" pitchFamily="34" charset="0"/>
                <a:cs typeface="Calibri" panose="020F0502020204030204" pitchFamily="34" charset="0"/>
                <a:sym typeface="Montserrat"/>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66" name="Google Shape;66;p15"/>
          <p:cNvSpPr txBox="1">
            <a:spLocks noGrp="1"/>
          </p:cNvSpPr>
          <p:nvPr>
            <p:ph type="ftr" idx="11"/>
          </p:nvPr>
        </p:nvSpPr>
        <p:spPr>
          <a:xfrm>
            <a:off x="3028950" y="4767263"/>
            <a:ext cx="5187460" cy="271732"/>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dirty="0"/>
          </a:p>
        </p:txBody>
      </p:sp>
      <p:sp>
        <p:nvSpPr>
          <p:cNvPr id="67" name="Google Shape;67;p15"/>
          <p:cNvSpPr txBox="1">
            <a:spLocks noGrp="1"/>
          </p:cNvSpPr>
          <p:nvPr>
            <p:ph type="sldNum" idx="12"/>
          </p:nvPr>
        </p:nvSpPr>
        <p:spPr>
          <a:xfrm>
            <a:off x="8216411" y="4769375"/>
            <a:ext cx="298939" cy="271732"/>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7_Simple Title and Tex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5699C4C-BCBB-094F-9FEB-D3BF4D81831F}"/>
              </a:ext>
            </a:extLst>
          </p:cNvPr>
          <p:cNvSpPr>
            <a:spLocks noGrp="1"/>
          </p:cNvSpPr>
          <p:nvPr>
            <p:ph sz="quarter" idx="18"/>
          </p:nvPr>
        </p:nvSpPr>
        <p:spPr>
          <a:xfrm>
            <a:off x="628650" y="1360728"/>
            <a:ext cx="7904809" cy="3294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00D8000-C639-EC44-ACB0-AF04426D1757}"/>
              </a:ext>
            </a:extLst>
          </p:cNvPr>
          <p:cNvSpPr>
            <a:spLocks noGrp="1"/>
          </p:cNvSpPr>
          <p:nvPr>
            <p:ph type="title"/>
          </p:nvPr>
        </p:nvSpPr>
        <p:spPr>
          <a:xfrm>
            <a:off x="628650" y="273844"/>
            <a:ext cx="7886700" cy="994172"/>
          </a:xfrm>
        </p:spPr>
        <p:txBody>
          <a:bodyPr/>
          <a:lstStyle>
            <a:lvl1pPr>
              <a:defRPr b="0" i="0">
                <a:solidFill>
                  <a:srgbClr val="607C84"/>
                </a:solidFill>
                <a:latin typeface="Gotham Medium" panose="02000504050000020004" pitchFamily="2" charset="0"/>
              </a:defRPr>
            </a:lvl1pPr>
          </a:lstStyle>
          <a:p>
            <a:r>
              <a:rPr lang="en-US" dirty="0"/>
              <a:t>Click to edit Master title style</a:t>
            </a:r>
          </a:p>
        </p:txBody>
      </p:sp>
      <p:sp>
        <p:nvSpPr>
          <p:cNvPr id="10" name="Footer Placeholder 9">
            <a:extLst>
              <a:ext uri="{FF2B5EF4-FFF2-40B4-BE49-F238E27FC236}">
                <a16:creationId xmlns:a16="http://schemas.microsoft.com/office/drawing/2014/main" id="{0653B3FC-C43C-5B43-B5AE-5358B24AEF22}"/>
              </a:ext>
            </a:extLst>
          </p:cNvPr>
          <p:cNvSpPr>
            <a:spLocks noGrp="1"/>
          </p:cNvSpPr>
          <p:nvPr>
            <p:ph type="ftr" sz="quarter" idx="19"/>
          </p:nvPr>
        </p:nvSpPr>
        <p:spPr/>
        <p:txBody>
          <a:bodyPr/>
          <a:lstStyle/>
          <a:p>
            <a:r>
              <a:rPr lang="en-US"/>
              <a:t>ACAPT Test Title – Date</a:t>
            </a:r>
            <a:endParaRPr lang="en-US" dirty="0"/>
          </a:p>
        </p:txBody>
      </p:sp>
      <p:sp>
        <p:nvSpPr>
          <p:cNvPr id="11" name="Slide Number Placeholder 10">
            <a:extLst>
              <a:ext uri="{FF2B5EF4-FFF2-40B4-BE49-F238E27FC236}">
                <a16:creationId xmlns:a16="http://schemas.microsoft.com/office/drawing/2014/main" id="{5F736F15-6A89-0B43-83CE-17581AA5B024}"/>
              </a:ext>
            </a:extLst>
          </p:cNvPr>
          <p:cNvSpPr>
            <a:spLocks noGrp="1"/>
          </p:cNvSpPr>
          <p:nvPr>
            <p:ph type="sldNum" sz="quarter" idx="20"/>
          </p:nvPr>
        </p:nvSpPr>
        <p:spPr/>
        <p:txBody>
          <a:bodyPr/>
          <a:lstStyle/>
          <a:p>
            <a:fld id="{6C1DD160-DE01-FD49-97A0-2F02975D08C9}" type="slidenum">
              <a:rPr lang="en-US" smtClean="0"/>
              <a:t>‹#›</a:t>
            </a:fld>
            <a:endParaRPr lang="en-US" dirty="0"/>
          </a:p>
        </p:txBody>
      </p:sp>
    </p:spTree>
    <p:extLst>
      <p:ext uri="{BB962C8B-B14F-4D97-AF65-F5344CB8AC3E}">
        <p14:creationId xmlns:p14="http://schemas.microsoft.com/office/powerpoint/2010/main" val="3497392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8"/>
        <p:cNvGrpSpPr/>
        <p:nvPr/>
      </p:nvGrpSpPr>
      <p:grpSpPr>
        <a:xfrm>
          <a:off x="0" y="0"/>
          <a:ext cx="0" cy="0"/>
          <a:chOff x="0" y="0"/>
          <a:chExt cx="0" cy="0"/>
        </a:xfrm>
      </p:grpSpPr>
      <p:sp>
        <p:nvSpPr>
          <p:cNvPr id="99" name="Google Shape;99;p19"/>
          <p:cNvSpPr>
            <a:spLocks noGrp="1"/>
          </p:cNvSpPr>
          <p:nvPr>
            <p:ph type="pic" idx="2"/>
          </p:nvPr>
        </p:nvSpPr>
        <p:spPr>
          <a:xfrm>
            <a:off x="4763" y="0"/>
            <a:ext cx="9134475" cy="5143500"/>
          </a:xfrm>
          <a:prstGeom prst="rect">
            <a:avLst/>
          </a:prstGeom>
          <a:solidFill>
            <a:srgbClr val="A6A8A9"/>
          </a:solidFill>
          <a:ln>
            <a:noFill/>
          </a:ln>
        </p:spPr>
        <p:txBody>
          <a:bodyPr spcFirstLastPara="1" wrap="square" lIns="68575" tIns="34275" rIns="68575" bIns="34275" anchor="t" anchorCtr="0">
            <a:noAutofit/>
          </a:bodyPr>
          <a:lstStyle>
            <a:lvl1pPr marR="0" lvl="0" algn="l" rtl="0">
              <a:lnSpc>
                <a:spcPct val="90000"/>
              </a:lnSpc>
              <a:spcBef>
                <a:spcPts val="1200"/>
              </a:spcBef>
              <a:spcAft>
                <a:spcPts val="0"/>
              </a:spcAft>
              <a:buClr>
                <a:schemeClr val="accent1"/>
              </a:buClr>
              <a:buSzPts val="2100"/>
              <a:buFont typeface="NTR"/>
              <a:buChar char="&gt;"/>
              <a:defRPr sz="2100" b="0" i="0" u="none" strike="noStrike" cap="none">
                <a:solidFill>
                  <a:schemeClr val="accent3"/>
                </a:solidFill>
                <a:latin typeface="Calibri"/>
                <a:ea typeface="Calibri"/>
                <a:cs typeface="Calibri"/>
                <a:sym typeface="Calibri"/>
              </a:defRPr>
            </a:lvl1pPr>
            <a:lvl2pPr marR="0" lvl="1" algn="l" rtl="0">
              <a:lnSpc>
                <a:spcPct val="90000"/>
              </a:lnSpc>
              <a:spcBef>
                <a:spcPts val="1300"/>
              </a:spcBef>
              <a:spcAft>
                <a:spcPts val="0"/>
              </a:spcAft>
              <a:buClr>
                <a:schemeClr val="accent1"/>
              </a:buClr>
              <a:buSzPts val="2100"/>
              <a:buFont typeface="NTR"/>
              <a:buNone/>
              <a:defRPr sz="2100" b="1" i="0" u="none" strike="noStrike" cap="none">
                <a:solidFill>
                  <a:schemeClr val="accent4"/>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1800"/>
              <a:buFont typeface="Arial"/>
              <a:buChar char="•"/>
              <a:defRPr sz="1800" b="0" i="0" u="none" strike="noStrike" cap="none">
                <a:solidFill>
                  <a:schemeClr val="accent3"/>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1500"/>
              <a:buFont typeface="NTR"/>
              <a:buChar char="–"/>
              <a:defRPr sz="1500" b="0" i="0" u="none" strike="noStrike" cap="none">
                <a:solidFill>
                  <a:schemeClr val="accent3"/>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1500"/>
              <a:buFont typeface="Arial"/>
              <a:buChar char="•"/>
              <a:defRPr sz="1500" b="0" i="0" u="none" strike="noStrike" cap="none">
                <a:solidFill>
                  <a:schemeClr val="accent3"/>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0" name="Google Shape;100;p19"/>
          <p:cNvSpPr txBox="1">
            <a:spLocks noGrp="1"/>
          </p:cNvSpPr>
          <p:nvPr>
            <p:ph type="title"/>
          </p:nvPr>
        </p:nvSpPr>
        <p:spPr>
          <a:xfrm>
            <a:off x="1878295" y="2368941"/>
            <a:ext cx="4649993" cy="2233832"/>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chemeClr val="lt1"/>
              </a:buClr>
              <a:buSzPts val="2700"/>
              <a:buFont typeface="Montserrat"/>
              <a:buNone/>
              <a:defRPr sz="2700">
                <a:solidFill>
                  <a:schemeClr val="lt1"/>
                </a:solidFill>
                <a:latin typeface="Calibri" panose="020F0502020204030204" pitchFamily="34" charset="0"/>
                <a:cs typeface="Calibri" panose="020F0502020204030204" pitchFamily="34" charset="0"/>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pic>
        <p:nvPicPr>
          <p:cNvPr id="101" name="Google Shape;101;p19" descr="A close up of a logo&#10;&#10;Description automatically generated"/>
          <p:cNvPicPr preferRelativeResize="0"/>
          <p:nvPr/>
        </p:nvPicPr>
        <p:blipFill rotWithShape="1">
          <a:blip r:embed="rId2">
            <a:alphaModFix/>
          </a:blip>
          <a:srcRect/>
          <a:stretch/>
        </p:blipFill>
        <p:spPr>
          <a:xfrm>
            <a:off x="-7216" y="89005"/>
            <a:ext cx="3771022" cy="116458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2"/>
        <p:cNvGrpSpPr/>
        <p:nvPr/>
      </p:nvGrpSpPr>
      <p:grpSpPr>
        <a:xfrm>
          <a:off x="0" y="0"/>
          <a:ext cx="0" cy="0"/>
          <a:chOff x="0" y="0"/>
          <a:chExt cx="0" cy="0"/>
        </a:xfrm>
      </p:grpSpPr>
      <p:sp>
        <p:nvSpPr>
          <p:cNvPr id="103" name="Google Shape;103;p20"/>
          <p:cNvSpPr>
            <a:spLocks noGrp="1"/>
          </p:cNvSpPr>
          <p:nvPr>
            <p:ph type="pic" idx="2"/>
          </p:nvPr>
        </p:nvSpPr>
        <p:spPr>
          <a:xfrm>
            <a:off x="3136898" y="0"/>
            <a:ext cx="6007102" cy="51435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200"/>
              </a:spcBef>
              <a:spcAft>
                <a:spcPts val="0"/>
              </a:spcAft>
              <a:buClr>
                <a:schemeClr val="accent1"/>
              </a:buClr>
              <a:buSzPts val="2100"/>
              <a:buFont typeface="NTR"/>
              <a:buChar char="&gt;"/>
              <a:defRPr sz="2100" b="0" i="0" u="none" strike="noStrike" cap="none">
                <a:solidFill>
                  <a:schemeClr val="accent3"/>
                </a:solidFill>
                <a:latin typeface="Calibri"/>
                <a:ea typeface="Calibri"/>
                <a:cs typeface="Calibri"/>
                <a:sym typeface="Calibri"/>
              </a:defRPr>
            </a:lvl1pPr>
            <a:lvl2pPr marR="0" lvl="1" algn="l" rtl="0">
              <a:lnSpc>
                <a:spcPct val="90000"/>
              </a:lnSpc>
              <a:spcBef>
                <a:spcPts val="1300"/>
              </a:spcBef>
              <a:spcAft>
                <a:spcPts val="0"/>
              </a:spcAft>
              <a:buClr>
                <a:schemeClr val="accent1"/>
              </a:buClr>
              <a:buSzPts val="2100"/>
              <a:buFont typeface="NTR"/>
              <a:buNone/>
              <a:defRPr sz="2100" b="1" i="0" u="none" strike="noStrike" cap="none">
                <a:solidFill>
                  <a:schemeClr val="accent4"/>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1800"/>
              <a:buFont typeface="Arial"/>
              <a:buChar char="•"/>
              <a:defRPr sz="1800" b="0" i="0" u="none" strike="noStrike" cap="none">
                <a:solidFill>
                  <a:schemeClr val="accent3"/>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1500"/>
              <a:buFont typeface="NTR"/>
              <a:buChar char="–"/>
              <a:defRPr sz="1500" b="0" i="0" u="none" strike="noStrike" cap="none">
                <a:solidFill>
                  <a:schemeClr val="accent3"/>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1500"/>
              <a:buFont typeface="Arial"/>
              <a:buChar char="•"/>
              <a:defRPr sz="1500" b="0" i="0" u="none" strike="noStrike" cap="none">
                <a:solidFill>
                  <a:schemeClr val="accent3"/>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4" name="Google Shape;104;p20"/>
          <p:cNvSpPr>
            <a:spLocks noGrp="1"/>
          </p:cNvSpPr>
          <p:nvPr>
            <p:ph type="pic" idx="3"/>
          </p:nvPr>
        </p:nvSpPr>
        <p:spPr>
          <a:xfrm>
            <a:off x="3137297" y="0"/>
            <a:ext cx="6006702" cy="51435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200"/>
              </a:spcBef>
              <a:spcAft>
                <a:spcPts val="0"/>
              </a:spcAft>
              <a:buClr>
                <a:schemeClr val="accent1"/>
              </a:buClr>
              <a:buSzPts val="2100"/>
              <a:buFont typeface="NTR"/>
              <a:buChar char="&gt;"/>
              <a:defRPr sz="2100" b="0" i="0" u="none" strike="noStrike" cap="none">
                <a:solidFill>
                  <a:schemeClr val="accent3"/>
                </a:solidFill>
                <a:latin typeface="Calibri"/>
                <a:ea typeface="Calibri"/>
                <a:cs typeface="Calibri"/>
                <a:sym typeface="Calibri"/>
              </a:defRPr>
            </a:lvl1pPr>
            <a:lvl2pPr marR="0" lvl="1" algn="l" rtl="0">
              <a:lnSpc>
                <a:spcPct val="90000"/>
              </a:lnSpc>
              <a:spcBef>
                <a:spcPts val="1300"/>
              </a:spcBef>
              <a:spcAft>
                <a:spcPts val="0"/>
              </a:spcAft>
              <a:buClr>
                <a:schemeClr val="accent1"/>
              </a:buClr>
              <a:buSzPts val="2100"/>
              <a:buFont typeface="NTR"/>
              <a:buNone/>
              <a:defRPr sz="2100" b="1" i="0" u="none" strike="noStrike" cap="none">
                <a:solidFill>
                  <a:schemeClr val="accent4"/>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1800"/>
              <a:buFont typeface="Arial"/>
              <a:buChar char="•"/>
              <a:defRPr sz="1800" b="0" i="0" u="none" strike="noStrike" cap="none">
                <a:solidFill>
                  <a:schemeClr val="accent3"/>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1500"/>
              <a:buFont typeface="NTR"/>
              <a:buChar char="–"/>
              <a:defRPr sz="1500" b="0" i="0" u="none" strike="noStrike" cap="none">
                <a:solidFill>
                  <a:schemeClr val="accent3"/>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1500"/>
              <a:buFont typeface="Arial"/>
              <a:buChar char="•"/>
              <a:defRPr sz="1500" b="0" i="0" u="none" strike="noStrike" cap="none">
                <a:solidFill>
                  <a:schemeClr val="accent3"/>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5" name="Google Shape;105;p20"/>
          <p:cNvSpPr>
            <a:spLocks noGrp="1"/>
          </p:cNvSpPr>
          <p:nvPr>
            <p:ph type="pic" idx="4"/>
          </p:nvPr>
        </p:nvSpPr>
        <p:spPr>
          <a:xfrm>
            <a:off x="3137297" y="0"/>
            <a:ext cx="6006702" cy="5143500"/>
          </a:xfrm>
          <a:prstGeom prst="rect">
            <a:avLst/>
          </a:prstGeom>
          <a:solidFill>
            <a:srgbClr val="A6A8A9"/>
          </a:solidFill>
          <a:ln>
            <a:noFill/>
          </a:ln>
        </p:spPr>
        <p:txBody>
          <a:bodyPr spcFirstLastPara="1" wrap="square" lIns="68575" tIns="34275" rIns="68575" bIns="34275" anchor="t" anchorCtr="0">
            <a:noAutofit/>
          </a:bodyPr>
          <a:lstStyle>
            <a:lvl1pPr marR="0" lvl="0" algn="l" rtl="0">
              <a:lnSpc>
                <a:spcPct val="90000"/>
              </a:lnSpc>
              <a:spcBef>
                <a:spcPts val="1200"/>
              </a:spcBef>
              <a:spcAft>
                <a:spcPts val="0"/>
              </a:spcAft>
              <a:buClr>
                <a:schemeClr val="accent1"/>
              </a:buClr>
              <a:buSzPts val="2100"/>
              <a:buFont typeface="NTR"/>
              <a:buChar char="&gt;"/>
              <a:defRPr sz="2100" b="0" i="0" u="none" strike="noStrike" cap="none">
                <a:solidFill>
                  <a:schemeClr val="accent3"/>
                </a:solidFill>
                <a:latin typeface="Calibri"/>
                <a:ea typeface="Calibri"/>
                <a:cs typeface="Calibri"/>
                <a:sym typeface="Calibri"/>
              </a:defRPr>
            </a:lvl1pPr>
            <a:lvl2pPr marR="0" lvl="1" algn="l" rtl="0">
              <a:lnSpc>
                <a:spcPct val="90000"/>
              </a:lnSpc>
              <a:spcBef>
                <a:spcPts val="1300"/>
              </a:spcBef>
              <a:spcAft>
                <a:spcPts val="0"/>
              </a:spcAft>
              <a:buClr>
                <a:schemeClr val="accent1"/>
              </a:buClr>
              <a:buSzPts val="2100"/>
              <a:buFont typeface="NTR"/>
              <a:buNone/>
              <a:defRPr sz="2100" b="1" i="0" u="none" strike="noStrike" cap="none">
                <a:solidFill>
                  <a:schemeClr val="accent4"/>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1800"/>
              <a:buFont typeface="Arial"/>
              <a:buChar char="•"/>
              <a:defRPr sz="1800" b="0" i="0" u="none" strike="noStrike" cap="none">
                <a:solidFill>
                  <a:schemeClr val="accent3"/>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1500"/>
              <a:buFont typeface="NTR"/>
              <a:buChar char="–"/>
              <a:defRPr sz="1500" b="0" i="0" u="none" strike="noStrike" cap="none">
                <a:solidFill>
                  <a:schemeClr val="accent3"/>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1500"/>
              <a:buFont typeface="Arial"/>
              <a:buChar char="•"/>
              <a:defRPr sz="1500" b="0" i="0" u="none" strike="noStrike" cap="none">
                <a:solidFill>
                  <a:schemeClr val="accent3"/>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6" name="Google Shape;106;p20"/>
          <p:cNvSpPr txBox="1">
            <a:spLocks noGrp="1"/>
          </p:cNvSpPr>
          <p:nvPr>
            <p:ph type="title"/>
          </p:nvPr>
        </p:nvSpPr>
        <p:spPr>
          <a:xfrm>
            <a:off x="623888" y="1"/>
            <a:ext cx="2513012" cy="2896582"/>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607C84"/>
              </a:buClr>
              <a:buSzPts val="3600"/>
              <a:buFont typeface="Montserrat"/>
              <a:buNone/>
              <a:defRPr sz="3600" b="0" i="0">
                <a:solidFill>
                  <a:srgbClr val="607C84"/>
                </a:solidFill>
                <a:latin typeface="Montserrat"/>
                <a:ea typeface="Montserrat"/>
                <a:cs typeface="Montserrat"/>
                <a:sym typeface="Montserrat"/>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7" name="Google Shape;107;p20"/>
          <p:cNvSpPr txBox="1">
            <a:spLocks noGrp="1"/>
          </p:cNvSpPr>
          <p:nvPr>
            <p:ph type="body" idx="1"/>
          </p:nvPr>
        </p:nvSpPr>
        <p:spPr>
          <a:xfrm>
            <a:off x="623888" y="2896583"/>
            <a:ext cx="2233613" cy="522539"/>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1200"/>
              </a:spcBef>
              <a:spcAft>
                <a:spcPts val="0"/>
              </a:spcAft>
              <a:buSzPts val="1400"/>
              <a:buNone/>
              <a:defRPr sz="1400">
                <a:solidFill>
                  <a:srgbClr val="888888"/>
                </a:solidFill>
              </a:defRPr>
            </a:lvl1pPr>
            <a:lvl2pPr marL="914400" lvl="1" indent="-228600" algn="l">
              <a:lnSpc>
                <a:spcPct val="90000"/>
              </a:lnSpc>
              <a:spcBef>
                <a:spcPts val="13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08" name="Google Shape;108;p20"/>
          <p:cNvSpPr txBox="1">
            <a:spLocks noGrp="1"/>
          </p:cNvSpPr>
          <p:nvPr>
            <p:ph type="body" idx="5"/>
          </p:nvPr>
        </p:nvSpPr>
        <p:spPr>
          <a:xfrm>
            <a:off x="832247" y="3419475"/>
            <a:ext cx="2025253" cy="1347787"/>
          </a:xfrm>
          <a:prstGeom prst="rect">
            <a:avLst/>
          </a:prstGeom>
          <a:noFill/>
          <a:ln>
            <a:noFill/>
          </a:ln>
        </p:spPr>
        <p:txBody>
          <a:bodyPr spcFirstLastPara="1" wrap="square" lIns="68575" tIns="34275" rIns="68575" bIns="34275" anchor="t" anchorCtr="0">
            <a:noAutofit/>
          </a:bodyPr>
          <a:lstStyle>
            <a:lvl1pPr marL="457200" lvl="0" indent="-298450" algn="l">
              <a:lnSpc>
                <a:spcPct val="90000"/>
              </a:lnSpc>
              <a:spcBef>
                <a:spcPts val="800"/>
              </a:spcBef>
              <a:spcAft>
                <a:spcPts val="0"/>
              </a:spcAft>
              <a:buSzPts val="1100"/>
              <a:buChar char="&gt;"/>
              <a:defRPr sz="1100"/>
            </a:lvl1pPr>
            <a:lvl2pPr marL="914400" lvl="1" indent="-228600" algn="l">
              <a:lnSpc>
                <a:spcPct val="90000"/>
              </a:lnSpc>
              <a:spcBef>
                <a:spcPts val="400"/>
              </a:spcBef>
              <a:spcAft>
                <a:spcPts val="0"/>
              </a:spcAft>
              <a:buSzPts val="1100"/>
              <a:buNone/>
              <a:defRPr sz="1100"/>
            </a:lvl2pPr>
            <a:lvl3pPr marL="1371600" lvl="2" indent="-285750" algn="l">
              <a:lnSpc>
                <a:spcPct val="90000"/>
              </a:lnSpc>
              <a:spcBef>
                <a:spcPts val="400"/>
              </a:spcBef>
              <a:spcAft>
                <a:spcPts val="0"/>
              </a:spcAft>
              <a:buSzPts val="900"/>
              <a:buChar char="•"/>
              <a:defRPr sz="900"/>
            </a:lvl3pPr>
            <a:lvl4pPr marL="1828800" lvl="3" indent="-279400" algn="l">
              <a:lnSpc>
                <a:spcPct val="90000"/>
              </a:lnSpc>
              <a:spcBef>
                <a:spcPts val="400"/>
              </a:spcBef>
              <a:spcAft>
                <a:spcPts val="0"/>
              </a:spcAft>
              <a:buSzPts val="800"/>
              <a:buChar char="–"/>
              <a:defRPr sz="800"/>
            </a:lvl4pPr>
            <a:lvl5pPr marL="2286000" lvl="4" indent="-279400" algn="l">
              <a:lnSpc>
                <a:spcPct val="90000"/>
              </a:lnSpc>
              <a:spcBef>
                <a:spcPts val="400"/>
              </a:spcBef>
              <a:spcAft>
                <a:spcPts val="0"/>
              </a:spcAft>
              <a:buSzPts val="800"/>
              <a:buChar char="•"/>
              <a:defRPr sz="8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9" name="Google Shape;109;p20"/>
          <p:cNvSpPr txBox="1">
            <a:spLocks noGrp="1"/>
          </p:cNvSpPr>
          <p:nvPr>
            <p:ph type="ftr" idx="11"/>
          </p:nvPr>
        </p:nvSpPr>
        <p:spPr>
          <a:xfrm>
            <a:off x="3028950" y="4767263"/>
            <a:ext cx="5187460" cy="271732"/>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0" name="Google Shape;110;p20"/>
          <p:cNvSpPr txBox="1">
            <a:spLocks noGrp="1"/>
          </p:cNvSpPr>
          <p:nvPr>
            <p:ph type="sldNum" idx="12"/>
          </p:nvPr>
        </p:nvSpPr>
        <p:spPr>
          <a:xfrm>
            <a:off x="8216411" y="4769375"/>
            <a:ext cx="298939" cy="271732"/>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lt1"/>
                </a:solidFill>
                <a:latin typeface="Calibri"/>
                <a:ea typeface="Calibri"/>
                <a:cs typeface="Calibri"/>
                <a:sym typeface="Calibri"/>
              </a:defRPr>
            </a:lvl1pPr>
            <a:lvl2pPr marL="0" lvl="1" indent="0" algn="r">
              <a:spcBef>
                <a:spcPts val="0"/>
              </a:spcBef>
              <a:buNone/>
              <a:defRPr sz="900">
                <a:solidFill>
                  <a:schemeClr val="lt1"/>
                </a:solidFill>
                <a:latin typeface="Calibri"/>
                <a:ea typeface="Calibri"/>
                <a:cs typeface="Calibri"/>
                <a:sym typeface="Calibri"/>
              </a:defRPr>
            </a:lvl2pPr>
            <a:lvl3pPr marL="0" lvl="2" indent="0" algn="r">
              <a:spcBef>
                <a:spcPts val="0"/>
              </a:spcBef>
              <a:buNone/>
              <a:defRPr sz="900">
                <a:solidFill>
                  <a:schemeClr val="lt1"/>
                </a:solidFill>
                <a:latin typeface="Calibri"/>
                <a:ea typeface="Calibri"/>
                <a:cs typeface="Calibri"/>
                <a:sym typeface="Calibri"/>
              </a:defRPr>
            </a:lvl3pPr>
            <a:lvl4pPr marL="0" lvl="3" indent="0" algn="r">
              <a:spcBef>
                <a:spcPts val="0"/>
              </a:spcBef>
              <a:buNone/>
              <a:defRPr sz="900">
                <a:solidFill>
                  <a:schemeClr val="lt1"/>
                </a:solidFill>
                <a:latin typeface="Calibri"/>
                <a:ea typeface="Calibri"/>
                <a:cs typeface="Calibri"/>
                <a:sym typeface="Calibri"/>
              </a:defRPr>
            </a:lvl4pPr>
            <a:lvl5pPr marL="0" lvl="4" indent="0" algn="r">
              <a:spcBef>
                <a:spcPts val="0"/>
              </a:spcBef>
              <a:buNone/>
              <a:defRPr sz="900">
                <a:solidFill>
                  <a:schemeClr val="lt1"/>
                </a:solidFill>
                <a:latin typeface="Calibri"/>
                <a:ea typeface="Calibri"/>
                <a:cs typeface="Calibri"/>
                <a:sym typeface="Calibri"/>
              </a:defRPr>
            </a:lvl5pPr>
            <a:lvl6pPr marL="0" lvl="5" indent="0" algn="r">
              <a:spcBef>
                <a:spcPts val="0"/>
              </a:spcBef>
              <a:buNone/>
              <a:defRPr sz="900">
                <a:solidFill>
                  <a:schemeClr val="lt1"/>
                </a:solidFill>
                <a:latin typeface="Calibri"/>
                <a:ea typeface="Calibri"/>
                <a:cs typeface="Calibri"/>
                <a:sym typeface="Calibri"/>
              </a:defRPr>
            </a:lvl6pPr>
            <a:lvl7pPr marL="0" lvl="6" indent="0" algn="r">
              <a:spcBef>
                <a:spcPts val="0"/>
              </a:spcBef>
              <a:buNone/>
              <a:defRPr sz="900">
                <a:solidFill>
                  <a:schemeClr val="lt1"/>
                </a:solidFill>
                <a:latin typeface="Calibri"/>
                <a:ea typeface="Calibri"/>
                <a:cs typeface="Calibri"/>
                <a:sym typeface="Calibri"/>
              </a:defRPr>
            </a:lvl7pPr>
            <a:lvl8pPr marL="0" lvl="7" indent="0" algn="r">
              <a:spcBef>
                <a:spcPts val="0"/>
              </a:spcBef>
              <a:buNone/>
              <a:defRPr sz="900">
                <a:solidFill>
                  <a:schemeClr val="lt1"/>
                </a:solidFill>
                <a:latin typeface="Calibri"/>
                <a:ea typeface="Calibri"/>
                <a:cs typeface="Calibri"/>
                <a:sym typeface="Calibri"/>
              </a:defRPr>
            </a:lvl8pPr>
            <a:lvl9pPr marL="0" lvl="8" indent="0" algn="r">
              <a:spcBef>
                <a:spcPts val="0"/>
              </a:spcBef>
              <a:buNone/>
              <a:defRPr sz="9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11"/>
        <p:cNvGrpSpPr/>
        <p:nvPr/>
      </p:nvGrpSpPr>
      <p:grpSpPr>
        <a:xfrm>
          <a:off x="0" y="0"/>
          <a:ext cx="0" cy="0"/>
          <a:chOff x="0" y="0"/>
          <a:chExt cx="0" cy="0"/>
        </a:xfrm>
      </p:grpSpPr>
      <p:sp>
        <p:nvSpPr>
          <p:cNvPr id="112" name="Google Shape;112;p21"/>
          <p:cNvSpPr>
            <a:spLocks noGrp="1"/>
          </p:cNvSpPr>
          <p:nvPr>
            <p:ph type="pic" idx="2"/>
          </p:nvPr>
        </p:nvSpPr>
        <p:spPr>
          <a:xfrm>
            <a:off x="4572000" y="0"/>
            <a:ext cx="4572000" cy="5143500"/>
          </a:xfrm>
          <a:prstGeom prst="rect">
            <a:avLst/>
          </a:prstGeom>
          <a:solidFill>
            <a:srgbClr val="A6A8A9"/>
          </a:solidFill>
          <a:ln>
            <a:noFill/>
          </a:ln>
        </p:spPr>
        <p:txBody>
          <a:bodyPr spcFirstLastPara="1" wrap="square" lIns="68575" tIns="34275" rIns="68575" bIns="34275" anchor="t" anchorCtr="0">
            <a:noAutofit/>
          </a:bodyPr>
          <a:lstStyle>
            <a:lvl1pPr marR="0" lvl="0" algn="l" rtl="0">
              <a:lnSpc>
                <a:spcPct val="90000"/>
              </a:lnSpc>
              <a:spcBef>
                <a:spcPts val="1200"/>
              </a:spcBef>
              <a:spcAft>
                <a:spcPts val="0"/>
              </a:spcAft>
              <a:buClr>
                <a:schemeClr val="accent1"/>
              </a:buClr>
              <a:buSzPts val="2100"/>
              <a:buFont typeface="NTR"/>
              <a:buChar char="&gt;"/>
              <a:defRPr sz="2100" b="0" i="0" u="none" strike="noStrike" cap="none">
                <a:solidFill>
                  <a:schemeClr val="accent3"/>
                </a:solidFill>
                <a:latin typeface="Calibri"/>
                <a:ea typeface="Calibri"/>
                <a:cs typeface="Calibri"/>
                <a:sym typeface="Calibri"/>
              </a:defRPr>
            </a:lvl1pPr>
            <a:lvl2pPr marR="0" lvl="1" algn="l" rtl="0">
              <a:lnSpc>
                <a:spcPct val="90000"/>
              </a:lnSpc>
              <a:spcBef>
                <a:spcPts val="1300"/>
              </a:spcBef>
              <a:spcAft>
                <a:spcPts val="0"/>
              </a:spcAft>
              <a:buClr>
                <a:schemeClr val="accent1"/>
              </a:buClr>
              <a:buSzPts val="2100"/>
              <a:buFont typeface="NTR"/>
              <a:buNone/>
              <a:defRPr sz="2100" b="1" i="0" u="none" strike="noStrike" cap="none">
                <a:solidFill>
                  <a:schemeClr val="accent4"/>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1800"/>
              <a:buFont typeface="Arial"/>
              <a:buChar char="•"/>
              <a:defRPr sz="1800" b="0" i="0" u="none" strike="noStrike" cap="none">
                <a:solidFill>
                  <a:schemeClr val="accent3"/>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1500"/>
              <a:buFont typeface="NTR"/>
              <a:buChar char="–"/>
              <a:defRPr sz="1500" b="0" i="0" u="none" strike="noStrike" cap="none">
                <a:solidFill>
                  <a:schemeClr val="accent3"/>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1500"/>
              <a:buFont typeface="Arial"/>
              <a:buChar char="•"/>
              <a:defRPr sz="1500" b="0" i="0" u="none" strike="noStrike" cap="none">
                <a:solidFill>
                  <a:schemeClr val="accent3"/>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3" name="Google Shape;113;p21"/>
          <p:cNvSpPr txBox="1">
            <a:spLocks noGrp="1"/>
          </p:cNvSpPr>
          <p:nvPr>
            <p:ph type="title"/>
          </p:nvPr>
        </p:nvSpPr>
        <p:spPr>
          <a:xfrm>
            <a:off x="623888" y="838200"/>
            <a:ext cx="3381184" cy="1515341"/>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607C84"/>
              </a:buClr>
              <a:buSzPts val="3600"/>
              <a:buFont typeface="Montserrat"/>
              <a:buNone/>
              <a:defRPr sz="3600" b="0" i="0">
                <a:solidFill>
                  <a:srgbClr val="607C84"/>
                </a:solidFill>
                <a:latin typeface="Montserrat"/>
                <a:ea typeface="Montserrat"/>
                <a:cs typeface="Montserrat"/>
                <a:sym typeface="Montserrat"/>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4" name="Google Shape;114;p21"/>
          <p:cNvSpPr txBox="1">
            <a:spLocks noGrp="1"/>
          </p:cNvSpPr>
          <p:nvPr>
            <p:ph type="body" idx="1"/>
          </p:nvPr>
        </p:nvSpPr>
        <p:spPr>
          <a:xfrm>
            <a:off x="623888" y="2353542"/>
            <a:ext cx="3381183" cy="273845"/>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1200"/>
              </a:spcBef>
              <a:spcAft>
                <a:spcPts val="0"/>
              </a:spcAft>
              <a:buSzPts val="1800"/>
              <a:buNone/>
              <a:defRPr sz="1800">
                <a:solidFill>
                  <a:srgbClr val="888888"/>
                </a:solidFill>
              </a:defRPr>
            </a:lvl1pPr>
            <a:lvl2pPr marL="914400" lvl="1" indent="-228600" algn="l">
              <a:lnSpc>
                <a:spcPct val="90000"/>
              </a:lnSpc>
              <a:spcBef>
                <a:spcPts val="13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15" name="Google Shape;115;p21"/>
          <p:cNvSpPr txBox="1">
            <a:spLocks noGrp="1"/>
          </p:cNvSpPr>
          <p:nvPr>
            <p:ph type="body" idx="3"/>
          </p:nvPr>
        </p:nvSpPr>
        <p:spPr>
          <a:xfrm>
            <a:off x="862868" y="2913181"/>
            <a:ext cx="3142204" cy="1580236"/>
          </a:xfrm>
          <a:prstGeom prst="rect">
            <a:avLst/>
          </a:prstGeom>
          <a:noFill/>
          <a:ln>
            <a:noFill/>
          </a:ln>
        </p:spPr>
        <p:txBody>
          <a:bodyPr spcFirstLastPara="1" wrap="square" lIns="68575" tIns="34275" rIns="68575" bIns="34275" anchor="t" anchorCtr="0">
            <a:noAutofit/>
          </a:bodyPr>
          <a:lstStyle>
            <a:lvl1pPr marL="457200" lvl="0" indent="-304800" algn="l">
              <a:lnSpc>
                <a:spcPct val="90000"/>
              </a:lnSpc>
              <a:spcBef>
                <a:spcPts val="800"/>
              </a:spcBef>
              <a:spcAft>
                <a:spcPts val="0"/>
              </a:spcAft>
              <a:buSzPts val="1200"/>
              <a:buChar char="&gt;"/>
              <a:defRPr sz="1200"/>
            </a:lvl1pPr>
            <a:lvl2pPr marL="914400" lvl="1" indent="-228600" algn="l">
              <a:lnSpc>
                <a:spcPct val="90000"/>
              </a:lnSpc>
              <a:spcBef>
                <a:spcPts val="400"/>
              </a:spcBef>
              <a:spcAft>
                <a:spcPts val="0"/>
              </a:spcAft>
              <a:buSzPts val="1200"/>
              <a:buNone/>
              <a:defRPr sz="1200"/>
            </a:lvl2pPr>
            <a:lvl3pPr marL="1371600" lvl="2" indent="-298450" algn="l">
              <a:lnSpc>
                <a:spcPct val="90000"/>
              </a:lnSpc>
              <a:spcBef>
                <a:spcPts val="400"/>
              </a:spcBef>
              <a:spcAft>
                <a:spcPts val="0"/>
              </a:spcAft>
              <a:buSzPts val="1100"/>
              <a:buChar char="•"/>
              <a:defRPr sz="1100"/>
            </a:lvl3pPr>
            <a:lvl4pPr marL="1828800" lvl="3" indent="-285750" algn="l">
              <a:lnSpc>
                <a:spcPct val="90000"/>
              </a:lnSpc>
              <a:spcBef>
                <a:spcPts val="400"/>
              </a:spcBef>
              <a:spcAft>
                <a:spcPts val="0"/>
              </a:spcAft>
              <a:buSzPts val="900"/>
              <a:buChar char="–"/>
              <a:defRPr sz="900"/>
            </a:lvl4pPr>
            <a:lvl5pPr marL="2286000" lvl="4" indent="-285750" algn="l">
              <a:lnSpc>
                <a:spcPct val="90000"/>
              </a:lnSpc>
              <a:spcBef>
                <a:spcPts val="400"/>
              </a:spcBef>
              <a:spcAft>
                <a:spcPts val="0"/>
              </a:spcAft>
              <a:buSzPts val="900"/>
              <a:buChar char="•"/>
              <a:defRPr sz="9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1"/>
          <p:cNvSpPr txBox="1">
            <a:spLocks noGrp="1"/>
          </p:cNvSpPr>
          <p:nvPr>
            <p:ph type="ftr" idx="11"/>
          </p:nvPr>
        </p:nvSpPr>
        <p:spPr>
          <a:xfrm>
            <a:off x="3028950" y="4767263"/>
            <a:ext cx="5187460" cy="271732"/>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1"/>
          <p:cNvSpPr txBox="1">
            <a:spLocks noGrp="1"/>
          </p:cNvSpPr>
          <p:nvPr>
            <p:ph type="sldNum" idx="12"/>
          </p:nvPr>
        </p:nvSpPr>
        <p:spPr>
          <a:xfrm>
            <a:off x="8216411" y="4769375"/>
            <a:ext cx="298939" cy="271732"/>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lt1"/>
                </a:solidFill>
                <a:latin typeface="Calibri"/>
                <a:ea typeface="Calibri"/>
                <a:cs typeface="Calibri"/>
                <a:sym typeface="Calibri"/>
              </a:defRPr>
            </a:lvl1pPr>
            <a:lvl2pPr marL="0" lvl="1" indent="0" algn="r">
              <a:spcBef>
                <a:spcPts val="0"/>
              </a:spcBef>
              <a:buNone/>
              <a:defRPr sz="900">
                <a:solidFill>
                  <a:schemeClr val="lt1"/>
                </a:solidFill>
                <a:latin typeface="Calibri"/>
                <a:ea typeface="Calibri"/>
                <a:cs typeface="Calibri"/>
                <a:sym typeface="Calibri"/>
              </a:defRPr>
            </a:lvl2pPr>
            <a:lvl3pPr marL="0" lvl="2" indent="0" algn="r">
              <a:spcBef>
                <a:spcPts val="0"/>
              </a:spcBef>
              <a:buNone/>
              <a:defRPr sz="900">
                <a:solidFill>
                  <a:schemeClr val="lt1"/>
                </a:solidFill>
                <a:latin typeface="Calibri"/>
                <a:ea typeface="Calibri"/>
                <a:cs typeface="Calibri"/>
                <a:sym typeface="Calibri"/>
              </a:defRPr>
            </a:lvl3pPr>
            <a:lvl4pPr marL="0" lvl="3" indent="0" algn="r">
              <a:spcBef>
                <a:spcPts val="0"/>
              </a:spcBef>
              <a:buNone/>
              <a:defRPr sz="900">
                <a:solidFill>
                  <a:schemeClr val="lt1"/>
                </a:solidFill>
                <a:latin typeface="Calibri"/>
                <a:ea typeface="Calibri"/>
                <a:cs typeface="Calibri"/>
                <a:sym typeface="Calibri"/>
              </a:defRPr>
            </a:lvl4pPr>
            <a:lvl5pPr marL="0" lvl="4" indent="0" algn="r">
              <a:spcBef>
                <a:spcPts val="0"/>
              </a:spcBef>
              <a:buNone/>
              <a:defRPr sz="900">
                <a:solidFill>
                  <a:schemeClr val="lt1"/>
                </a:solidFill>
                <a:latin typeface="Calibri"/>
                <a:ea typeface="Calibri"/>
                <a:cs typeface="Calibri"/>
                <a:sym typeface="Calibri"/>
              </a:defRPr>
            </a:lvl5pPr>
            <a:lvl6pPr marL="0" lvl="5" indent="0" algn="r">
              <a:spcBef>
                <a:spcPts val="0"/>
              </a:spcBef>
              <a:buNone/>
              <a:defRPr sz="900">
                <a:solidFill>
                  <a:schemeClr val="lt1"/>
                </a:solidFill>
                <a:latin typeface="Calibri"/>
                <a:ea typeface="Calibri"/>
                <a:cs typeface="Calibri"/>
                <a:sym typeface="Calibri"/>
              </a:defRPr>
            </a:lvl6pPr>
            <a:lvl7pPr marL="0" lvl="6" indent="0" algn="r">
              <a:spcBef>
                <a:spcPts val="0"/>
              </a:spcBef>
              <a:buNone/>
              <a:defRPr sz="900">
                <a:solidFill>
                  <a:schemeClr val="lt1"/>
                </a:solidFill>
                <a:latin typeface="Calibri"/>
                <a:ea typeface="Calibri"/>
                <a:cs typeface="Calibri"/>
                <a:sym typeface="Calibri"/>
              </a:defRPr>
            </a:lvl7pPr>
            <a:lvl8pPr marL="0" lvl="7" indent="0" algn="r">
              <a:spcBef>
                <a:spcPts val="0"/>
              </a:spcBef>
              <a:buNone/>
              <a:defRPr sz="900">
                <a:solidFill>
                  <a:schemeClr val="lt1"/>
                </a:solidFill>
                <a:latin typeface="Calibri"/>
                <a:ea typeface="Calibri"/>
                <a:cs typeface="Calibri"/>
                <a:sym typeface="Calibri"/>
              </a:defRPr>
            </a:lvl8pPr>
            <a:lvl9pPr marL="0" lvl="8" indent="0" algn="r">
              <a:spcBef>
                <a:spcPts val="0"/>
              </a:spcBef>
              <a:buNone/>
              <a:defRPr sz="9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Alt">
  <p:cSld name="Title and Text Alt">
    <p:spTree>
      <p:nvGrpSpPr>
        <p:cNvPr id="1" name="Shape 118"/>
        <p:cNvGrpSpPr/>
        <p:nvPr/>
      </p:nvGrpSpPr>
      <p:grpSpPr>
        <a:xfrm>
          <a:off x="0" y="0"/>
          <a:ext cx="0" cy="0"/>
          <a:chOff x="0" y="0"/>
          <a:chExt cx="0" cy="0"/>
        </a:xfrm>
      </p:grpSpPr>
      <p:sp>
        <p:nvSpPr>
          <p:cNvPr id="119" name="Google Shape;119;p22"/>
          <p:cNvSpPr txBox="1">
            <a:spLocks noGrp="1"/>
          </p:cNvSpPr>
          <p:nvPr>
            <p:ph type="body" idx="1"/>
          </p:nvPr>
        </p:nvSpPr>
        <p:spPr>
          <a:xfrm>
            <a:off x="2217907" y="2875109"/>
            <a:ext cx="6297443" cy="1516929"/>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1200"/>
              </a:spcBef>
              <a:spcAft>
                <a:spcPts val="0"/>
              </a:spcAft>
              <a:buSzPts val="1400"/>
              <a:buChar char="&gt;"/>
              <a:defRPr/>
            </a:lvl1pPr>
            <a:lvl2pPr marL="914400" lvl="1" indent="-228600" algn="l">
              <a:lnSpc>
                <a:spcPct val="90000"/>
              </a:lnSpc>
              <a:spcBef>
                <a:spcPts val="1300"/>
              </a:spcBef>
              <a:spcAft>
                <a:spcPts val="0"/>
              </a:spcAft>
              <a:buSzPts val="2100"/>
              <a:buNone/>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20" name="Google Shape;120;p22"/>
          <p:cNvPicPr preferRelativeResize="0"/>
          <p:nvPr/>
        </p:nvPicPr>
        <p:blipFill rotWithShape="1">
          <a:blip r:embed="rId2">
            <a:alphaModFix/>
          </a:blip>
          <a:srcRect/>
          <a:stretch/>
        </p:blipFill>
        <p:spPr>
          <a:xfrm>
            <a:off x="0" y="0"/>
            <a:ext cx="9144000" cy="1750979"/>
          </a:xfrm>
          <a:prstGeom prst="rect">
            <a:avLst/>
          </a:prstGeom>
          <a:noFill/>
          <a:ln>
            <a:noFill/>
          </a:ln>
        </p:spPr>
      </p:pic>
      <p:sp>
        <p:nvSpPr>
          <p:cNvPr id="121" name="Google Shape;121;p22"/>
          <p:cNvSpPr/>
          <p:nvPr/>
        </p:nvSpPr>
        <p:spPr>
          <a:xfrm>
            <a:off x="1666955" y="2133238"/>
            <a:ext cx="2452935" cy="438512"/>
          </a:xfrm>
          <a:prstGeom prst="parallelogram">
            <a:avLst>
              <a:gd name="adj" fmla="val 25000"/>
            </a:avLst>
          </a:prstGeom>
          <a:solidFill>
            <a:srgbClr val="ECECE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2" name="Google Shape;122;p22"/>
          <p:cNvSpPr txBox="1"/>
          <p:nvPr/>
        </p:nvSpPr>
        <p:spPr>
          <a:xfrm>
            <a:off x="1838930" y="2133238"/>
            <a:ext cx="2143802" cy="392415"/>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a:solidFill>
                  <a:srgbClr val="607C84"/>
                </a:solidFill>
                <a:latin typeface="Montserrat"/>
                <a:ea typeface="Montserrat"/>
                <a:cs typeface="Montserrat"/>
                <a:sym typeface="Montserrat"/>
              </a:rPr>
              <a:t>Lorem ipsum </a:t>
            </a:r>
            <a:endParaRPr sz="1100"/>
          </a:p>
        </p:txBody>
      </p:sp>
      <p:sp>
        <p:nvSpPr>
          <p:cNvPr id="123" name="Google Shape;123;p22"/>
          <p:cNvSpPr txBox="1">
            <a:spLocks noGrp="1"/>
          </p:cNvSpPr>
          <p:nvPr>
            <p:ph type="title"/>
          </p:nvPr>
        </p:nvSpPr>
        <p:spPr>
          <a:xfrm>
            <a:off x="1167109" y="621713"/>
            <a:ext cx="7348240" cy="994172"/>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lt1"/>
              </a:buClr>
              <a:buSzPts val="2700"/>
              <a:buFont typeface="Montserrat"/>
              <a:buNone/>
              <a:defRPr sz="2700">
                <a:solidFill>
                  <a:schemeClr val="lt1"/>
                </a:solidFill>
                <a:latin typeface="Calibri" panose="020F0502020204030204" pitchFamily="34" charset="0"/>
                <a:cs typeface="Calibri" panose="020F0502020204030204" pitchFamily="34" charset="0"/>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124" name="Google Shape;124;p22"/>
          <p:cNvSpPr>
            <a:spLocks noGrp="1"/>
          </p:cNvSpPr>
          <p:nvPr>
            <p:ph type="body" idx="2"/>
          </p:nvPr>
        </p:nvSpPr>
        <p:spPr>
          <a:xfrm>
            <a:off x="1666955" y="2165555"/>
            <a:ext cx="4150519" cy="360098"/>
          </a:xfrm>
          <a:prstGeom prst="parallelogram">
            <a:avLst>
              <a:gd name="adj" fmla="val 25000"/>
            </a:avLst>
          </a:prstGeom>
          <a:solidFill>
            <a:srgbClr val="ECECEC"/>
          </a:solidFill>
          <a:ln>
            <a:noFill/>
          </a:ln>
        </p:spPr>
        <p:txBody>
          <a:bodyPr spcFirstLastPara="1" wrap="square" lIns="68575" tIns="34275" rIns="68575" bIns="34275" anchor="t" anchorCtr="0">
            <a:noAutofit/>
          </a:bodyPr>
          <a:lstStyle>
            <a:lvl1pPr marL="457200" lvl="0" indent="-228600" algn="l">
              <a:lnSpc>
                <a:spcPct val="90000"/>
              </a:lnSpc>
              <a:spcBef>
                <a:spcPts val="1200"/>
              </a:spcBef>
              <a:spcAft>
                <a:spcPts val="0"/>
              </a:spcAft>
              <a:buSzPts val="2100"/>
              <a:buNone/>
              <a:defRPr/>
            </a:lvl1pPr>
            <a:lvl2pPr marL="914400" lvl="1" indent="-228600" algn="l">
              <a:lnSpc>
                <a:spcPct val="90000"/>
              </a:lnSpc>
              <a:spcBef>
                <a:spcPts val="1300"/>
              </a:spcBef>
              <a:spcAft>
                <a:spcPts val="0"/>
              </a:spcAft>
              <a:buSzPts val="1400"/>
              <a:buNone/>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5" name="Google Shape;125;p22"/>
          <p:cNvSpPr txBox="1">
            <a:spLocks noGrp="1"/>
          </p:cNvSpPr>
          <p:nvPr>
            <p:ph type="ftr" idx="11"/>
          </p:nvPr>
        </p:nvSpPr>
        <p:spPr>
          <a:xfrm>
            <a:off x="3028950" y="4767263"/>
            <a:ext cx="5187460" cy="271732"/>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6" name="Google Shape;126;p22"/>
          <p:cNvSpPr txBox="1">
            <a:spLocks noGrp="1"/>
          </p:cNvSpPr>
          <p:nvPr>
            <p:ph type="sldNum" idx="12"/>
          </p:nvPr>
        </p:nvSpPr>
        <p:spPr>
          <a:xfrm>
            <a:off x="8216411" y="4769375"/>
            <a:ext cx="298939" cy="271732"/>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w-Images">
  <p:cSld name="Two Content w-Images">
    <p:spTree>
      <p:nvGrpSpPr>
        <p:cNvPr id="1" name="Shape 127"/>
        <p:cNvGrpSpPr/>
        <p:nvPr/>
      </p:nvGrpSpPr>
      <p:grpSpPr>
        <a:xfrm>
          <a:off x="0" y="0"/>
          <a:ext cx="0" cy="0"/>
          <a:chOff x="0" y="0"/>
          <a:chExt cx="0" cy="0"/>
        </a:xfrm>
      </p:grpSpPr>
      <p:sp>
        <p:nvSpPr>
          <p:cNvPr id="128" name="Google Shape;128;p23"/>
          <p:cNvSpPr>
            <a:spLocks noGrp="1"/>
          </p:cNvSpPr>
          <p:nvPr>
            <p:ph type="pic" idx="2"/>
          </p:nvPr>
        </p:nvSpPr>
        <p:spPr>
          <a:xfrm>
            <a:off x="628650" y="1369219"/>
            <a:ext cx="3886200" cy="3263504"/>
          </a:xfrm>
          <a:prstGeom prst="rect">
            <a:avLst/>
          </a:prstGeom>
          <a:solidFill>
            <a:srgbClr val="A6A8A9"/>
          </a:solidFill>
          <a:ln>
            <a:noFill/>
          </a:ln>
        </p:spPr>
        <p:txBody>
          <a:bodyPr spcFirstLastPara="1" wrap="square" lIns="68575" tIns="34275" rIns="68575" bIns="34275" anchor="t" anchorCtr="0">
            <a:noAutofit/>
          </a:bodyPr>
          <a:lstStyle>
            <a:lvl1pPr marR="0" lvl="0" algn="l" rtl="0">
              <a:lnSpc>
                <a:spcPct val="90000"/>
              </a:lnSpc>
              <a:spcBef>
                <a:spcPts val="1200"/>
              </a:spcBef>
              <a:spcAft>
                <a:spcPts val="0"/>
              </a:spcAft>
              <a:buClr>
                <a:schemeClr val="accent1"/>
              </a:buClr>
              <a:buSzPts val="2100"/>
              <a:buFont typeface="NTR"/>
              <a:buChar char="&gt;"/>
              <a:defRPr sz="2100" b="0" i="0" u="none" strike="noStrike" cap="none">
                <a:solidFill>
                  <a:schemeClr val="accent3"/>
                </a:solidFill>
                <a:latin typeface="Calibri"/>
                <a:ea typeface="Calibri"/>
                <a:cs typeface="Calibri"/>
                <a:sym typeface="Calibri"/>
              </a:defRPr>
            </a:lvl1pPr>
            <a:lvl2pPr marR="0" lvl="1" algn="l" rtl="0">
              <a:lnSpc>
                <a:spcPct val="90000"/>
              </a:lnSpc>
              <a:spcBef>
                <a:spcPts val="1300"/>
              </a:spcBef>
              <a:spcAft>
                <a:spcPts val="0"/>
              </a:spcAft>
              <a:buClr>
                <a:schemeClr val="accent1"/>
              </a:buClr>
              <a:buSzPts val="2100"/>
              <a:buFont typeface="NTR"/>
              <a:buNone/>
              <a:defRPr sz="2100" b="1" i="0" u="none" strike="noStrike" cap="none">
                <a:solidFill>
                  <a:schemeClr val="accent4"/>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1800"/>
              <a:buFont typeface="Arial"/>
              <a:buChar char="•"/>
              <a:defRPr sz="1800" b="0" i="0" u="none" strike="noStrike" cap="none">
                <a:solidFill>
                  <a:schemeClr val="accent3"/>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1500"/>
              <a:buFont typeface="NTR"/>
              <a:buChar char="–"/>
              <a:defRPr sz="1500" b="0" i="0" u="none" strike="noStrike" cap="none">
                <a:solidFill>
                  <a:schemeClr val="accent3"/>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1500"/>
              <a:buFont typeface="Arial"/>
              <a:buChar char="•"/>
              <a:defRPr sz="1500" b="0" i="0" u="none" strike="noStrike" cap="none">
                <a:solidFill>
                  <a:schemeClr val="accent3"/>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dirty="0"/>
          </a:p>
        </p:txBody>
      </p:sp>
      <p:sp>
        <p:nvSpPr>
          <p:cNvPr id="129" name="Google Shape;129;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607C84"/>
              </a:buClr>
              <a:buSzPts val="3600"/>
              <a:buFont typeface="Montserrat"/>
              <a:buNone/>
              <a:defRPr b="0" i="0">
                <a:solidFill>
                  <a:srgbClr val="607C84"/>
                </a:solidFill>
                <a:latin typeface="Calibri" panose="020F0502020204030204" pitchFamily="34" charset="0"/>
                <a:ea typeface="Calibri" panose="020F0502020204030204" pitchFamily="34" charset="0"/>
                <a:cs typeface="Calibri" panose="020F0502020204030204" pitchFamily="34" charset="0"/>
                <a:sym typeface="Montserrat"/>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130" name="Google Shape;130;p23"/>
          <p:cNvSpPr txBox="1">
            <a:spLocks noGrp="1"/>
          </p:cNvSpPr>
          <p:nvPr>
            <p:ph type="body" idx="1"/>
          </p:nvPr>
        </p:nvSpPr>
        <p:spPr>
          <a:xfrm>
            <a:off x="1240641" y="2576647"/>
            <a:ext cx="2758656" cy="1768384"/>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200"/>
              </a:spcBef>
              <a:spcAft>
                <a:spcPts val="0"/>
              </a:spcAft>
              <a:buClr>
                <a:schemeClr val="lt1"/>
              </a:buClr>
              <a:buSzPts val="2100"/>
              <a:buFont typeface="Calibri"/>
              <a:buAutoNum type="arabicPeriod"/>
              <a:defRPr sz="2100" b="0" i="0">
                <a:solidFill>
                  <a:srgbClr val="ECECEC"/>
                </a:solidFill>
                <a:latin typeface="Montserrat"/>
                <a:ea typeface="Montserrat"/>
                <a:cs typeface="Montserrat"/>
                <a:sym typeface="Montserrat"/>
              </a:defRPr>
            </a:lvl1pPr>
            <a:lvl2pPr marL="914400" lvl="1" indent="-228600" algn="l">
              <a:lnSpc>
                <a:spcPct val="90000"/>
              </a:lnSpc>
              <a:spcBef>
                <a:spcPts val="1300"/>
              </a:spcBef>
              <a:spcAft>
                <a:spcPts val="0"/>
              </a:spcAft>
              <a:buSzPts val="1400"/>
              <a:buNone/>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1" name="Google Shape;131;p23"/>
          <p:cNvSpPr/>
          <p:nvPr/>
        </p:nvSpPr>
        <p:spPr>
          <a:xfrm>
            <a:off x="1094252" y="1840649"/>
            <a:ext cx="2452935" cy="438512"/>
          </a:xfrm>
          <a:prstGeom prst="parallelogram">
            <a:avLst>
              <a:gd name="adj" fmla="val 25000"/>
            </a:avLst>
          </a:prstGeom>
          <a:solidFill>
            <a:srgbClr val="ECECE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2" name="Google Shape;132;p23"/>
          <p:cNvSpPr txBox="1"/>
          <p:nvPr/>
        </p:nvSpPr>
        <p:spPr>
          <a:xfrm>
            <a:off x="1266226" y="1840649"/>
            <a:ext cx="2143802" cy="392415"/>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a:solidFill>
                  <a:srgbClr val="607C84"/>
                </a:solidFill>
                <a:latin typeface="Montserrat"/>
                <a:ea typeface="Montserrat"/>
                <a:cs typeface="Montserrat"/>
                <a:sym typeface="Montserrat"/>
              </a:rPr>
              <a:t>Lorem ipsum </a:t>
            </a:r>
            <a:endParaRPr sz="1100"/>
          </a:p>
        </p:txBody>
      </p:sp>
      <p:sp>
        <p:nvSpPr>
          <p:cNvPr id="133" name="Google Shape;133;p23"/>
          <p:cNvSpPr>
            <a:spLocks noGrp="1"/>
          </p:cNvSpPr>
          <p:nvPr>
            <p:ph type="body" idx="3"/>
          </p:nvPr>
        </p:nvSpPr>
        <p:spPr>
          <a:xfrm>
            <a:off x="985522" y="1872966"/>
            <a:ext cx="2513929" cy="360098"/>
          </a:xfrm>
          <a:prstGeom prst="parallelogram">
            <a:avLst>
              <a:gd name="adj" fmla="val 25000"/>
            </a:avLst>
          </a:prstGeom>
          <a:solidFill>
            <a:srgbClr val="ECECEC"/>
          </a:solidFill>
          <a:ln>
            <a:noFill/>
          </a:ln>
        </p:spPr>
        <p:txBody>
          <a:bodyPr spcFirstLastPara="1" wrap="square" lIns="68575" tIns="34275" rIns="68575" bIns="34275" anchor="ctr" anchorCtr="0">
            <a:noAutofit/>
          </a:bodyPr>
          <a:lstStyle>
            <a:lvl1pPr marL="457200" lvl="0" indent="-228600" algn="l">
              <a:lnSpc>
                <a:spcPct val="90000"/>
              </a:lnSpc>
              <a:spcBef>
                <a:spcPts val="1200"/>
              </a:spcBef>
              <a:spcAft>
                <a:spcPts val="0"/>
              </a:spcAft>
              <a:buSzPts val="2100"/>
              <a:buNone/>
              <a:defRPr/>
            </a:lvl1pPr>
            <a:lvl2pPr marL="914400" lvl="1" indent="-228600" algn="l">
              <a:lnSpc>
                <a:spcPct val="90000"/>
              </a:lnSpc>
              <a:spcBef>
                <a:spcPts val="1300"/>
              </a:spcBef>
              <a:spcAft>
                <a:spcPts val="0"/>
              </a:spcAft>
              <a:buSzPts val="1400"/>
              <a:buNone/>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4" name="Google Shape;134;p23"/>
          <p:cNvSpPr>
            <a:spLocks noGrp="1"/>
          </p:cNvSpPr>
          <p:nvPr>
            <p:ph type="pic" idx="4"/>
          </p:nvPr>
        </p:nvSpPr>
        <p:spPr>
          <a:xfrm>
            <a:off x="4647259" y="1367638"/>
            <a:ext cx="3886200" cy="3263504"/>
          </a:xfrm>
          <a:prstGeom prst="rect">
            <a:avLst/>
          </a:prstGeom>
          <a:solidFill>
            <a:srgbClr val="A6A8A9"/>
          </a:solidFill>
          <a:ln>
            <a:noFill/>
          </a:ln>
        </p:spPr>
        <p:txBody>
          <a:bodyPr spcFirstLastPara="1" wrap="square" lIns="68575" tIns="34275" rIns="68575" bIns="34275" anchor="t" anchorCtr="0">
            <a:noAutofit/>
          </a:bodyPr>
          <a:lstStyle>
            <a:lvl1pPr marR="0" lvl="0" algn="l" rtl="0">
              <a:lnSpc>
                <a:spcPct val="90000"/>
              </a:lnSpc>
              <a:spcBef>
                <a:spcPts val="1200"/>
              </a:spcBef>
              <a:spcAft>
                <a:spcPts val="0"/>
              </a:spcAft>
              <a:buClr>
                <a:schemeClr val="accent1"/>
              </a:buClr>
              <a:buSzPts val="2100"/>
              <a:buFont typeface="NTR"/>
              <a:buChar char="&gt;"/>
              <a:defRPr sz="2100" b="0" i="0" u="none" strike="noStrike" cap="none">
                <a:solidFill>
                  <a:schemeClr val="accent3"/>
                </a:solidFill>
                <a:latin typeface="Calibri"/>
                <a:ea typeface="Calibri"/>
                <a:cs typeface="Calibri"/>
                <a:sym typeface="Calibri"/>
              </a:defRPr>
            </a:lvl1pPr>
            <a:lvl2pPr marR="0" lvl="1" algn="l" rtl="0">
              <a:lnSpc>
                <a:spcPct val="90000"/>
              </a:lnSpc>
              <a:spcBef>
                <a:spcPts val="1300"/>
              </a:spcBef>
              <a:spcAft>
                <a:spcPts val="0"/>
              </a:spcAft>
              <a:buClr>
                <a:schemeClr val="accent1"/>
              </a:buClr>
              <a:buSzPts val="2100"/>
              <a:buFont typeface="NTR"/>
              <a:buNone/>
              <a:defRPr sz="2100" b="1" i="0" u="none" strike="noStrike" cap="none">
                <a:solidFill>
                  <a:schemeClr val="accent4"/>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1800"/>
              <a:buFont typeface="Arial"/>
              <a:buChar char="•"/>
              <a:defRPr sz="1800" b="0" i="0" u="none" strike="noStrike" cap="none">
                <a:solidFill>
                  <a:schemeClr val="accent3"/>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1500"/>
              <a:buFont typeface="NTR"/>
              <a:buChar char="–"/>
              <a:defRPr sz="1500" b="0" i="0" u="none" strike="noStrike" cap="none">
                <a:solidFill>
                  <a:schemeClr val="accent3"/>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1500"/>
              <a:buFont typeface="Arial"/>
              <a:buChar char="•"/>
              <a:defRPr sz="1500" b="0" i="0" u="none" strike="noStrike" cap="none">
                <a:solidFill>
                  <a:schemeClr val="accent3"/>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5" name="Google Shape;135;p23"/>
          <p:cNvSpPr txBox="1">
            <a:spLocks noGrp="1"/>
          </p:cNvSpPr>
          <p:nvPr>
            <p:ph type="body" idx="5"/>
          </p:nvPr>
        </p:nvSpPr>
        <p:spPr>
          <a:xfrm>
            <a:off x="5259250" y="2575066"/>
            <a:ext cx="2758656" cy="1768384"/>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200"/>
              </a:spcBef>
              <a:spcAft>
                <a:spcPts val="0"/>
              </a:spcAft>
              <a:buClr>
                <a:schemeClr val="lt1"/>
              </a:buClr>
              <a:buSzPts val="2100"/>
              <a:buFont typeface="Calibri"/>
              <a:buAutoNum type="arabicPeriod"/>
              <a:defRPr sz="2100" b="0" i="0">
                <a:solidFill>
                  <a:srgbClr val="ECECEC"/>
                </a:solidFill>
                <a:latin typeface="Montserrat"/>
                <a:ea typeface="Montserrat"/>
                <a:cs typeface="Montserrat"/>
                <a:sym typeface="Montserrat"/>
              </a:defRPr>
            </a:lvl1pPr>
            <a:lvl2pPr marL="914400" lvl="1" indent="-228600" algn="l">
              <a:lnSpc>
                <a:spcPct val="90000"/>
              </a:lnSpc>
              <a:spcBef>
                <a:spcPts val="1300"/>
              </a:spcBef>
              <a:spcAft>
                <a:spcPts val="0"/>
              </a:spcAft>
              <a:buSzPts val="1400"/>
              <a:buNone/>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6" name="Google Shape;136;p23"/>
          <p:cNvSpPr/>
          <p:nvPr/>
        </p:nvSpPr>
        <p:spPr>
          <a:xfrm>
            <a:off x="5112861" y="1839068"/>
            <a:ext cx="2452935" cy="438512"/>
          </a:xfrm>
          <a:prstGeom prst="parallelogram">
            <a:avLst>
              <a:gd name="adj" fmla="val 25000"/>
            </a:avLst>
          </a:prstGeom>
          <a:solidFill>
            <a:srgbClr val="ECECE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7" name="Google Shape;137;p23"/>
          <p:cNvSpPr txBox="1"/>
          <p:nvPr/>
        </p:nvSpPr>
        <p:spPr>
          <a:xfrm>
            <a:off x="5284835" y="1839068"/>
            <a:ext cx="2143802" cy="392415"/>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a:solidFill>
                  <a:srgbClr val="607C84"/>
                </a:solidFill>
                <a:latin typeface="Montserrat"/>
                <a:ea typeface="Montserrat"/>
                <a:cs typeface="Montserrat"/>
                <a:sym typeface="Montserrat"/>
              </a:rPr>
              <a:t>Lorem ipsum </a:t>
            </a:r>
            <a:endParaRPr sz="1100"/>
          </a:p>
        </p:txBody>
      </p:sp>
      <p:sp>
        <p:nvSpPr>
          <p:cNvPr id="138" name="Google Shape;138;p23"/>
          <p:cNvSpPr>
            <a:spLocks noGrp="1"/>
          </p:cNvSpPr>
          <p:nvPr>
            <p:ph type="body" idx="6"/>
          </p:nvPr>
        </p:nvSpPr>
        <p:spPr>
          <a:xfrm>
            <a:off x="5004131" y="1871385"/>
            <a:ext cx="2513929" cy="360098"/>
          </a:xfrm>
          <a:prstGeom prst="parallelogram">
            <a:avLst>
              <a:gd name="adj" fmla="val 25000"/>
            </a:avLst>
          </a:prstGeom>
          <a:solidFill>
            <a:srgbClr val="ECECEC"/>
          </a:solidFill>
          <a:ln>
            <a:noFill/>
          </a:ln>
        </p:spPr>
        <p:txBody>
          <a:bodyPr spcFirstLastPara="1" wrap="square" lIns="68575" tIns="34275" rIns="68575" bIns="34275" anchor="ctr" anchorCtr="0">
            <a:noAutofit/>
          </a:bodyPr>
          <a:lstStyle>
            <a:lvl1pPr marL="457200" lvl="0" indent="-228600" algn="l">
              <a:lnSpc>
                <a:spcPct val="90000"/>
              </a:lnSpc>
              <a:spcBef>
                <a:spcPts val="1200"/>
              </a:spcBef>
              <a:spcAft>
                <a:spcPts val="0"/>
              </a:spcAft>
              <a:buSzPts val="2100"/>
              <a:buNone/>
              <a:defRPr/>
            </a:lvl1pPr>
            <a:lvl2pPr marL="914400" lvl="1" indent="-228600" algn="l">
              <a:lnSpc>
                <a:spcPct val="90000"/>
              </a:lnSpc>
              <a:spcBef>
                <a:spcPts val="1300"/>
              </a:spcBef>
              <a:spcAft>
                <a:spcPts val="0"/>
              </a:spcAft>
              <a:buSzPts val="1400"/>
              <a:buNone/>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9" name="Google Shape;139;p23"/>
          <p:cNvSpPr txBox="1">
            <a:spLocks noGrp="1"/>
          </p:cNvSpPr>
          <p:nvPr>
            <p:ph type="ftr" idx="11"/>
          </p:nvPr>
        </p:nvSpPr>
        <p:spPr>
          <a:xfrm>
            <a:off x="3028950" y="4767263"/>
            <a:ext cx="5187460" cy="271732"/>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0" name="Google Shape;140;p23"/>
          <p:cNvSpPr txBox="1">
            <a:spLocks noGrp="1"/>
          </p:cNvSpPr>
          <p:nvPr>
            <p:ph type="sldNum" idx="12"/>
          </p:nvPr>
        </p:nvSpPr>
        <p:spPr>
          <a:xfrm>
            <a:off x="8216411" y="4769375"/>
            <a:ext cx="298939" cy="271732"/>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41"/>
        <p:cNvGrpSpPr/>
        <p:nvPr/>
      </p:nvGrpSpPr>
      <p:grpSpPr>
        <a:xfrm>
          <a:off x="0" y="0"/>
          <a:ext cx="0" cy="0"/>
          <a:chOff x="0" y="0"/>
          <a:chExt cx="0" cy="0"/>
        </a:xfrm>
      </p:grpSpPr>
      <p:sp>
        <p:nvSpPr>
          <p:cNvPr id="142" name="Google Shape;142;p24"/>
          <p:cNvSpPr txBox="1">
            <a:spLocks noGrp="1"/>
          </p:cNvSpPr>
          <p:nvPr>
            <p:ph type="ftr" idx="11"/>
          </p:nvPr>
        </p:nvSpPr>
        <p:spPr>
          <a:xfrm>
            <a:off x="3028950" y="4767263"/>
            <a:ext cx="5187460" cy="271732"/>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3" name="Google Shape;143;p24"/>
          <p:cNvSpPr txBox="1">
            <a:spLocks noGrp="1"/>
          </p:cNvSpPr>
          <p:nvPr>
            <p:ph type="sldNum" idx="12"/>
          </p:nvPr>
        </p:nvSpPr>
        <p:spPr>
          <a:xfrm>
            <a:off x="8216411" y="4769375"/>
            <a:ext cx="298939" cy="271732"/>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Text">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719C11-191D-4442-9791-D2E54C6E989F}"/>
              </a:ext>
            </a:extLst>
          </p:cNvPr>
          <p:cNvPicPr>
            <a:picLocks noChangeAspect="1"/>
          </p:cNvPicPr>
          <p:nvPr userDrawn="1"/>
        </p:nvPicPr>
        <p:blipFill>
          <a:blip r:embed="rId2"/>
          <a:stretch>
            <a:fillRect/>
          </a:stretch>
        </p:blipFill>
        <p:spPr>
          <a:xfrm>
            <a:off x="0" y="0"/>
            <a:ext cx="9144000" cy="1750979"/>
          </a:xfrm>
          <a:prstGeom prst="rect">
            <a:avLst/>
          </a:prstGeom>
          <a:solidFill>
            <a:srgbClr val="607C84"/>
          </a:solidFill>
        </p:spPr>
      </p:pic>
      <p:sp>
        <p:nvSpPr>
          <p:cNvPr id="2" name="Title 1">
            <a:extLst>
              <a:ext uri="{FF2B5EF4-FFF2-40B4-BE49-F238E27FC236}">
                <a16:creationId xmlns:a16="http://schemas.microsoft.com/office/drawing/2014/main" id="{C60521A0-B727-5B45-A4EA-DB0451ECF8B2}"/>
              </a:ext>
            </a:extLst>
          </p:cNvPr>
          <p:cNvSpPr>
            <a:spLocks noGrp="1"/>
          </p:cNvSpPr>
          <p:nvPr>
            <p:ph type="title"/>
          </p:nvPr>
        </p:nvSpPr>
        <p:spPr>
          <a:xfrm>
            <a:off x="628650" y="621714"/>
            <a:ext cx="7886700" cy="994172"/>
          </a:xfrm>
        </p:spPr>
        <p:txBody>
          <a:bodyPr anchor="b"/>
          <a:lstStyle>
            <a:lvl1pPr>
              <a:defRPr>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1AE7FAED-9CC9-4B4D-9998-6139D2207D69}"/>
              </a:ext>
            </a:extLst>
          </p:cNvPr>
          <p:cNvSpPr>
            <a:spLocks noGrp="1"/>
          </p:cNvSpPr>
          <p:nvPr>
            <p:ph type="body" sz="quarter" idx="13"/>
          </p:nvPr>
        </p:nvSpPr>
        <p:spPr>
          <a:xfrm>
            <a:off x="2217907" y="2077642"/>
            <a:ext cx="6297443" cy="2314397"/>
          </a:xfrm>
        </p:spPr>
        <p:txBody>
          <a:bodyPr/>
          <a:lstStyle>
            <a:lvl2pPr>
              <a:spcBef>
                <a:spcPts val="1275"/>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a:extLst>
              <a:ext uri="{FF2B5EF4-FFF2-40B4-BE49-F238E27FC236}">
                <a16:creationId xmlns:a16="http://schemas.microsoft.com/office/drawing/2014/main" id="{1CEB1FD5-AD4B-D944-8029-EFCF9BABFDEC}"/>
              </a:ext>
            </a:extLst>
          </p:cNvPr>
          <p:cNvSpPr>
            <a:spLocks noGrp="1"/>
          </p:cNvSpPr>
          <p:nvPr>
            <p:ph type="ftr" sz="quarter" idx="14"/>
          </p:nvPr>
        </p:nvSpPr>
        <p:spPr/>
        <p:txBody>
          <a:bodyPr/>
          <a:lstStyle/>
          <a:p>
            <a:r>
              <a:rPr lang="en-US"/>
              <a:t>ACAPT Test Title – Date</a:t>
            </a:r>
            <a:endParaRPr lang="en-US" dirty="0"/>
          </a:p>
        </p:txBody>
      </p:sp>
      <p:sp>
        <p:nvSpPr>
          <p:cNvPr id="11" name="Slide Number Placeholder 10">
            <a:extLst>
              <a:ext uri="{FF2B5EF4-FFF2-40B4-BE49-F238E27FC236}">
                <a16:creationId xmlns:a16="http://schemas.microsoft.com/office/drawing/2014/main" id="{7C61BB8C-B796-3243-B98A-587D35E67ACB}"/>
              </a:ext>
            </a:extLst>
          </p:cNvPr>
          <p:cNvSpPr>
            <a:spLocks noGrp="1"/>
          </p:cNvSpPr>
          <p:nvPr>
            <p:ph type="sldNum" sz="quarter" idx="15"/>
          </p:nvPr>
        </p:nvSpPr>
        <p:spPr/>
        <p:txBody>
          <a:bodyPr/>
          <a:lstStyle/>
          <a:p>
            <a:fld id="{6C1DD160-DE01-FD49-97A0-2F02975D08C9}" type="slidenum">
              <a:rPr lang="en-US" smtClean="0"/>
              <a:t>‹#›</a:t>
            </a:fld>
            <a:endParaRPr lang="en-US" dirty="0"/>
          </a:p>
        </p:txBody>
      </p:sp>
    </p:spTree>
    <p:extLst>
      <p:ext uri="{BB962C8B-B14F-4D97-AF65-F5344CB8AC3E}">
        <p14:creationId xmlns:p14="http://schemas.microsoft.com/office/powerpoint/2010/main" val="4219902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2" name="Google Shape;52;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3"/>
              </a:buClr>
              <a:buSzPts val="3600"/>
              <a:buFont typeface="Montserrat"/>
              <a:buNone/>
              <a:defRPr sz="3600" b="0" i="0" u="none" strike="noStrike" cap="none">
                <a:solidFill>
                  <a:schemeClr val="accent3"/>
                </a:solidFill>
                <a:latin typeface="Montserrat"/>
                <a:ea typeface="Montserrat"/>
                <a:cs typeface="Montserrat"/>
                <a:sym typeface="Montserra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dirty="0"/>
          </a:p>
        </p:txBody>
      </p:sp>
      <p:sp>
        <p:nvSpPr>
          <p:cNvPr id="53" name="Google Shape;53;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1200"/>
              </a:spcBef>
              <a:spcAft>
                <a:spcPts val="0"/>
              </a:spcAft>
              <a:buClr>
                <a:schemeClr val="accent1"/>
              </a:buClr>
              <a:buSzPts val="2100"/>
              <a:buFont typeface="NTR"/>
              <a:buChar char="&gt;"/>
              <a:defRPr sz="2100" b="0" i="0" u="none" strike="noStrike" cap="none">
                <a:solidFill>
                  <a:schemeClr val="accent3"/>
                </a:solidFill>
                <a:latin typeface="Calibri"/>
                <a:ea typeface="Calibri"/>
                <a:cs typeface="Calibri"/>
                <a:sym typeface="Calibri"/>
              </a:defRPr>
            </a:lvl1pPr>
            <a:lvl2pPr marL="914400" marR="0" lvl="1" indent="-228600" algn="l" rtl="0">
              <a:lnSpc>
                <a:spcPct val="90000"/>
              </a:lnSpc>
              <a:spcBef>
                <a:spcPts val="1300"/>
              </a:spcBef>
              <a:spcAft>
                <a:spcPts val="0"/>
              </a:spcAft>
              <a:buClr>
                <a:schemeClr val="accent1"/>
              </a:buClr>
              <a:buSzPts val="2100"/>
              <a:buFont typeface="NTR"/>
              <a:buNone/>
              <a:defRPr sz="2100" b="1" i="0" u="none" strike="noStrike" cap="none">
                <a:solidFill>
                  <a:schemeClr val="accent4"/>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accent1"/>
              </a:buClr>
              <a:buSzPts val="1800"/>
              <a:buFont typeface="Arial"/>
              <a:buChar char="•"/>
              <a:defRPr sz="1800" b="0" i="0" u="none" strike="noStrike" cap="none">
                <a:solidFill>
                  <a:schemeClr val="accent3"/>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accent1"/>
              </a:buClr>
              <a:buSzPts val="1500"/>
              <a:buFont typeface="NTR"/>
              <a:buChar char="–"/>
              <a:defRPr sz="1500" b="0" i="0" u="none" strike="noStrike" cap="none">
                <a:solidFill>
                  <a:schemeClr val="accent3"/>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accent1"/>
              </a:buClr>
              <a:buSzPts val="1500"/>
              <a:buFont typeface="Arial"/>
              <a:buChar char="•"/>
              <a:defRPr sz="1500" b="0" i="0" u="none" strike="noStrike" cap="none">
                <a:solidFill>
                  <a:schemeClr val="accent3"/>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dirty="0"/>
          </a:p>
        </p:txBody>
      </p:sp>
      <p:sp>
        <p:nvSpPr>
          <p:cNvPr id="54" name="Google Shape;54;p13"/>
          <p:cNvSpPr txBox="1"/>
          <p:nvPr/>
        </p:nvSpPr>
        <p:spPr>
          <a:xfrm>
            <a:off x="1296028" y="4768357"/>
            <a:ext cx="671248" cy="273844"/>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r>
              <a:rPr lang="en" sz="800" b="0" i="0" u="none" strike="noStrike" cap="none" dirty="0">
                <a:solidFill>
                  <a:schemeClr val="accent4"/>
                </a:solidFill>
                <a:latin typeface="Calibri"/>
                <a:ea typeface="Calibri"/>
                <a:cs typeface="Calibri"/>
                <a:sym typeface="Calibri"/>
              </a:rPr>
              <a:t>ACAPT.ORG</a:t>
            </a:r>
            <a:endParaRPr sz="1100" dirty="0"/>
          </a:p>
        </p:txBody>
      </p:sp>
      <p:pic>
        <p:nvPicPr>
          <p:cNvPr id="55" name="Google Shape;55;p13"/>
          <p:cNvPicPr preferRelativeResize="0"/>
          <p:nvPr/>
        </p:nvPicPr>
        <p:blipFill rotWithShape="1">
          <a:blip r:embed="rId22">
            <a:alphaModFix/>
          </a:blip>
          <a:srcRect l="-1" r="-9866"/>
          <a:stretch/>
        </p:blipFill>
        <p:spPr>
          <a:xfrm>
            <a:off x="628650" y="4805058"/>
            <a:ext cx="667377" cy="202475"/>
          </a:xfrm>
          <a:prstGeom prst="rect">
            <a:avLst/>
          </a:prstGeom>
          <a:noFill/>
          <a:ln>
            <a:noFill/>
          </a:ln>
        </p:spPr>
      </p:pic>
      <p:sp>
        <p:nvSpPr>
          <p:cNvPr id="2" name="TextBox 1">
            <a:extLst>
              <a:ext uri="{FF2B5EF4-FFF2-40B4-BE49-F238E27FC236}">
                <a16:creationId xmlns:a16="http://schemas.microsoft.com/office/drawing/2014/main" id="{52B1EAEF-7DA1-43CE-8193-51A0C3C625B3}"/>
              </a:ext>
            </a:extLst>
          </p:cNvPr>
          <p:cNvSpPr txBox="1"/>
          <p:nvPr userDrawn="1"/>
        </p:nvSpPr>
        <p:spPr>
          <a:xfrm>
            <a:off x="2121108" y="4782168"/>
            <a:ext cx="7112833" cy="246221"/>
          </a:xfrm>
          <a:prstGeom prst="rect">
            <a:avLst/>
          </a:prstGeom>
          <a:noFill/>
        </p:spPr>
        <p:txBody>
          <a:bodyPr wrap="square" rtlCol="0">
            <a:spAutoFit/>
          </a:bodyPr>
          <a:lstStyle/>
          <a:p>
            <a:r>
              <a:rPr lang="en-US" sz="1000" dirty="0">
                <a:latin typeface="Calibri" panose="020F0502020204030204" pitchFamily="34" charset="0"/>
                <a:cs typeface="Calibri" panose="020F0502020204030204" pitchFamily="34" charset="0"/>
              </a:rPr>
              <a:t>Task Force to Enhance Academic Programs Awareness to the Mental Health and Wellness Needs of Students and Future Clinicians</a:t>
            </a: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4" r:id="rId3"/>
    <p:sldLayoutId id="2147483665" r:id="rId4"/>
    <p:sldLayoutId id="2147483666" r:id="rId5"/>
    <p:sldLayoutId id="2147483667" r:id="rId6"/>
    <p:sldLayoutId id="2147483668" r:id="rId7"/>
    <p:sldLayoutId id="2147483669" r:id="rId8"/>
    <p:sldLayoutId id="2147483675"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5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6"/>
          <p:cNvSpPr txBox="1">
            <a:spLocks noGrp="1"/>
          </p:cNvSpPr>
          <p:nvPr>
            <p:ph type="title"/>
          </p:nvPr>
        </p:nvSpPr>
        <p:spPr>
          <a:xfrm>
            <a:off x="628650" y="621713"/>
            <a:ext cx="7886700" cy="994172"/>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lt1"/>
              </a:buClr>
              <a:buSzPts val="3200"/>
              <a:buFont typeface="Montserrat"/>
              <a:buNone/>
            </a:pPr>
            <a:r>
              <a:rPr lang="en" sz="3200" dirty="0"/>
              <a:t>STUDENT MENTAL HEALTH: RESULTS FROM THE ACAPT TASK FORCE STUDY</a:t>
            </a:r>
            <a:endParaRPr sz="1100" dirty="0"/>
          </a:p>
        </p:txBody>
      </p:sp>
      <p:sp>
        <p:nvSpPr>
          <p:cNvPr id="155" name="Google Shape;155;p26"/>
          <p:cNvSpPr txBox="1">
            <a:spLocks noGrp="1"/>
          </p:cNvSpPr>
          <p:nvPr>
            <p:ph type="body" idx="1"/>
          </p:nvPr>
        </p:nvSpPr>
        <p:spPr>
          <a:xfrm>
            <a:off x="2217907" y="2077641"/>
            <a:ext cx="6297443" cy="2314397"/>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2100"/>
              <a:buNone/>
            </a:pPr>
            <a:r>
              <a:rPr lang="en" sz="2800" dirty="0"/>
              <a:t>Education and Leadership Conference</a:t>
            </a:r>
            <a:endParaRPr sz="2800" dirty="0"/>
          </a:p>
          <a:p>
            <a:pPr marL="0" lvl="0" indent="0" algn="l" rtl="0">
              <a:lnSpc>
                <a:spcPct val="90000"/>
              </a:lnSpc>
              <a:spcBef>
                <a:spcPts val="1200"/>
              </a:spcBef>
              <a:spcAft>
                <a:spcPts val="0"/>
              </a:spcAft>
              <a:buSzPts val="2100"/>
              <a:buNone/>
            </a:pPr>
            <a:r>
              <a:rPr lang="en" sz="2400" dirty="0"/>
              <a:t>October 18, 2020</a:t>
            </a: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3A5403-6A6F-9D41-B355-0DE3527E27AD}"/>
              </a:ext>
            </a:extLst>
          </p:cNvPr>
          <p:cNvSpPr>
            <a:spLocks noGrp="1"/>
          </p:cNvSpPr>
          <p:nvPr>
            <p:ph type="title"/>
          </p:nvPr>
        </p:nvSpPr>
        <p:spPr/>
        <p:txBody>
          <a:bodyPr>
            <a:normAutofit fontScale="90000"/>
          </a:bodyPr>
          <a:lstStyle/>
          <a:p>
            <a:r>
              <a:rPr lang="en-US" dirty="0"/>
              <a:t>Primary Role in </a:t>
            </a:r>
            <a:br>
              <a:rPr lang="en-US" dirty="0"/>
            </a:br>
            <a:r>
              <a:rPr lang="en-US" dirty="0"/>
              <a:t>Physical Therapy Education</a:t>
            </a:r>
          </a:p>
        </p:txBody>
      </p:sp>
      <p:sp>
        <p:nvSpPr>
          <p:cNvPr id="14" name="L-Shape 13">
            <a:extLst>
              <a:ext uri="{FF2B5EF4-FFF2-40B4-BE49-F238E27FC236}">
                <a16:creationId xmlns:a16="http://schemas.microsoft.com/office/drawing/2014/main" id="{56B84641-7ECD-CC4A-A2B0-BF267EB0D73B}"/>
              </a:ext>
            </a:extLst>
          </p:cNvPr>
          <p:cNvSpPr/>
          <p:nvPr/>
        </p:nvSpPr>
        <p:spPr>
          <a:xfrm rot="13500000">
            <a:off x="6939722" y="639433"/>
            <a:ext cx="271821" cy="268424"/>
          </a:xfrm>
          <a:prstGeom prst="corner">
            <a:avLst>
              <a:gd name="adj1" fmla="val 26085"/>
              <a:gd name="adj2" fmla="val 26053"/>
            </a:avLst>
          </a:prstGeom>
          <a:solidFill>
            <a:srgbClr val="C96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aphicFrame>
        <p:nvGraphicFramePr>
          <p:cNvPr id="9" name="Table 8">
            <a:extLst>
              <a:ext uri="{FF2B5EF4-FFF2-40B4-BE49-F238E27FC236}">
                <a16:creationId xmlns:a16="http://schemas.microsoft.com/office/drawing/2014/main" id="{01AF8A10-B1D2-4BD5-A296-72C6DB479F66}"/>
              </a:ext>
            </a:extLst>
          </p:cNvPr>
          <p:cNvGraphicFramePr>
            <a:graphicFrameLocks noGrp="1"/>
          </p:cNvGraphicFramePr>
          <p:nvPr>
            <p:extLst>
              <p:ext uri="{D42A27DB-BD31-4B8C-83A1-F6EECF244321}">
                <p14:modId xmlns:p14="http://schemas.microsoft.com/office/powerpoint/2010/main" val="82978105"/>
              </p:ext>
            </p:extLst>
          </p:nvPr>
        </p:nvGraphicFramePr>
        <p:xfrm>
          <a:off x="1289198" y="1273445"/>
          <a:ext cx="6766887" cy="3360420"/>
        </p:xfrm>
        <a:graphic>
          <a:graphicData uri="http://schemas.openxmlformats.org/drawingml/2006/table">
            <a:tbl>
              <a:tblPr firstRow="1" bandRow="1">
                <a:tableStyleId>{5C22544A-7EE6-4342-B048-85BDC9FD1C3A}</a:tableStyleId>
              </a:tblPr>
              <a:tblGrid>
                <a:gridCol w="3825383">
                  <a:extLst>
                    <a:ext uri="{9D8B030D-6E8A-4147-A177-3AD203B41FA5}">
                      <a16:colId xmlns:a16="http://schemas.microsoft.com/office/drawing/2014/main" val="1641161949"/>
                    </a:ext>
                  </a:extLst>
                </a:gridCol>
                <a:gridCol w="1470752">
                  <a:extLst>
                    <a:ext uri="{9D8B030D-6E8A-4147-A177-3AD203B41FA5}">
                      <a16:colId xmlns:a16="http://schemas.microsoft.com/office/drawing/2014/main" val="735621149"/>
                    </a:ext>
                  </a:extLst>
                </a:gridCol>
                <a:gridCol w="1470752">
                  <a:extLst>
                    <a:ext uri="{9D8B030D-6E8A-4147-A177-3AD203B41FA5}">
                      <a16:colId xmlns:a16="http://schemas.microsoft.com/office/drawing/2014/main" val="1228974719"/>
                    </a:ext>
                  </a:extLst>
                </a:gridCol>
              </a:tblGrid>
              <a:tr h="480060">
                <a:tc>
                  <a:txBody>
                    <a:bodyPr/>
                    <a:lstStyle/>
                    <a:p>
                      <a:pPr algn="ctr"/>
                      <a:r>
                        <a:rPr lang="en-US" sz="1500" dirty="0"/>
                        <a:t>Role</a:t>
                      </a:r>
                    </a:p>
                  </a:txBody>
                  <a:tcPr marL="68580" marR="68580" marT="34290" marB="34290" anchor="ctr"/>
                </a:tc>
                <a:tc>
                  <a:txBody>
                    <a:bodyPr/>
                    <a:lstStyle/>
                    <a:p>
                      <a:pPr algn="ctr"/>
                      <a:r>
                        <a:rPr lang="en-US" sz="1500" dirty="0"/>
                        <a:t>%</a:t>
                      </a:r>
                    </a:p>
                  </a:txBody>
                  <a:tcPr marL="68580" marR="68580" marT="34290" marB="34290" anchor="ctr"/>
                </a:tc>
                <a:tc>
                  <a:txBody>
                    <a:bodyPr/>
                    <a:lstStyle/>
                    <a:p>
                      <a:pPr algn="ctr"/>
                      <a:r>
                        <a:rPr lang="en-US" sz="1500" dirty="0"/>
                        <a:t>Count</a:t>
                      </a:r>
                    </a:p>
                  </a:txBody>
                  <a:tcPr marL="68580" marR="68580" marT="34290" marB="34290" anchor="ctr"/>
                </a:tc>
                <a:extLst>
                  <a:ext uri="{0D108BD9-81ED-4DB2-BD59-A6C34878D82A}">
                    <a16:rowId xmlns:a16="http://schemas.microsoft.com/office/drawing/2014/main" val="1207920760"/>
                  </a:ext>
                </a:extLst>
              </a:tr>
              <a:tr h="480060">
                <a:tc>
                  <a:txBody>
                    <a:bodyPr/>
                    <a:lstStyle/>
                    <a:p>
                      <a:r>
                        <a:rPr lang="en-US" sz="1100" dirty="0"/>
                        <a:t>Faculty Member</a:t>
                      </a:r>
                    </a:p>
                  </a:txBody>
                  <a:tcPr marL="68580" marR="68580" marT="34290" marB="34290" anchor="ctr"/>
                </a:tc>
                <a:tc>
                  <a:txBody>
                    <a:bodyPr/>
                    <a:lstStyle/>
                    <a:p>
                      <a:pPr algn="ctr"/>
                      <a:r>
                        <a:rPr lang="en-US" sz="1100" dirty="0"/>
                        <a:t>53.47%</a:t>
                      </a:r>
                    </a:p>
                  </a:txBody>
                  <a:tcPr marL="68580" marR="68580" marT="34290" marB="34290" anchor="ctr"/>
                </a:tc>
                <a:tc>
                  <a:txBody>
                    <a:bodyPr/>
                    <a:lstStyle/>
                    <a:p>
                      <a:pPr algn="ctr"/>
                      <a:r>
                        <a:rPr lang="en-US" sz="1100" dirty="0"/>
                        <a:t>239</a:t>
                      </a:r>
                    </a:p>
                  </a:txBody>
                  <a:tcPr marL="68580" marR="68580" marT="34290" marB="34290" anchor="ctr"/>
                </a:tc>
                <a:extLst>
                  <a:ext uri="{0D108BD9-81ED-4DB2-BD59-A6C34878D82A}">
                    <a16:rowId xmlns:a16="http://schemas.microsoft.com/office/drawing/2014/main" val="2490283003"/>
                  </a:ext>
                </a:extLst>
              </a:tr>
              <a:tr h="480060">
                <a:tc>
                  <a:txBody>
                    <a:bodyPr/>
                    <a:lstStyle/>
                    <a:p>
                      <a:r>
                        <a:rPr lang="en-US" sz="1100" dirty="0"/>
                        <a:t>PTA Program Director</a:t>
                      </a:r>
                    </a:p>
                  </a:txBody>
                  <a:tcPr marL="68580" marR="68580" marT="34290" marB="34290" anchor="ctr"/>
                </a:tc>
                <a:tc>
                  <a:txBody>
                    <a:bodyPr/>
                    <a:lstStyle/>
                    <a:p>
                      <a:pPr algn="ctr"/>
                      <a:r>
                        <a:rPr lang="en-US" sz="1100" dirty="0"/>
                        <a:t>14.77%</a:t>
                      </a:r>
                    </a:p>
                  </a:txBody>
                  <a:tcPr marL="68580" marR="68580" marT="34290" marB="34290" anchor="ctr"/>
                </a:tc>
                <a:tc>
                  <a:txBody>
                    <a:bodyPr/>
                    <a:lstStyle/>
                    <a:p>
                      <a:pPr algn="ctr"/>
                      <a:r>
                        <a:rPr lang="en-US" sz="1100" dirty="0"/>
                        <a:t>66</a:t>
                      </a:r>
                    </a:p>
                  </a:txBody>
                  <a:tcPr marL="68580" marR="68580" marT="34290" marB="34290" anchor="ctr"/>
                </a:tc>
                <a:extLst>
                  <a:ext uri="{0D108BD9-81ED-4DB2-BD59-A6C34878D82A}">
                    <a16:rowId xmlns:a16="http://schemas.microsoft.com/office/drawing/2014/main" val="887544175"/>
                  </a:ext>
                </a:extLst>
              </a:tr>
              <a:tr h="480060">
                <a:tc>
                  <a:txBody>
                    <a:bodyPr/>
                    <a:lstStyle/>
                    <a:p>
                      <a:r>
                        <a:rPr lang="en-US" sz="1100" dirty="0"/>
                        <a:t>DPT Program Director or Assistant Director</a:t>
                      </a:r>
                    </a:p>
                  </a:txBody>
                  <a:tcPr marL="68580" marR="68580" marT="34290" marB="34290" anchor="ctr"/>
                </a:tc>
                <a:tc>
                  <a:txBody>
                    <a:bodyPr/>
                    <a:lstStyle/>
                    <a:p>
                      <a:pPr algn="ctr"/>
                      <a:r>
                        <a:rPr lang="en-US" sz="1100" dirty="0"/>
                        <a:t>12.08%</a:t>
                      </a:r>
                    </a:p>
                  </a:txBody>
                  <a:tcPr marL="68580" marR="68580" marT="34290" marB="34290" anchor="ctr"/>
                </a:tc>
                <a:tc>
                  <a:txBody>
                    <a:bodyPr/>
                    <a:lstStyle/>
                    <a:p>
                      <a:pPr algn="ctr"/>
                      <a:r>
                        <a:rPr lang="en-US" sz="1100" dirty="0"/>
                        <a:t>54</a:t>
                      </a:r>
                    </a:p>
                  </a:txBody>
                  <a:tcPr marL="68580" marR="68580" marT="34290" marB="34290" anchor="ctr"/>
                </a:tc>
                <a:extLst>
                  <a:ext uri="{0D108BD9-81ED-4DB2-BD59-A6C34878D82A}">
                    <a16:rowId xmlns:a16="http://schemas.microsoft.com/office/drawing/2014/main" val="3500629574"/>
                  </a:ext>
                </a:extLst>
              </a:tr>
              <a:tr h="480060">
                <a:tc>
                  <a:txBody>
                    <a:bodyPr/>
                    <a:lstStyle/>
                    <a:p>
                      <a:r>
                        <a:rPr lang="en-US" sz="1100" dirty="0"/>
                        <a:t>Director of Clinical Education or Asst. Director of Clinical Education</a:t>
                      </a:r>
                    </a:p>
                  </a:txBody>
                  <a:tcPr marL="68580" marR="68580" marT="34290" marB="34290" anchor="ctr"/>
                </a:tc>
                <a:tc>
                  <a:txBody>
                    <a:bodyPr/>
                    <a:lstStyle/>
                    <a:p>
                      <a:pPr algn="ctr"/>
                      <a:r>
                        <a:rPr lang="en-US" sz="1100" dirty="0"/>
                        <a:t>10.96%</a:t>
                      </a:r>
                    </a:p>
                  </a:txBody>
                  <a:tcPr marL="68580" marR="68580" marT="34290" marB="34290" anchor="ctr"/>
                </a:tc>
                <a:tc>
                  <a:txBody>
                    <a:bodyPr/>
                    <a:lstStyle/>
                    <a:p>
                      <a:pPr algn="ctr"/>
                      <a:r>
                        <a:rPr lang="en-US" sz="1100" dirty="0"/>
                        <a:t>49</a:t>
                      </a:r>
                    </a:p>
                  </a:txBody>
                  <a:tcPr marL="68580" marR="68580" marT="34290" marB="34290" anchor="ctr"/>
                </a:tc>
                <a:extLst>
                  <a:ext uri="{0D108BD9-81ED-4DB2-BD59-A6C34878D82A}">
                    <a16:rowId xmlns:a16="http://schemas.microsoft.com/office/drawing/2014/main" val="1615047769"/>
                  </a:ext>
                </a:extLst>
              </a:tr>
              <a:tr h="480060">
                <a:tc>
                  <a:txBody>
                    <a:bodyPr/>
                    <a:lstStyle/>
                    <a:p>
                      <a:r>
                        <a:rPr lang="en-US" sz="1100" dirty="0"/>
                        <a:t>Student Affairs Director/Staff</a:t>
                      </a:r>
                    </a:p>
                  </a:txBody>
                  <a:tcPr marL="68580" marR="68580" marT="34290" marB="34290" anchor="ctr"/>
                </a:tc>
                <a:tc>
                  <a:txBody>
                    <a:bodyPr/>
                    <a:lstStyle/>
                    <a:p>
                      <a:pPr algn="ctr"/>
                      <a:r>
                        <a:rPr lang="en-US" sz="1100" dirty="0"/>
                        <a:t>8.72</a:t>
                      </a:r>
                    </a:p>
                  </a:txBody>
                  <a:tcPr marL="68580" marR="68580" marT="34290" marB="34290" anchor="ctr"/>
                </a:tc>
                <a:tc>
                  <a:txBody>
                    <a:bodyPr/>
                    <a:lstStyle/>
                    <a:p>
                      <a:pPr algn="ctr"/>
                      <a:r>
                        <a:rPr lang="en-US" sz="1100" dirty="0"/>
                        <a:t>39</a:t>
                      </a:r>
                    </a:p>
                  </a:txBody>
                  <a:tcPr marL="68580" marR="68580" marT="34290" marB="34290" anchor="ctr"/>
                </a:tc>
                <a:extLst>
                  <a:ext uri="{0D108BD9-81ED-4DB2-BD59-A6C34878D82A}">
                    <a16:rowId xmlns:a16="http://schemas.microsoft.com/office/drawing/2014/main" val="3835100401"/>
                  </a:ext>
                </a:extLst>
              </a:tr>
              <a:tr h="480060">
                <a:tc>
                  <a:txBody>
                    <a:bodyPr/>
                    <a:lstStyle/>
                    <a:p>
                      <a:r>
                        <a:rPr lang="en-US" sz="1100" b="1" dirty="0"/>
                        <a:t>Total</a:t>
                      </a:r>
                    </a:p>
                  </a:txBody>
                  <a:tcPr marL="68580" marR="68580" marT="34290" marB="34290" anchor="ctr"/>
                </a:tc>
                <a:tc>
                  <a:txBody>
                    <a:bodyPr/>
                    <a:lstStyle/>
                    <a:p>
                      <a:pPr algn="ctr"/>
                      <a:r>
                        <a:rPr lang="en-US" sz="1100" b="1" dirty="0"/>
                        <a:t>100%</a:t>
                      </a:r>
                    </a:p>
                  </a:txBody>
                  <a:tcPr marL="68580" marR="68580" marT="34290" marB="34290" anchor="ctr"/>
                </a:tc>
                <a:tc>
                  <a:txBody>
                    <a:bodyPr/>
                    <a:lstStyle/>
                    <a:p>
                      <a:pPr algn="ctr"/>
                      <a:r>
                        <a:rPr lang="en-US" sz="1100" b="1" dirty="0"/>
                        <a:t>447</a:t>
                      </a:r>
                    </a:p>
                  </a:txBody>
                  <a:tcPr marL="68580" marR="68580" marT="34290" marB="34290" anchor="ctr"/>
                </a:tc>
                <a:extLst>
                  <a:ext uri="{0D108BD9-81ED-4DB2-BD59-A6C34878D82A}">
                    <a16:rowId xmlns:a16="http://schemas.microsoft.com/office/drawing/2014/main" val="374275259"/>
                  </a:ext>
                </a:extLst>
              </a:tr>
            </a:tbl>
          </a:graphicData>
        </a:graphic>
      </p:graphicFrame>
    </p:spTree>
    <p:extLst>
      <p:ext uri="{BB962C8B-B14F-4D97-AF65-F5344CB8AC3E}">
        <p14:creationId xmlns:p14="http://schemas.microsoft.com/office/powerpoint/2010/main" val="2590021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541A25-C7FF-43B7-880A-594867E5D66E}"/>
              </a:ext>
            </a:extLst>
          </p:cNvPr>
          <p:cNvSpPr>
            <a:spLocks noGrp="1"/>
          </p:cNvSpPr>
          <p:nvPr>
            <p:ph type="title"/>
          </p:nvPr>
        </p:nvSpPr>
        <p:spPr/>
        <p:txBody>
          <a:bodyPr>
            <a:normAutofit/>
          </a:bodyPr>
          <a:lstStyle/>
          <a:p>
            <a:r>
              <a:rPr lang="en-US" dirty="0"/>
              <a:t>Years of Academic/Clinical Experience</a:t>
            </a:r>
          </a:p>
        </p:txBody>
      </p:sp>
      <p:graphicFrame>
        <p:nvGraphicFramePr>
          <p:cNvPr id="12" name="Content Placeholder 11">
            <a:extLst>
              <a:ext uri="{FF2B5EF4-FFF2-40B4-BE49-F238E27FC236}">
                <a16:creationId xmlns:a16="http://schemas.microsoft.com/office/drawing/2014/main" id="{A9F8F325-24F6-4B94-87E8-C78F030082F3}"/>
              </a:ext>
            </a:extLst>
          </p:cNvPr>
          <p:cNvGraphicFramePr>
            <a:graphicFrameLocks noGrp="1"/>
          </p:cNvGraphicFramePr>
          <p:nvPr>
            <p:ph sz="quarter" idx="18"/>
            <p:extLst>
              <p:ext uri="{D42A27DB-BD31-4B8C-83A1-F6EECF244321}">
                <p14:modId xmlns:p14="http://schemas.microsoft.com/office/powerpoint/2010/main" val="225678369"/>
              </p:ext>
            </p:extLst>
          </p:nvPr>
        </p:nvGraphicFramePr>
        <p:xfrm>
          <a:off x="1715323" y="1348878"/>
          <a:ext cx="5501442" cy="2445743"/>
        </p:xfrm>
        <a:graphic>
          <a:graphicData uri="http://schemas.openxmlformats.org/drawingml/2006/table">
            <a:tbl>
              <a:tblPr firstRow="1" bandRow="1">
                <a:tableStyleId>{5C22544A-7EE6-4342-B048-85BDC9FD1C3A}</a:tableStyleId>
              </a:tblPr>
              <a:tblGrid>
                <a:gridCol w="2461470">
                  <a:extLst>
                    <a:ext uri="{9D8B030D-6E8A-4147-A177-3AD203B41FA5}">
                      <a16:colId xmlns:a16="http://schemas.microsoft.com/office/drawing/2014/main" val="2279077755"/>
                    </a:ext>
                  </a:extLst>
                </a:gridCol>
                <a:gridCol w="1519986">
                  <a:extLst>
                    <a:ext uri="{9D8B030D-6E8A-4147-A177-3AD203B41FA5}">
                      <a16:colId xmlns:a16="http://schemas.microsoft.com/office/drawing/2014/main" val="780334892"/>
                    </a:ext>
                  </a:extLst>
                </a:gridCol>
                <a:gridCol w="1519986">
                  <a:extLst>
                    <a:ext uri="{9D8B030D-6E8A-4147-A177-3AD203B41FA5}">
                      <a16:colId xmlns:a16="http://schemas.microsoft.com/office/drawing/2014/main" val="2095817970"/>
                    </a:ext>
                  </a:extLst>
                </a:gridCol>
              </a:tblGrid>
              <a:tr h="430628">
                <a:tc>
                  <a:txBody>
                    <a:bodyPr/>
                    <a:lstStyle/>
                    <a:p>
                      <a:pPr algn="ctr"/>
                      <a:r>
                        <a:rPr lang="en-US" sz="1500" dirty="0"/>
                        <a:t>Number of Years</a:t>
                      </a:r>
                    </a:p>
                  </a:txBody>
                  <a:tcPr marL="68580" marR="68580" marT="34290" marB="34290" anchor="ctr"/>
                </a:tc>
                <a:tc>
                  <a:txBody>
                    <a:bodyPr/>
                    <a:lstStyle/>
                    <a:p>
                      <a:pPr algn="ctr"/>
                      <a:r>
                        <a:rPr lang="en-US" sz="1500" dirty="0"/>
                        <a:t>%</a:t>
                      </a:r>
                    </a:p>
                  </a:txBody>
                  <a:tcPr marL="68580" marR="68580" marT="34290" marB="34290" anchor="ctr"/>
                </a:tc>
                <a:tc>
                  <a:txBody>
                    <a:bodyPr/>
                    <a:lstStyle/>
                    <a:p>
                      <a:pPr algn="ctr"/>
                      <a:r>
                        <a:rPr lang="en-US" sz="1500" dirty="0"/>
                        <a:t>Count</a:t>
                      </a:r>
                    </a:p>
                  </a:txBody>
                  <a:tcPr marL="68580" marR="68580" marT="34290" marB="34290" anchor="ctr"/>
                </a:tc>
                <a:extLst>
                  <a:ext uri="{0D108BD9-81ED-4DB2-BD59-A6C34878D82A}">
                    <a16:rowId xmlns:a16="http://schemas.microsoft.com/office/drawing/2014/main" val="107727810"/>
                  </a:ext>
                </a:extLst>
              </a:tr>
              <a:tr h="403023">
                <a:tc>
                  <a:txBody>
                    <a:bodyPr/>
                    <a:lstStyle/>
                    <a:p>
                      <a:pPr algn="ctr"/>
                      <a:r>
                        <a:rPr lang="en-US" sz="1100" dirty="0"/>
                        <a:t>0-5</a:t>
                      </a:r>
                    </a:p>
                  </a:txBody>
                  <a:tcPr marL="68580" marR="68580" marT="34290" marB="34290" anchor="ctr"/>
                </a:tc>
                <a:tc>
                  <a:txBody>
                    <a:bodyPr/>
                    <a:lstStyle/>
                    <a:p>
                      <a:pPr algn="ctr"/>
                      <a:r>
                        <a:rPr lang="en-US" sz="1100" dirty="0"/>
                        <a:t>21.83</a:t>
                      </a:r>
                    </a:p>
                  </a:txBody>
                  <a:tcPr marL="68580" marR="68580" marT="34290" marB="34290" anchor="ctr"/>
                </a:tc>
                <a:tc>
                  <a:txBody>
                    <a:bodyPr/>
                    <a:lstStyle/>
                    <a:p>
                      <a:pPr algn="ctr"/>
                      <a:r>
                        <a:rPr lang="en-US" sz="1100" dirty="0"/>
                        <a:t>98</a:t>
                      </a:r>
                    </a:p>
                  </a:txBody>
                  <a:tcPr marL="68580" marR="68580" marT="34290" marB="34290" anchor="ctr"/>
                </a:tc>
                <a:extLst>
                  <a:ext uri="{0D108BD9-81ED-4DB2-BD59-A6C34878D82A}">
                    <a16:rowId xmlns:a16="http://schemas.microsoft.com/office/drawing/2014/main" val="3790872029"/>
                  </a:ext>
                </a:extLst>
              </a:tr>
              <a:tr h="403023">
                <a:tc>
                  <a:txBody>
                    <a:bodyPr/>
                    <a:lstStyle/>
                    <a:p>
                      <a:pPr algn="ctr"/>
                      <a:r>
                        <a:rPr lang="en-US" sz="1100" dirty="0"/>
                        <a:t>6-10</a:t>
                      </a:r>
                    </a:p>
                  </a:txBody>
                  <a:tcPr marL="68580" marR="68580" marT="34290" marB="34290" anchor="ctr"/>
                </a:tc>
                <a:tc>
                  <a:txBody>
                    <a:bodyPr/>
                    <a:lstStyle/>
                    <a:p>
                      <a:pPr algn="ctr"/>
                      <a:r>
                        <a:rPr lang="en-US" sz="1100" dirty="0"/>
                        <a:t>20.49</a:t>
                      </a:r>
                    </a:p>
                  </a:txBody>
                  <a:tcPr marL="68580" marR="68580" marT="34290" marB="34290" anchor="ctr"/>
                </a:tc>
                <a:tc>
                  <a:txBody>
                    <a:bodyPr/>
                    <a:lstStyle/>
                    <a:p>
                      <a:pPr algn="ctr"/>
                      <a:r>
                        <a:rPr lang="en-US" sz="1100" dirty="0"/>
                        <a:t>92</a:t>
                      </a:r>
                    </a:p>
                  </a:txBody>
                  <a:tcPr marL="68580" marR="68580" marT="34290" marB="34290" anchor="ctr"/>
                </a:tc>
                <a:extLst>
                  <a:ext uri="{0D108BD9-81ED-4DB2-BD59-A6C34878D82A}">
                    <a16:rowId xmlns:a16="http://schemas.microsoft.com/office/drawing/2014/main" val="346947351"/>
                  </a:ext>
                </a:extLst>
              </a:tr>
              <a:tr h="403023">
                <a:tc>
                  <a:txBody>
                    <a:bodyPr/>
                    <a:lstStyle/>
                    <a:p>
                      <a:pPr algn="ctr"/>
                      <a:r>
                        <a:rPr lang="en-US" sz="1100" dirty="0"/>
                        <a:t>11-20</a:t>
                      </a:r>
                    </a:p>
                  </a:txBody>
                  <a:tcPr marL="68580" marR="68580" marT="34290" marB="34290" anchor="ctr"/>
                </a:tc>
                <a:tc>
                  <a:txBody>
                    <a:bodyPr/>
                    <a:lstStyle/>
                    <a:p>
                      <a:pPr algn="ctr"/>
                      <a:r>
                        <a:rPr lang="en-US" sz="1100" dirty="0"/>
                        <a:t>27.62</a:t>
                      </a:r>
                    </a:p>
                  </a:txBody>
                  <a:tcPr marL="68580" marR="68580" marT="34290" marB="34290" anchor="ctr"/>
                </a:tc>
                <a:tc>
                  <a:txBody>
                    <a:bodyPr/>
                    <a:lstStyle/>
                    <a:p>
                      <a:pPr algn="ctr"/>
                      <a:r>
                        <a:rPr lang="en-US" sz="1100" dirty="0"/>
                        <a:t>124</a:t>
                      </a:r>
                    </a:p>
                  </a:txBody>
                  <a:tcPr marL="68580" marR="68580" marT="34290" marB="34290" anchor="ctr"/>
                </a:tc>
                <a:extLst>
                  <a:ext uri="{0D108BD9-81ED-4DB2-BD59-A6C34878D82A}">
                    <a16:rowId xmlns:a16="http://schemas.microsoft.com/office/drawing/2014/main" val="1682251733"/>
                  </a:ext>
                </a:extLst>
              </a:tr>
              <a:tr h="403023">
                <a:tc>
                  <a:txBody>
                    <a:bodyPr/>
                    <a:lstStyle/>
                    <a:p>
                      <a:pPr algn="ctr"/>
                      <a:r>
                        <a:rPr lang="en-US" sz="1100" dirty="0"/>
                        <a:t>21 or &gt;</a:t>
                      </a:r>
                    </a:p>
                  </a:txBody>
                  <a:tcPr marL="68580" marR="68580" marT="34290" marB="34290" anchor="ctr"/>
                </a:tc>
                <a:tc>
                  <a:txBody>
                    <a:bodyPr/>
                    <a:lstStyle/>
                    <a:p>
                      <a:pPr algn="ctr"/>
                      <a:r>
                        <a:rPr lang="en-US" sz="1100" dirty="0"/>
                        <a:t>30.07</a:t>
                      </a:r>
                    </a:p>
                  </a:txBody>
                  <a:tcPr marL="68580" marR="68580" marT="34290" marB="34290" anchor="ctr"/>
                </a:tc>
                <a:tc>
                  <a:txBody>
                    <a:bodyPr/>
                    <a:lstStyle/>
                    <a:p>
                      <a:pPr algn="ctr"/>
                      <a:r>
                        <a:rPr lang="en-US" sz="1100" dirty="0"/>
                        <a:t>135</a:t>
                      </a:r>
                    </a:p>
                  </a:txBody>
                  <a:tcPr marL="68580" marR="68580" marT="34290" marB="34290" anchor="ctr"/>
                </a:tc>
                <a:extLst>
                  <a:ext uri="{0D108BD9-81ED-4DB2-BD59-A6C34878D82A}">
                    <a16:rowId xmlns:a16="http://schemas.microsoft.com/office/drawing/2014/main" val="1504679321"/>
                  </a:ext>
                </a:extLst>
              </a:tr>
              <a:tr h="403023">
                <a:tc>
                  <a:txBody>
                    <a:bodyPr/>
                    <a:lstStyle/>
                    <a:p>
                      <a:pPr algn="ctr"/>
                      <a:r>
                        <a:rPr lang="en-US" sz="1100" b="1" dirty="0"/>
                        <a:t>Total</a:t>
                      </a:r>
                    </a:p>
                  </a:txBody>
                  <a:tcPr marL="68580" marR="68580" marT="34290" marB="34290" anchor="ctr"/>
                </a:tc>
                <a:tc>
                  <a:txBody>
                    <a:bodyPr/>
                    <a:lstStyle/>
                    <a:p>
                      <a:pPr algn="ctr"/>
                      <a:r>
                        <a:rPr lang="en-US" sz="1100" b="1" dirty="0"/>
                        <a:t>100</a:t>
                      </a:r>
                    </a:p>
                  </a:txBody>
                  <a:tcPr marL="68580" marR="68580" marT="34290" marB="34290" anchor="ctr"/>
                </a:tc>
                <a:tc>
                  <a:txBody>
                    <a:bodyPr/>
                    <a:lstStyle/>
                    <a:p>
                      <a:pPr algn="ctr"/>
                      <a:r>
                        <a:rPr lang="en-US" sz="1100" b="1" dirty="0"/>
                        <a:t>449</a:t>
                      </a:r>
                    </a:p>
                  </a:txBody>
                  <a:tcPr marL="68580" marR="68580" marT="34290" marB="34290" anchor="ctr"/>
                </a:tc>
                <a:extLst>
                  <a:ext uri="{0D108BD9-81ED-4DB2-BD59-A6C34878D82A}">
                    <a16:rowId xmlns:a16="http://schemas.microsoft.com/office/drawing/2014/main" val="1785817048"/>
                  </a:ext>
                </a:extLst>
              </a:tr>
            </a:tbl>
          </a:graphicData>
        </a:graphic>
      </p:graphicFrame>
    </p:spTree>
    <p:extLst>
      <p:ext uri="{BB962C8B-B14F-4D97-AF65-F5344CB8AC3E}">
        <p14:creationId xmlns:p14="http://schemas.microsoft.com/office/powerpoint/2010/main" val="4095104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9F4E59-621A-4A36-B3DB-75D6BDEF0EA3}"/>
              </a:ext>
            </a:extLst>
          </p:cNvPr>
          <p:cNvSpPr>
            <a:spLocks noGrp="1"/>
          </p:cNvSpPr>
          <p:nvPr>
            <p:ph type="title"/>
          </p:nvPr>
        </p:nvSpPr>
        <p:spPr/>
        <p:txBody>
          <a:bodyPr/>
          <a:lstStyle/>
          <a:p>
            <a:r>
              <a:rPr lang="en-US" dirty="0"/>
              <a:t>Student Data</a:t>
            </a:r>
          </a:p>
        </p:txBody>
      </p:sp>
      <p:sp>
        <p:nvSpPr>
          <p:cNvPr id="2" name="Content Placeholder 1">
            <a:extLst>
              <a:ext uri="{FF2B5EF4-FFF2-40B4-BE49-F238E27FC236}">
                <a16:creationId xmlns:a16="http://schemas.microsoft.com/office/drawing/2014/main" id="{0E297F90-CDC2-4230-A8A7-D3C3CE04C6D7}"/>
              </a:ext>
            </a:extLst>
          </p:cNvPr>
          <p:cNvSpPr>
            <a:spLocks noGrp="1"/>
          </p:cNvSpPr>
          <p:nvPr>
            <p:ph type="body" idx="1"/>
          </p:nvPr>
        </p:nvSpPr>
        <p:spPr/>
        <p:txBody>
          <a:bodyPr/>
          <a:lstStyle/>
          <a:p>
            <a:r>
              <a:rPr lang="en-US" dirty="0"/>
              <a:t>1180 DPT students, 46 PTA students	</a:t>
            </a:r>
          </a:p>
          <a:p>
            <a:r>
              <a:rPr lang="en-US" dirty="0"/>
              <a:t>Program completion </a:t>
            </a:r>
          </a:p>
          <a:p>
            <a:pPr lvl="1"/>
            <a:r>
              <a:rPr lang="en-US" b="0" dirty="0"/>
              <a:t>&lt;50% 467 (38%) </a:t>
            </a:r>
          </a:p>
          <a:p>
            <a:pPr lvl="1"/>
            <a:r>
              <a:rPr lang="en-US" b="0" dirty="0"/>
              <a:t>&gt;50% 760 (62%)</a:t>
            </a:r>
          </a:p>
          <a:p>
            <a:endParaRPr lang="en-US" dirty="0"/>
          </a:p>
        </p:txBody>
      </p:sp>
    </p:spTree>
    <p:extLst>
      <p:ext uri="{BB962C8B-B14F-4D97-AF65-F5344CB8AC3E}">
        <p14:creationId xmlns:p14="http://schemas.microsoft.com/office/powerpoint/2010/main" val="3514247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246465-A4C4-474A-B66A-342B32C4F121}"/>
              </a:ext>
            </a:extLst>
          </p:cNvPr>
          <p:cNvSpPr>
            <a:spLocks noGrp="1"/>
          </p:cNvSpPr>
          <p:nvPr>
            <p:ph type="title"/>
          </p:nvPr>
        </p:nvSpPr>
        <p:spPr/>
        <p:txBody>
          <a:bodyPr/>
          <a:lstStyle/>
          <a:p>
            <a:r>
              <a:rPr lang="en-US" dirty="0"/>
              <a:t>Student Data</a:t>
            </a:r>
          </a:p>
        </p:txBody>
      </p:sp>
      <p:sp>
        <p:nvSpPr>
          <p:cNvPr id="2" name="Text Placeholder 1">
            <a:extLst>
              <a:ext uri="{FF2B5EF4-FFF2-40B4-BE49-F238E27FC236}">
                <a16:creationId xmlns:a16="http://schemas.microsoft.com/office/drawing/2014/main" id="{0A04C760-6082-452B-B01F-003450F97D6A}"/>
              </a:ext>
            </a:extLst>
          </p:cNvPr>
          <p:cNvSpPr>
            <a:spLocks noGrp="1"/>
          </p:cNvSpPr>
          <p:nvPr>
            <p:ph type="body" idx="1"/>
          </p:nvPr>
        </p:nvSpPr>
        <p:spPr>
          <a:xfrm>
            <a:off x="1916349" y="1941449"/>
            <a:ext cx="6599001" cy="2314397"/>
          </a:xfrm>
        </p:spPr>
        <p:txBody>
          <a:bodyPr/>
          <a:lstStyle/>
          <a:p>
            <a:r>
              <a:rPr lang="en-US" dirty="0"/>
              <a:t>Age </a:t>
            </a:r>
          </a:p>
          <a:p>
            <a:pPr lvl="1"/>
            <a:r>
              <a:rPr lang="en-US" b="0" dirty="0"/>
              <a:t>&lt;25 878 (72%) </a:t>
            </a:r>
          </a:p>
          <a:p>
            <a:pPr lvl="1"/>
            <a:r>
              <a:rPr lang="en-US" b="0" dirty="0"/>
              <a:t>26-30 265 (21.6%) </a:t>
            </a:r>
          </a:p>
          <a:p>
            <a:pPr lvl="1"/>
            <a:r>
              <a:rPr lang="en-US" b="0" dirty="0"/>
              <a:t>31-35 61 (5%) </a:t>
            </a:r>
          </a:p>
          <a:p>
            <a:pPr lvl="1"/>
            <a:r>
              <a:rPr lang="en-US" b="0" dirty="0"/>
              <a:t>36-40 16 (1%) </a:t>
            </a:r>
          </a:p>
          <a:p>
            <a:pPr lvl="1"/>
            <a:r>
              <a:rPr lang="en-US" b="0" dirty="0"/>
              <a:t>&gt;41 (0.5%)</a:t>
            </a:r>
          </a:p>
          <a:p>
            <a:endParaRPr lang="en-US" dirty="0"/>
          </a:p>
        </p:txBody>
      </p:sp>
    </p:spTree>
    <p:extLst>
      <p:ext uri="{BB962C8B-B14F-4D97-AF65-F5344CB8AC3E}">
        <p14:creationId xmlns:p14="http://schemas.microsoft.com/office/powerpoint/2010/main" val="3380814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C02EF-5C78-4A92-97C9-960FBA26BD25}"/>
              </a:ext>
            </a:extLst>
          </p:cNvPr>
          <p:cNvSpPr>
            <a:spLocks noGrp="1"/>
          </p:cNvSpPr>
          <p:nvPr>
            <p:ph type="title"/>
          </p:nvPr>
        </p:nvSpPr>
        <p:spPr/>
        <p:txBody>
          <a:bodyPr>
            <a:noAutofit/>
          </a:bodyPr>
          <a:lstStyle/>
          <a:p>
            <a:r>
              <a:rPr lang="en-US" sz="2700" dirty="0"/>
              <a:t>Does your institution have a department/office for counseling and psychological services available for students?</a:t>
            </a:r>
          </a:p>
        </p:txBody>
      </p:sp>
      <p:graphicFrame>
        <p:nvGraphicFramePr>
          <p:cNvPr id="9" name="Chart 8">
            <a:extLst>
              <a:ext uri="{FF2B5EF4-FFF2-40B4-BE49-F238E27FC236}">
                <a16:creationId xmlns:a16="http://schemas.microsoft.com/office/drawing/2014/main" id="{AC9275EF-C6A3-4592-85CD-E9B0A7F63207}"/>
              </a:ext>
            </a:extLst>
          </p:cNvPr>
          <p:cNvGraphicFramePr/>
          <p:nvPr/>
        </p:nvGraphicFramePr>
        <p:xfrm>
          <a:off x="1594692" y="1892147"/>
          <a:ext cx="5526336" cy="30342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6030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C02EF-5C78-4A92-97C9-960FBA26BD25}"/>
              </a:ext>
            </a:extLst>
          </p:cNvPr>
          <p:cNvSpPr>
            <a:spLocks noGrp="1"/>
          </p:cNvSpPr>
          <p:nvPr>
            <p:ph type="title"/>
          </p:nvPr>
        </p:nvSpPr>
        <p:spPr/>
        <p:txBody>
          <a:bodyPr>
            <a:noAutofit/>
          </a:bodyPr>
          <a:lstStyle/>
          <a:p>
            <a:r>
              <a:rPr lang="en-US" sz="2700" dirty="0"/>
              <a:t>Does your program have a protocol or intervention in place in the case of a student's mental health crisis?</a:t>
            </a:r>
          </a:p>
        </p:txBody>
      </p:sp>
      <p:graphicFrame>
        <p:nvGraphicFramePr>
          <p:cNvPr id="9" name="Chart 8">
            <a:extLst>
              <a:ext uri="{FF2B5EF4-FFF2-40B4-BE49-F238E27FC236}">
                <a16:creationId xmlns:a16="http://schemas.microsoft.com/office/drawing/2014/main" id="{AC9275EF-C6A3-4592-85CD-E9B0A7F63207}"/>
              </a:ext>
            </a:extLst>
          </p:cNvPr>
          <p:cNvGraphicFramePr/>
          <p:nvPr/>
        </p:nvGraphicFramePr>
        <p:xfrm>
          <a:off x="1594692" y="1892147"/>
          <a:ext cx="5526336" cy="30342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5035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0414EE-EDFC-4841-934B-FC023AD23366}"/>
              </a:ext>
            </a:extLst>
          </p:cNvPr>
          <p:cNvSpPr>
            <a:spLocks noGrp="1"/>
          </p:cNvSpPr>
          <p:nvPr>
            <p:ph type="title"/>
          </p:nvPr>
        </p:nvSpPr>
        <p:spPr/>
        <p:txBody>
          <a:bodyPr>
            <a:noAutofit/>
          </a:bodyPr>
          <a:lstStyle/>
          <a:p>
            <a:r>
              <a:rPr lang="en-US" sz="2700" dirty="0"/>
              <a:t>Please identify how frequently you have encountered the following issues with your students</a:t>
            </a:r>
          </a:p>
        </p:txBody>
      </p:sp>
      <p:sp>
        <p:nvSpPr>
          <p:cNvPr id="4" name="Content Placeholder 3">
            <a:extLst>
              <a:ext uri="{FF2B5EF4-FFF2-40B4-BE49-F238E27FC236}">
                <a16:creationId xmlns:a16="http://schemas.microsoft.com/office/drawing/2014/main" id="{07E3568E-A936-47F0-9286-7BF2EE1AFB49}"/>
              </a:ext>
            </a:extLst>
          </p:cNvPr>
          <p:cNvSpPr>
            <a:spLocks noGrp="1"/>
          </p:cNvSpPr>
          <p:nvPr>
            <p:ph type="body" sz="quarter" idx="13"/>
          </p:nvPr>
        </p:nvSpPr>
        <p:spPr/>
        <p:txBody>
          <a:bodyPr/>
          <a:lstStyle/>
          <a:p>
            <a:r>
              <a:rPr lang="en-US" dirty="0"/>
              <a:t>1 = Never</a:t>
            </a:r>
          </a:p>
          <a:p>
            <a:r>
              <a:rPr lang="en-US" dirty="0"/>
              <a:t>2 = Rarely</a:t>
            </a:r>
          </a:p>
          <a:p>
            <a:r>
              <a:rPr lang="en-US" dirty="0"/>
              <a:t>3 = Occasionally</a:t>
            </a:r>
          </a:p>
          <a:p>
            <a:r>
              <a:rPr lang="en-US" dirty="0"/>
              <a:t>4 = Frequently</a:t>
            </a:r>
          </a:p>
        </p:txBody>
      </p:sp>
    </p:spTree>
    <p:extLst>
      <p:ext uri="{BB962C8B-B14F-4D97-AF65-F5344CB8AC3E}">
        <p14:creationId xmlns:p14="http://schemas.microsoft.com/office/powerpoint/2010/main" val="3525559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C0BFBD-F88F-4879-9896-FC4A08ADC3C2}"/>
              </a:ext>
            </a:extLst>
          </p:cNvPr>
          <p:cNvSpPr>
            <a:spLocks noGrp="1"/>
          </p:cNvSpPr>
          <p:nvPr>
            <p:ph type="title"/>
          </p:nvPr>
        </p:nvSpPr>
        <p:spPr/>
        <p:txBody>
          <a:bodyPr>
            <a:normAutofit fontScale="90000"/>
          </a:bodyPr>
          <a:lstStyle/>
          <a:p>
            <a:r>
              <a:rPr lang="en-US" dirty="0"/>
              <a:t>How prepared do you feel to manage the following student issues?</a:t>
            </a:r>
          </a:p>
        </p:txBody>
      </p:sp>
      <p:sp>
        <p:nvSpPr>
          <p:cNvPr id="2" name="Text Placeholder 1">
            <a:extLst>
              <a:ext uri="{FF2B5EF4-FFF2-40B4-BE49-F238E27FC236}">
                <a16:creationId xmlns:a16="http://schemas.microsoft.com/office/drawing/2014/main" id="{58A3310D-62C5-46B6-AB8E-23B62DADBF86}"/>
              </a:ext>
            </a:extLst>
          </p:cNvPr>
          <p:cNvSpPr>
            <a:spLocks noGrp="1"/>
          </p:cNvSpPr>
          <p:nvPr>
            <p:ph type="body" sz="quarter" idx="13"/>
          </p:nvPr>
        </p:nvSpPr>
        <p:spPr/>
        <p:txBody>
          <a:bodyPr>
            <a:normAutofit/>
          </a:bodyPr>
          <a:lstStyle/>
          <a:p>
            <a:endParaRPr lang="en-US" dirty="0"/>
          </a:p>
          <a:p>
            <a:r>
              <a:rPr lang="en-US" dirty="0"/>
              <a:t>1 = Not prepared</a:t>
            </a:r>
          </a:p>
          <a:p>
            <a:r>
              <a:rPr lang="en-US" dirty="0"/>
              <a:t>2 = Somewhat prepared</a:t>
            </a:r>
          </a:p>
          <a:p>
            <a:r>
              <a:rPr lang="en-US" dirty="0"/>
              <a:t>3 = Very prepared</a:t>
            </a:r>
          </a:p>
          <a:p>
            <a:endParaRPr lang="en-US" dirty="0"/>
          </a:p>
        </p:txBody>
      </p:sp>
    </p:spTree>
    <p:extLst>
      <p:ext uri="{BB962C8B-B14F-4D97-AF65-F5344CB8AC3E}">
        <p14:creationId xmlns:p14="http://schemas.microsoft.com/office/powerpoint/2010/main" val="157904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B184D5-76EB-44B8-B5E9-60D26FE16E10}"/>
              </a:ext>
            </a:extLst>
          </p:cNvPr>
          <p:cNvSpPr>
            <a:spLocks noGrp="1"/>
          </p:cNvSpPr>
          <p:nvPr>
            <p:ph sz="quarter" idx="18"/>
          </p:nvPr>
        </p:nvSpPr>
        <p:spPr/>
        <p:txBody>
          <a:bodyPr>
            <a:normAutofit fontScale="77500" lnSpcReduction="20000"/>
          </a:bodyPr>
          <a:lstStyle/>
          <a:p>
            <a:r>
              <a:rPr lang="en-US" dirty="0"/>
              <a:t>Academic performance anxiety</a:t>
            </a:r>
          </a:p>
          <a:p>
            <a:r>
              <a:rPr lang="en-US" dirty="0"/>
              <a:t>Anxiety (generalized, social, panic attack, etc.)</a:t>
            </a:r>
          </a:p>
          <a:p>
            <a:r>
              <a:rPr lang="en-US" dirty="0"/>
              <a:t>Clinical performance anxiety</a:t>
            </a:r>
          </a:p>
          <a:p>
            <a:r>
              <a:rPr lang="en-US" dirty="0"/>
              <a:t>Depression</a:t>
            </a:r>
          </a:p>
          <a:p>
            <a:r>
              <a:rPr lang="en-US" dirty="0"/>
              <a:t>Nutrition (eating disorder, food insecurity)</a:t>
            </a:r>
          </a:p>
          <a:p>
            <a:r>
              <a:rPr lang="en-US" dirty="0"/>
              <a:t>Environmental safety (disasters, housing insecurity)</a:t>
            </a:r>
          </a:p>
          <a:p>
            <a:r>
              <a:rPr lang="en-US" dirty="0"/>
              <a:t>Financial strain</a:t>
            </a:r>
          </a:p>
          <a:p>
            <a:r>
              <a:rPr lang="en-US" dirty="0"/>
              <a:t>Grief due to loss</a:t>
            </a:r>
          </a:p>
        </p:txBody>
      </p:sp>
      <p:sp>
        <p:nvSpPr>
          <p:cNvPr id="3" name="Title 2">
            <a:extLst>
              <a:ext uri="{FF2B5EF4-FFF2-40B4-BE49-F238E27FC236}">
                <a16:creationId xmlns:a16="http://schemas.microsoft.com/office/drawing/2014/main" id="{57899870-E88D-444D-A10B-47268D59840E}"/>
              </a:ext>
            </a:extLst>
          </p:cNvPr>
          <p:cNvSpPr>
            <a:spLocks noGrp="1"/>
          </p:cNvSpPr>
          <p:nvPr>
            <p:ph type="title"/>
          </p:nvPr>
        </p:nvSpPr>
        <p:spPr/>
        <p:txBody>
          <a:bodyPr/>
          <a:lstStyle/>
          <a:p>
            <a:r>
              <a:rPr lang="en-US" dirty="0"/>
              <a:t>Issues addressed on survey</a:t>
            </a:r>
          </a:p>
        </p:txBody>
      </p:sp>
      <p:sp>
        <p:nvSpPr>
          <p:cNvPr id="7" name="Content Placeholder 6">
            <a:extLst>
              <a:ext uri="{FF2B5EF4-FFF2-40B4-BE49-F238E27FC236}">
                <a16:creationId xmlns:a16="http://schemas.microsoft.com/office/drawing/2014/main" id="{AC2D56E8-56A2-4E9C-B11F-82527B32F72C}"/>
              </a:ext>
            </a:extLst>
          </p:cNvPr>
          <p:cNvSpPr>
            <a:spLocks noGrp="1"/>
          </p:cNvSpPr>
          <p:nvPr>
            <p:ph sz="quarter" idx="19"/>
          </p:nvPr>
        </p:nvSpPr>
        <p:spPr/>
        <p:txBody>
          <a:bodyPr>
            <a:normAutofit fontScale="85000" lnSpcReduction="20000"/>
          </a:bodyPr>
          <a:lstStyle/>
          <a:p>
            <a:r>
              <a:rPr lang="en-US" dirty="0"/>
              <a:t>Perceived social isolation and loneliness</a:t>
            </a:r>
          </a:p>
          <a:p>
            <a:r>
              <a:rPr lang="en-US" dirty="0"/>
              <a:t>Psychotic episode</a:t>
            </a:r>
          </a:p>
          <a:p>
            <a:r>
              <a:rPr lang="en-US" dirty="0"/>
              <a:t>Post-Traumatic Stress Disorder</a:t>
            </a:r>
          </a:p>
          <a:p>
            <a:r>
              <a:rPr lang="en-US" dirty="0"/>
              <a:t>Relationship issues</a:t>
            </a:r>
          </a:p>
          <a:p>
            <a:r>
              <a:rPr lang="en-US" dirty="0"/>
              <a:t>Sexual abuse, sexual assault (including domestic partner)</a:t>
            </a:r>
          </a:p>
          <a:p>
            <a:r>
              <a:rPr lang="en-US" dirty="0"/>
              <a:t>Student health issues</a:t>
            </a:r>
          </a:p>
          <a:p>
            <a:r>
              <a:rPr lang="en-US" dirty="0"/>
              <a:t>Substance abuse</a:t>
            </a:r>
          </a:p>
          <a:p>
            <a:r>
              <a:rPr lang="en-US" dirty="0"/>
              <a:t>Suicide ideation or attempt </a:t>
            </a:r>
          </a:p>
        </p:txBody>
      </p:sp>
      <p:sp>
        <p:nvSpPr>
          <p:cNvPr id="4" name="Footer Placeholder 3">
            <a:extLst>
              <a:ext uri="{FF2B5EF4-FFF2-40B4-BE49-F238E27FC236}">
                <a16:creationId xmlns:a16="http://schemas.microsoft.com/office/drawing/2014/main" id="{BEE164E4-BA17-461C-BC1E-4BA81AEAAA3A}"/>
              </a:ext>
            </a:extLst>
          </p:cNvPr>
          <p:cNvSpPr>
            <a:spLocks noGrp="1"/>
          </p:cNvSpPr>
          <p:nvPr>
            <p:ph type="ftr" sz="quarter" idx="20"/>
          </p:nvPr>
        </p:nvSpPr>
        <p:spPr/>
        <p:txBody>
          <a:bodyPr/>
          <a:lstStyle/>
          <a:p>
            <a:endParaRPr lang="en-US" dirty="0"/>
          </a:p>
        </p:txBody>
      </p:sp>
      <p:sp>
        <p:nvSpPr>
          <p:cNvPr id="5" name="Slide Number Placeholder 4">
            <a:extLst>
              <a:ext uri="{FF2B5EF4-FFF2-40B4-BE49-F238E27FC236}">
                <a16:creationId xmlns:a16="http://schemas.microsoft.com/office/drawing/2014/main" id="{D1FC98F4-F5E1-46D5-AF4F-D9D702E348BD}"/>
              </a:ext>
            </a:extLst>
          </p:cNvPr>
          <p:cNvSpPr>
            <a:spLocks noGrp="1"/>
          </p:cNvSpPr>
          <p:nvPr>
            <p:ph type="sldNum" sz="quarter" idx="21"/>
          </p:nvPr>
        </p:nvSpPr>
        <p:spPr/>
        <p:txBody>
          <a:bodyPr/>
          <a:lstStyle/>
          <a:p>
            <a:fld id="{6C1DD160-DE01-FD49-97A0-2F02975D08C9}" type="slidenum">
              <a:rPr lang="en-US" smtClean="0"/>
              <a:t>18</a:t>
            </a:fld>
            <a:endParaRPr lang="en-US" dirty="0"/>
          </a:p>
        </p:txBody>
      </p:sp>
    </p:spTree>
    <p:extLst>
      <p:ext uri="{BB962C8B-B14F-4D97-AF65-F5344CB8AC3E}">
        <p14:creationId xmlns:p14="http://schemas.microsoft.com/office/powerpoint/2010/main" val="2593095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9126C4-E4AC-4FB3-82FF-0E13E8BF165E}"/>
              </a:ext>
            </a:extLst>
          </p:cNvPr>
          <p:cNvSpPr>
            <a:spLocks noGrp="1"/>
          </p:cNvSpPr>
          <p:nvPr>
            <p:ph type="title"/>
          </p:nvPr>
        </p:nvSpPr>
        <p:spPr/>
        <p:txBody>
          <a:bodyPr/>
          <a:lstStyle/>
          <a:p>
            <a:r>
              <a:rPr lang="en-US" dirty="0"/>
              <a:t>Academic Performance Anxiety</a:t>
            </a:r>
          </a:p>
        </p:txBody>
      </p:sp>
      <p:sp>
        <p:nvSpPr>
          <p:cNvPr id="5" name="Slide Number Placeholder 4">
            <a:extLst>
              <a:ext uri="{FF2B5EF4-FFF2-40B4-BE49-F238E27FC236}">
                <a16:creationId xmlns:a16="http://schemas.microsoft.com/office/drawing/2014/main" id="{3BE3884E-403B-4A1B-BB2B-500414914091}"/>
              </a:ext>
            </a:extLst>
          </p:cNvPr>
          <p:cNvSpPr>
            <a:spLocks noGrp="1"/>
          </p:cNvSpPr>
          <p:nvPr>
            <p:ph type="sldNum" sz="quarter" idx="21"/>
          </p:nvPr>
        </p:nvSpPr>
        <p:spPr/>
        <p:txBody>
          <a:bodyPr/>
          <a:lstStyle/>
          <a:p>
            <a:fld id="{6C1DD160-DE01-FD49-97A0-2F02975D08C9}" type="slidenum">
              <a:rPr lang="en-US" smtClean="0"/>
              <a:t>19</a:t>
            </a:fld>
            <a:endParaRPr lang="en-US" dirty="0"/>
          </a:p>
        </p:txBody>
      </p:sp>
      <p:pic>
        <p:nvPicPr>
          <p:cNvPr id="17" name="Content Placeholder 16">
            <a:extLst>
              <a:ext uri="{FF2B5EF4-FFF2-40B4-BE49-F238E27FC236}">
                <a16:creationId xmlns:a16="http://schemas.microsoft.com/office/drawing/2014/main" id="{4AC4BC74-6DD4-4339-A2B3-C86DE274086A}"/>
              </a:ext>
            </a:extLst>
          </p:cNvPr>
          <p:cNvPicPr>
            <a:picLocks noGrp="1" noChangeAspect="1"/>
          </p:cNvPicPr>
          <p:nvPr>
            <p:ph sz="quarter" idx="18"/>
          </p:nvPr>
        </p:nvPicPr>
        <p:blipFill>
          <a:blip r:embed="rId3"/>
          <a:stretch>
            <a:fillRect/>
          </a:stretch>
        </p:blipFill>
        <p:spPr>
          <a:xfrm>
            <a:off x="628650" y="1372598"/>
            <a:ext cx="3886200" cy="3271033"/>
          </a:xfrm>
          <a:ln w="38100">
            <a:solidFill>
              <a:srgbClr val="526B71"/>
            </a:solidFill>
          </a:ln>
        </p:spPr>
      </p:pic>
      <p:pic>
        <p:nvPicPr>
          <p:cNvPr id="19" name="Content Placeholder 18">
            <a:extLst>
              <a:ext uri="{FF2B5EF4-FFF2-40B4-BE49-F238E27FC236}">
                <a16:creationId xmlns:a16="http://schemas.microsoft.com/office/drawing/2014/main" id="{30F5A629-6017-4ED5-80CA-6E28B5B6D2D0}"/>
              </a:ext>
            </a:extLst>
          </p:cNvPr>
          <p:cNvPicPr>
            <a:picLocks noGrp="1" noChangeAspect="1"/>
          </p:cNvPicPr>
          <p:nvPr>
            <p:ph sz="quarter" idx="19"/>
          </p:nvPr>
        </p:nvPicPr>
        <p:blipFill>
          <a:blip r:embed="rId4"/>
          <a:stretch>
            <a:fillRect/>
          </a:stretch>
        </p:blipFill>
        <p:spPr>
          <a:xfrm>
            <a:off x="4847389" y="1360885"/>
            <a:ext cx="3485442" cy="3294459"/>
          </a:xfrm>
          <a:ln w="38100">
            <a:solidFill>
              <a:srgbClr val="526B71"/>
            </a:solidFill>
          </a:ln>
        </p:spPr>
      </p:pic>
    </p:spTree>
    <p:extLst>
      <p:ext uri="{BB962C8B-B14F-4D97-AF65-F5344CB8AC3E}">
        <p14:creationId xmlns:p14="http://schemas.microsoft.com/office/powerpoint/2010/main" val="2302835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txBox="1">
            <a:spLocks noGrp="1"/>
          </p:cNvSpPr>
          <p:nvPr>
            <p:ph type="body" idx="1"/>
          </p:nvPr>
        </p:nvSpPr>
        <p:spPr>
          <a:xfrm>
            <a:off x="628649" y="1561144"/>
            <a:ext cx="7904809" cy="3294799"/>
          </a:xfrm>
          <a:prstGeom prst="rect">
            <a:avLst/>
          </a:prstGeom>
          <a:noFill/>
          <a:ln>
            <a:noFill/>
          </a:ln>
        </p:spPr>
        <p:txBody>
          <a:bodyPr spcFirstLastPara="1" wrap="square" lIns="68575" tIns="34275" rIns="68575" bIns="34275" anchor="t" anchorCtr="0">
            <a:noAutofit/>
          </a:bodyPr>
          <a:lstStyle/>
          <a:p>
            <a:pPr marL="342900" lvl="0" indent="-336550" algn="l" rtl="0">
              <a:lnSpc>
                <a:spcPct val="80000"/>
              </a:lnSpc>
              <a:spcBef>
                <a:spcPts val="0"/>
              </a:spcBef>
              <a:spcAft>
                <a:spcPts val="0"/>
              </a:spcAft>
              <a:buSzPts val="2100"/>
              <a:buFont typeface="Arial" panose="020B0604020202020204" pitchFamily="34" charset="0"/>
              <a:buChar char="•"/>
            </a:pPr>
            <a:r>
              <a:rPr lang="en" sz="2000" dirty="0">
                <a:solidFill>
                  <a:schemeClr val="tx1"/>
                </a:solidFill>
              </a:rPr>
              <a:t>October 2017, ACAPT approved formation of Task Force for Student Me</a:t>
            </a:r>
            <a:r>
              <a:rPr lang="en-US" sz="2000" dirty="0" err="1">
                <a:solidFill>
                  <a:schemeClr val="tx1"/>
                </a:solidFill>
              </a:rPr>
              <a:t>ntal</a:t>
            </a:r>
            <a:r>
              <a:rPr lang="en" sz="2000" dirty="0">
                <a:solidFill>
                  <a:schemeClr val="tx1"/>
                </a:solidFill>
              </a:rPr>
              <a:t> Health to identify best practices for academic programs to support and improve students’ health and well-being throughout their academic career and in preparation for clinical practice.</a:t>
            </a:r>
            <a:endParaRPr sz="2000" dirty="0">
              <a:solidFill>
                <a:schemeClr val="tx1"/>
              </a:solidFill>
            </a:endParaRPr>
          </a:p>
          <a:p>
            <a:pPr marL="6350" lvl="0" indent="0" algn="l" rtl="0">
              <a:lnSpc>
                <a:spcPct val="80000"/>
              </a:lnSpc>
              <a:spcBef>
                <a:spcPts val="1200"/>
              </a:spcBef>
              <a:spcAft>
                <a:spcPts val="0"/>
              </a:spcAft>
              <a:buSzPts val="2100"/>
              <a:buNone/>
              <a:tabLst>
                <a:tab pos="341313" algn="l"/>
              </a:tabLst>
            </a:pPr>
            <a:r>
              <a:rPr lang="en" sz="1800" dirty="0">
                <a:solidFill>
                  <a:schemeClr val="tx1"/>
                </a:solidFill>
              </a:rPr>
              <a:t>	Task Force Membership</a:t>
            </a:r>
            <a:endParaRPr sz="1800" dirty="0">
              <a:solidFill>
                <a:schemeClr val="tx1"/>
              </a:solidFill>
            </a:endParaRPr>
          </a:p>
          <a:p>
            <a:pPr marL="0" lvl="1" indent="0" algn="l" rtl="0">
              <a:lnSpc>
                <a:spcPct val="80000"/>
              </a:lnSpc>
              <a:spcBef>
                <a:spcPts val="1300"/>
              </a:spcBef>
              <a:spcAft>
                <a:spcPts val="0"/>
              </a:spcAft>
              <a:buSzPts val="2100"/>
              <a:buNone/>
            </a:pPr>
            <a:r>
              <a:rPr lang="en" sz="1800" b="0" dirty="0">
                <a:solidFill>
                  <a:schemeClr val="tx1"/>
                </a:solidFill>
              </a:rPr>
              <a:t>	1 PT Program Director		2 Clinical Instructors 	</a:t>
            </a:r>
            <a:endParaRPr sz="1800" dirty="0">
              <a:solidFill>
                <a:schemeClr val="tx1"/>
              </a:solidFill>
            </a:endParaRPr>
          </a:p>
          <a:p>
            <a:pPr marL="0" lvl="1" indent="0" algn="l" rtl="0">
              <a:lnSpc>
                <a:spcPct val="80000"/>
              </a:lnSpc>
              <a:spcBef>
                <a:spcPts val="1300"/>
              </a:spcBef>
              <a:spcAft>
                <a:spcPts val="0"/>
              </a:spcAft>
              <a:buSzPts val="2100"/>
              <a:buNone/>
            </a:pPr>
            <a:r>
              <a:rPr lang="en" sz="1800" b="0" dirty="0">
                <a:solidFill>
                  <a:schemeClr val="tx1"/>
                </a:solidFill>
              </a:rPr>
              <a:t>	1 DCE				1 Student Affairs Director</a:t>
            </a:r>
            <a:endParaRPr sz="1800" dirty="0">
              <a:solidFill>
                <a:schemeClr val="tx1"/>
              </a:solidFill>
            </a:endParaRPr>
          </a:p>
          <a:p>
            <a:pPr marL="0" lvl="1" indent="0" algn="l" rtl="0">
              <a:lnSpc>
                <a:spcPct val="80000"/>
              </a:lnSpc>
              <a:spcBef>
                <a:spcPts val="1300"/>
              </a:spcBef>
              <a:spcAft>
                <a:spcPts val="0"/>
              </a:spcAft>
              <a:buSzPts val="2100"/>
              <a:buNone/>
            </a:pPr>
            <a:r>
              <a:rPr lang="en" sz="1800" b="0" dirty="0">
                <a:solidFill>
                  <a:schemeClr val="tx1"/>
                </a:solidFill>
              </a:rPr>
              <a:t>	1 Student				1 PTA Program Director</a:t>
            </a:r>
            <a:endParaRPr sz="1800" dirty="0">
              <a:solidFill>
                <a:schemeClr val="tx1"/>
              </a:solidFill>
            </a:endParaRPr>
          </a:p>
          <a:p>
            <a:pPr marL="0" lvl="1" indent="0" algn="l" rtl="0">
              <a:lnSpc>
                <a:spcPct val="80000"/>
              </a:lnSpc>
              <a:spcBef>
                <a:spcPts val="1300"/>
              </a:spcBef>
              <a:spcAft>
                <a:spcPts val="0"/>
              </a:spcAft>
              <a:buSzPts val="2100"/>
              <a:buNone/>
            </a:pPr>
            <a:r>
              <a:rPr lang="en" sz="1800" b="0" dirty="0">
                <a:solidFill>
                  <a:schemeClr val="tx1"/>
                </a:solidFill>
              </a:rPr>
              <a:t>	2 Academic Faculty </a:t>
            </a:r>
            <a:r>
              <a:rPr lang="en" sz="1800" b="0" dirty="0">
                <a:solidFill>
                  <a:schemeClr val="dk1"/>
                </a:solidFill>
              </a:rPr>
              <a:t>				</a:t>
            </a:r>
            <a:endParaRPr sz="1800" dirty="0"/>
          </a:p>
        </p:txBody>
      </p:sp>
      <p:pic>
        <p:nvPicPr>
          <p:cNvPr id="4" name="Picture 3">
            <a:extLst>
              <a:ext uri="{FF2B5EF4-FFF2-40B4-BE49-F238E27FC236}">
                <a16:creationId xmlns:a16="http://schemas.microsoft.com/office/drawing/2014/main" id="{CC1BBCA1-4A90-432E-B491-BF284C4816A5}"/>
              </a:ext>
            </a:extLst>
          </p:cNvPr>
          <p:cNvPicPr>
            <a:picLocks noChangeAspect="1"/>
          </p:cNvPicPr>
          <p:nvPr/>
        </p:nvPicPr>
        <p:blipFill>
          <a:blip r:embed="rId3"/>
          <a:stretch>
            <a:fillRect/>
          </a:stretch>
        </p:blipFill>
        <p:spPr>
          <a:xfrm>
            <a:off x="244715" y="164003"/>
            <a:ext cx="8358340" cy="1859441"/>
          </a:xfrm>
          <a:prstGeom prst="rect">
            <a:avLst/>
          </a:prstGeom>
        </p:spPr>
      </p:pic>
      <p:sp>
        <p:nvSpPr>
          <p:cNvPr id="6" name="TextBox 5">
            <a:extLst>
              <a:ext uri="{FF2B5EF4-FFF2-40B4-BE49-F238E27FC236}">
                <a16:creationId xmlns:a16="http://schemas.microsoft.com/office/drawing/2014/main" id="{F359A3AF-8B20-4BFD-A231-014A8A711AFC}"/>
              </a:ext>
            </a:extLst>
          </p:cNvPr>
          <p:cNvSpPr txBox="1"/>
          <p:nvPr/>
        </p:nvSpPr>
        <p:spPr>
          <a:xfrm>
            <a:off x="685799" y="385837"/>
            <a:ext cx="4645824" cy="707886"/>
          </a:xfrm>
          <a:prstGeom prst="rect">
            <a:avLst/>
          </a:prstGeom>
          <a:noFill/>
        </p:spPr>
        <p:txBody>
          <a:bodyPr wrap="none" rtlCol="0">
            <a:spAutoFit/>
          </a:bodyPr>
          <a:lstStyle/>
          <a:p>
            <a:r>
              <a:rPr lang="en-US" sz="4000" dirty="0">
                <a:solidFill>
                  <a:schemeClr val="bg1"/>
                </a:solidFill>
                <a:latin typeface="Calibri" panose="020F0502020204030204" pitchFamily="34" charset="0"/>
                <a:cs typeface="Calibri" panose="020F0502020204030204" pitchFamily="34" charset="0"/>
              </a:rPr>
              <a:t>TASK FORCE HISTORY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C08FF80C-A3A9-4058-9E86-169ACCD24BB9}"/>
              </a:ext>
            </a:extLst>
          </p:cNvPr>
          <p:cNvPicPr>
            <a:picLocks noGrp="1" noChangeAspect="1"/>
          </p:cNvPicPr>
          <p:nvPr>
            <p:ph sz="quarter" idx="18"/>
          </p:nvPr>
        </p:nvPicPr>
        <p:blipFill>
          <a:blip r:embed="rId3"/>
          <a:stretch>
            <a:fillRect/>
          </a:stretch>
        </p:blipFill>
        <p:spPr>
          <a:xfrm>
            <a:off x="628650" y="1393301"/>
            <a:ext cx="3886200" cy="3229627"/>
          </a:xfrm>
          <a:ln w="38100">
            <a:solidFill>
              <a:srgbClr val="526B71"/>
            </a:solidFill>
          </a:ln>
        </p:spPr>
      </p:pic>
      <p:sp>
        <p:nvSpPr>
          <p:cNvPr id="3" name="Title 2">
            <a:extLst>
              <a:ext uri="{FF2B5EF4-FFF2-40B4-BE49-F238E27FC236}">
                <a16:creationId xmlns:a16="http://schemas.microsoft.com/office/drawing/2014/main" id="{D327CAA3-A911-4B7A-B4F7-AA271C49B047}"/>
              </a:ext>
            </a:extLst>
          </p:cNvPr>
          <p:cNvSpPr>
            <a:spLocks noGrp="1"/>
          </p:cNvSpPr>
          <p:nvPr>
            <p:ph type="title"/>
          </p:nvPr>
        </p:nvSpPr>
        <p:spPr/>
        <p:txBody>
          <a:bodyPr/>
          <a:lstStyle/>
          <a:p>
            <a:r>
              <a:rPr lang="en-US" dirty="0"/>
              <a:t>Financial Strain</a:t>
            </a:r>
          </a:p>
        </p:txBody>
      </p:sp>
      <p:pic>
        <p:nvPicPr>
          <p:cNvPr id="10" name="Content Placeholder 9">
            <a:extLst>
              <a:ext uri="{FF2B5EF4-FFF2-40B4-BE49-F238E27FC236}">
                <a16:creationId xmlns:a16="http://schemas.microsoft.com/office/drawing/2014/main" id="{B56DB8ED-C37E-4EB5-90BD-A4B283509FB3}"/>
              </a:ext>
            </a:extLst>
          </p:cNvPr>
          <p:cNvPicPr>
            <a:picLocks noGrp="1" noChangeAspect="1"/>
          </p:cNvPicPr>
          <p:nvPr>
            <p:ph sz="quarter" idx="19"/>
          </p:nvPr>
        </p:nvPicPr>
        <p:blipFill>
          <a:blip r:embed="rId4"/>
          <a:stretch>
            <a:fillRect/>
          </a:stretch>
        </p:blipFill>
        <p:spPr>
          <a:xfrm>
            <a:off x="4847389" y="1360885"/>
            <a:ext cx="3485442" cy="3294459"/>
          </a:xfrm>
          <a:ln w="38100">
            <a:solidFill>
              <a:srgbClr val="526B71"/>
            </a:solidFill>
          </a:ln>
        </p:spPr>
      </p:pic>
      <p:sp>
        <p:nvSpPr>
          <p:cNvPr id="6" name="Slide Number Placeholder 5">
            <a:extLst>
              <a:ext uri="{FF2B5EF4-FFF2-40B4-BE49-F238E27FC236}">
                <a16:creationId xmlns:a16="http://schemas.microsoft.com/office/drawing/2014/main" id="{AF0E90A3-6389-46B1-A18F-DE2B7B76AAB9}"/>
              </a:ext>
            </a:extLst>
          </p:cNvPr>
          <p:cNvSpPr>
            <a:spLocks noGrp="1"/>
          </p:cNvSpPr>
          <p:nvPr>
            <p:ph type="sldNum" sz="quarter" idx="21"/>
          </p:nvPr>
        </p:nvSpPr>
        <p:spPr/>
        <p:txBody>
          <a:bodyPr/>
          <a:lstStyle/>
          <a:p>
            <a:fld id="{6C1DD160-DE01-FD49-97A0-2F02975D08C9}" type="slidenum">
              <a:rPr lang="en-US" smtClean="0"/>
              <a:t>20</a:t>
            </a:fld>
            <a:endParaRPr lang="en-US" dirty="0"/>
          </a:p>
        </p:txBody>
      </p:sp>
    </p:spTree>
    <p:extLst>
      <p:ext uri="{BB962C8B-B14F-4D97-AF65-F5344CB8AC3E}">
        <p14:creationId xmlns:p14="http://schemas.microsoft.com/office/powerpoint/2010/main" val="852998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765D0687-A034-45F9-821E-AA043E910050}"/>
              </a:ext>
            </a:extLst>
          </p:cNvPr>
          <p:cNvPicPr>
            <a:picLocks noGrp="1" noChangeAspect="1"/>
          </p:cNvPicPr>
          <p:nvPr>
            <p:ph sz="quarter" idx="18"/>
          </p:nvPr>
        </p:nvPicPr>
        <p:blipFill>
          <a:blip r:embed="rId3"/>
          <a:stretch>
            <a:fillRect/>
          </a:stretch>
        </p:blipFill>
        <p:spPr>
          <a:xfrm>
            <a:off x="628650" y="1393301"/>
            <a:ext cx="3886200" cy="3229627"/>
          </a:xfrm>
          <a:ln w="38100">
            <a:solidFill>
              <a:srgbClr val="526B71"/>
            </a:solidFill>
          </a:ln>
        </p:spPr>
      </p:pic>
      <p:sp>
        <p:nvSpPr>
          <p:cNvPr id="3" name="Title 2">
            <a:extLst>
              <a:ext uri="{FF2B5EF4-FFF2-40B4-BE49-F238E27FC236}">
                <a16:creationId xmlns:a16="http://schemas.microsoft.com/office/drawing/2014/main" id="{19E202DC-D254-4EA6-9186-3300372042CB}"/>
              </a:ext>
            </a:extLst>
          </p:cNvPr>
          <p:cNvSpPr>
            <a:spLocks noGrp="1"/>
          </p:cNvSpPr>
          <p:nvPr>
            <p:ph type="title"/>
          </p:nvPr>
        </p:nvSpPr>
        <p:spPr/>
        <p:txBody>
          <a:bodyPr/>
          <a:lstStyle/>
          <a:p>
            <a:r>
              <a:rPr lang="en-US" dirty="0"/>
              <a:t>Clinical Performance Anxiety</a:t>
            </a:r>
          </a:p>
        </p:txBody>
      </p:sp>
      <p:sp>
        <p:nvSpPr>
          <p:cNvPr id="5" name="Footer Placeholder 4">
            <a:extLst>
              <a:ext uri="{FF2B5EF4-FFF2-40B4-BE49-F238E27FC236}">
                <a16:creationId xmlns:a16="http://schemas.microsoft.com/office/drawing/2014/main" id="{66E2DA44-4AA3-438D-80CC-5E26503336E0}"/>
              </a:ext>
            </a:extLst>
          </p:cNvPr>
          <p:cNvSpPr>
            <a:spLocks noGrp="1"/>
          </p:cNvSpPr>
          <p:nvPr>
            <p:ph type="ftr" sz="quarter" idx="20"/>
          </p:nvPr>
        </p:nvSpPr>
        <p:spPr/>
        <p:txBody>
          <a:bodyPr/>
          <a:lstStyle/>
          <a:p>
            <a:endParaRPr lang="en-US" dirty="0"/>
          </a:p>
        </p:txBody>
      </p:sp>
      <p:sp>
        <p:nvSpPr>
          <p:cNvPr id="6" name="Slide Number Placeholder 5">
            <a:extLst>
              <a:ext uri="{FF2B5EF4-FFF2-40B4-BE49-F238E27FC236}">
                <a16:creationId xmlns:a16="http://schemas.microsoft.com/office/drawing/2014/main" id="{33A544A7-98B2-4808-8A73-9051FF235B7D}"/>
              </a:ext>
            </a:extLst>
          </p:cNvPr>
          <p:cNvSpPr>
            <a:spLocks noGrp="1"/>
          </p:cNvSpPr>
          <p:nvPr>
            <p:ph type="sldNum" sz="quarter" idx="21"/>
          </p:nvPr>
        </p:nvSpPr>
        <p:spPr/>
        <p:txBody>
          <a:bodyPr/>
          <a:lstStyle/>
          <a:p>
            <a:fld id="{6C1DD160-DE01-FD49-97A0-2F02975D08C9}" type="slidenum">
              <a:rPr lang="en-US" smtClean="0"/>
              <a:t>21</a:t>
            </a:fld>
            <a:endParaRPr lang="en-US" dirty="0"/>
          </a:p>
        </p:txBody>
      </p:sp>
      <p:pic>
        <p:nvPicPr>
          <p:cNvPr id="14" name="Content Placeholder 13">
            <a:extLst>
              <a:ext uri="{FF2B5EF4-FFF2-40B4-BE49-F238E27FC236}">
                <a16:creationId xmlns:a16="http://schemas.microsoft.com/office/drawing/2014/main" id="{FDA2E60B-2356-415C-9235-37F7B61F1557}"/>
              </a:ext>
            </a:extLst>
          </p:cNvPr>
          <p:cNvPicPr>
            <a:picLocks noGrp="1" noChangeAspect="1"/>
          </p:cNvPicPr>
          <p:nvPr>
            <p:ph sz="quarter" idx="19"/>
          </p:nvPr>
        </p:nvPicPr>
        <p:blipFill>
          <a:blip r:embed="rId4"/>
          <a:stretch>
            <a:fillRect/>
          </a:stretch>
        </p:blipFill>
        <p:spPr>
          <a:xfrm>
            <a:off x="4847389" y="1360885"/>
            <a:ext cx="3485442" cy="3294459"/>
          </a:xfrm>
          <a:ln w="38100">
            <a:solidFill>
              <a:srgbClr val="526B71"/>
            </a:solidFill>
          </a:ln>
        </p:spPr>
      </p:pic>
    </p:spTree>
    <p:extLst>
      <p:ext uri="{BB962C8B-B14F-4D97-AF65-F5344CB8AC3E}">
        <p14:creationId xmlns:p14="http://schemas.microsoft.com/office/powerpoint/2010/main" val="582270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F7748F57-0321-4335-A30A-28D1C7E85EBE}"/>
              </a:ext>
            </a:extLst>
          </p:cNvPr>
          <p:cNvPicPr>
            <a:picLocks noGrp="1" noChangeAspect="1"/>
          </p:cNvPicPr>
          <p:nvPr>
            <p:ph sz="quarter" idx="18"/>
          </p:nvPr>
        </p:nvPicPr>
        <p:blipFill>
          <a:blip r:embed="rId3"/>
          <a:stretch>
            <a:fillRect/>
          </a:stretch>
        </p:blipFill>
        <p:spPr>
          <a:xfrm>
            <a:off x="628650" y="1387386"/>
            <a:ext cx="3886200" cy="3241457"/>
          </a:xfrm>
          <a:ln w="38100">
            <a:solidFill>
              <a:srgbClr val="526B71"/>
            </a:solidFill>
          </a:ln>
        </p:spPr>
      </p:pic>
      <p:sp>
        <p:nvSpPr>
          <p:cNvPr id="3" name="Title 2">
            <a:extLst>
              <a:ext uri="{FF2B5EF4-FFF2-40B4-BE49-F238E27FC236}">
                <a16:creationId xmlns:a16="http://schemas.microsoft.com/office/drawing/2014/main" id="{E9B2C019-5B8D-446B-AB6F-F783E2D7C66E}"/>
              </a:ext>
            </a:extLst>
          </p:cNvPr>
          <p:cNvSpPr>
            <a:spLocks noGrp="1"/>
          </p:cNvSpPr>
          <p:nvPr>
            <p:ph type="title"/>
          </p:nvPr>
        </p:nvSpPr>
        <p:spPr/>
        <p:txBody>
          <a:bodyPr/>
          <a:lstStyle/>
          <a:p>
            <a:r>
              <a:rPr lang="en-US" dirty="0"/>
              <a:t>Generalized Anxiety</a:t>
            </a:r>
          </a:p>
        </p:txBody>
      </p:sp>
      <p:pic>
        <p:nvPicPr>
          <p:cNvPr id="10" name="Content Placeholder 9">
            <a:extLst>
              <a:ext uri="{FF2B5EF4-FFF2-40B4-BE49-F238E27FC236}">
                <a16:creationId xmlns:a16="http://schemas.microsoft.com/office/drawing/2014/main" id="{6B6FE50E-59D6-4BD8-BF4C-62F2E2022900}"/>
              </a:ext>
            </a:extLst>
          </p:cNvPr>
          <p:cNvPicPr>
            <a:picLocks noGrp="1" noChangeAspect="1"/>
          </p:cNvPicPr>
          <p:nvPr>
            <p:ph sz="quarter" idx="19"/>
          </p:nvPr>
        </p:nvPicPr>
        <p:blipFill>
          <a:blip r:embed="rId4"/>
          <a:stretch>
            <a:fillRect/>
          </a:stretch>
        </p:blipFill>
        <p:spPr>
          <a:xfrm>
            <a:off x="4847389" y="1360885"/>
            <a:ext cx="3485442" cy="3294459"/>
          </a:xfrm>
          <a:ln w="38100">
            <a:solidFill>
              <a:srgbClr val="526B71"/>
            </a:solidFill>
          </a:ln>
        </p:spPr>
      </p:pic>
      <p:sp>
        <p:nvSpPr>
          <p:cNvPr id="5" name="Footer Placeholder 4">
            <a:extLst>
              <a:ext uri="{FF2B5EF4-FFF2-40B4-BE49-F238E27FC236}">
                <a16:creationId xmlns:a16="http://schemas.microsoft.com/office/drawing/2014/main" id="{3883A630-7882-4004-BD94-E67E5349E4AE}"/>
              </a:ext>
            </a:extLst>
          </p:cNvPr>
          <p:cNvSpPr>
            <a:spLocks noGrp="1"/>
          </p:cNvSpPr>
          <p:nvPr>
            <p:ph type="ftr" sz="quarter" idx="20"/>
          </p:nvPr>
        </p:nvSpPr>
        <p:spPr/>
        <p:txBody>
          <a:bodyPr/>
          <a:lstStyle/>
          <a:p>
            <a:endParaRPr lang="en-US" dirty="0"/>
          </a:p>
        </p:txBody>
      </p:sp>
      <p:sp>
        <p:nvSpPr>
          <p:cNvPr id="6" name="Slide Number Placeholder 5">
            <a:extLst>
              <a:ext uri="{FF2B5EF4-FFF2-40B4-BE49-F238E27FC236}">
                <a16:creationId xmlns:a16="http://schemas.microsoft.com/office/drawing/2014/main" id="{01540E65-465B-4B60-BA10-DD603BCE6A5B}"/>
              </a:ext>
            </a:extLst>
          </p:cNvPr>
          <p:cNvSpPr>
            <a:spLocks noGrp="1"/>
          </p:cNvSpPr>
          <p:nvPr>
            <p:ph type="sldNum" sz="quarter" idx="21"/>
          </p:nvPr>
        </p:nvSpPr>
        <p:spPr/>
        <p:txBody>
          <a:bodyPr/>
          <a:lstStyle/>
          <a:p>
            <a:fld id="{6C1DD160-DE01-FD49-97A0-2F02975D08C9}" type="slidenum">
              <a:rPr lang="en-US" smtClean="0"/>
              <a:t>22</a:t>
            </a:fld>
            <a:endParaRPr lang="en-US" dirty="0"/>
          </a:p>
        </p:txBody>
      </p:sp>
    </p:spTree>
    <p:extLst>
      <p:ext uri="{BB962C8B-B14F-4D97-AF65-F5344CB8AC3E}">
        <p14:creationId xmlns:p14="http://schemas.microsoft.com/office/powerpoint/2010/main" val="832791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45704F84-534D-49EC-BFFA-637C244846F9}"/>
              </a:ext>
            </a:extLst>
          </p:cNvPr>
          <p:cNvPicPr>
            <a:picLocks noGrp="1" noChangeAspect="1"/>
          </p:cNvPicPr>
          <p:nvPr>
            <p:ph sz="quarter" idx="18"/>
          </p:nvPr>
        </p:nvPicPr>
        <p:blipFill>
          <a:blip r:embed="rId3"/>
          <a:stretch>
            <a:fillRect/>
          </a:stretch>
        </p:blipFill>
        <p:spPr>
          <a:xfrm>
            <a:off x="628650" y="1393301"/>
            <a:ext cx="3886200" cy="3229627"/>
          </a:xfrm>
          <a:ln w="38100">
            <a:solidFill>
              <a:srgbClr val="526B71"/>
            </a:solidFill>
          </a:ln>
        </p:spPr>
      </p:pic>
      <p:sp>
        <p:nvSpPr>
          <p:cNvPr id="3" name="Title 2">
            <a:extLst>
              <a:ext uri="{FF2B5EF4-FFF2-40B4-BE49-F238E27FC236}">
                <a16:creationId xmlns:a16="http://schemas.microsoft.com/office/drawing/2014/main" id="{ECC7A712-5AAA-4778-A32A-09D7CD55938B}"/>
              </a:ext>
            </a:extLst>
          </p:cNvPr>
          <p:cNvSpPr>
            <a:spLocks noGrp="1"/>
          </p:cNvSpPr>
          <p:nvPr>
            <p:ph type="title"/>
          </p:nvPr>
        </p:nvSpPr>
        <p:spPr/>
        <p:txBody>
          <a:bodyPr/>
          <a:lstStyle/>
          <a:p>
            <a:r>
              <a:rPr lang="en-US" dirty="0"/>
              <a:t>Student Health Issues</a:t>
            </a:r>
          </a:p>
        </p:txBody>
      </p:sp>
      <p:sp>
        <p:nvSpPr>
          <p:cNvPr id="5" name="Footer Placeholder 4">
            <a:extLst>
              <a:ext uri="{FF2B5EF4-FFF2-40B4-BE49-F238E27FC236}">
                <a16:creationId xmlns:a16="http://schemas.microsoft.com/office/drawing/2014/main" id="{5579AAA3-2C21-4005-B4D9-DB2196B4321C}"/>
              </a:ext>
            </a:extLst>
          </p:cNvPr>
          <p:cNvSpPr>
            <a:spLocks noGrp="1"/>
          </p:cNvSpPr>
          <p:nvPr>
            <p:ph type="ftr" sz="quarter" idx="20"/>
          </p:nvPr>
        </p:nvSpPr>
        <p:spPr/>
        <p:txBody>
          <a:bodyPr/>
          <a:lstStyle/>
          <a:p>
            <a:endParaRPr lang="en-US" dirty="0"/>
          </a:p>
        </p:txBody>
      </p:sp>
      <p:sp>
        <p:nvSpPr>
          <p:cNvPr id="6" name="Slide Number Placeholder 5">
            <a:extLst>
              <a:ext uri="{FF2B5EF4-FFF2-40B4-BE49-F238E27FC236}">
                <a16:creationId xmlns:a16="http://schemas.microsoft.com/office/drawing/2014/main" id="{63C8C8CA-E91E-4E18-89EE-304613D94142}"/>
              </a:ext>
            </a:extLst>
          </p:cNvPr>
          <p:cNvSpPr>
            <a:spLocks noGrp="1"/>
          </p:cNvSpPr>
          <p:nvPr>
            <p:ph type="sldNum" sz="quarter" idx="21"/>
          </p:nvPr>
        </p:nvSpPr>
        <p:spPr/>
        <p:txBody>
          <a:bodyPr/>
          <a:lstStyle/>
          <a:p>
            <a:fld id="{6C1DD160-DE01-FD49-97A0-2F02975D08C9}" type="slidenum">
              <a:rPr lang="en-US" smtClean="0"/>
              <a:t>23</a:t>
            </a:fld>
            <a:endParaRPr lang="en-US" dirty="0"/>
          </a:p>
        </p:txBody>
      </p:sp>
      <p:pic>
        <p:nvPicPr>
          <p:cNvPr id="14" name="Content Placeholder 13">
            <a:extLst>
              <a:ext uri="{FF2B5EF4-FFF2-40B4-BE49-F238E27FC236}">
                <a16:creationId xmlns:a16="http://schemas.microsoft.com/office/drawing/2014/main" id="{9C69B110-F557-40EF-B208-ADC8EBEAF315}"/>
              </a:ext>
            </a:extLst>
          </p:cNvPr>
          <p:cNvPicPr>
            <a:picLocks noGrp="1" noChangeAspect="1"/>
          </p:cNvPicPr>
          <p:nvPr>
            <p:ph sz="quarter" idx="19"/>
          </p:nvPr>
        </p:nvPicPr>
        <p:blipFill>
          <a:blip r:embed="rId4"/>
          <a:stretch>
            <a:fillRect/>
          </a:stretch>
        </p:blipFill>
        <p:spPr>
          <a:xfrm>
            <a:off x="4847389" y="1360885"/>
            <a:ext cx="3485442" cy="3294459"/>
          </a:xfrm>
          <a:ln w="38100">
            <a:solidFill>
              <a:srgbClr val="526B71"/>
            </a:solidFill>
          </a:ln>
        </p:spPr>
      </p:pic>
    </p:spTree>
    <p:extLst>
      <p:ext uri="{BB962C8B-B14F-4D97-AF65-F5344CB8AC3E}">
        <p14:creationId xmlns:p14="http://schemas.microsoft.com/office/powerpoint/2010/main" val="345887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377B12-58BF-4FBA-8404-D8B35FF33DA2}"/>
              </a:ext>
            </a:extLst>
          </p:cNvPr>
          <p:cNvSpPr>
            <a:spLocks noGrp="1"/>
          </p:cNvSpPr>
          <p:nvPr>
            <p:ph type="title"/>
          </p:nvPr>
        </p:nvSpPr>
        <p:spPr/>
        <p:txBody>
          <a:bodyPr>
            <a:normAutofit/>
          </a:bodyPr>
          <a:lstStyle/>
          <a:p>
            <a:r>
              <a:rPr lang="en-US" dirty="0"/>
              <a:t>Faculty reported “rarely” or “never”</a:t>
            </a:r>
          </a:p>
        </p:txBody>
      </p:sp>
      <p:sp>
        <p:nvSpPr>
          <p:cNvPr id="2" name="Content Placeholder 1">
            <a:extLst>
              <a:ext uri="{FF2B5EF4-FFF2-40B4-BE49-F238E27FC236}">
                <a16:creationId xmlns:a16="http://schemas.microsoft.com/office/drawing/2014/main" id="{5622FC93-EA63-46C9-91BE-D3BBEC08B37D}"/>
              </a:ext>
            </a:extLst>
          </p:cNvPr>
          <p:cNvSpPr>
            <a:spLocks noGrp="1"/>
          </p:cNvSpPr>
          <p:nvPr>
            <p:ph type="body" idx="1"/>
          </p:nvPr>
        </p:nvSpPr>
        <p:spPr>
          <a:xfrm>
            <a:off x="1818861" y="1739349"/>
            <a:ext cx="6696489" cy="2652690"/>
          </a:xfrm>
        </p:spPr>
        <p:txBody>
          <a:bodyPr>
            <a:normAutofit fontScale="85000" lnSpcReduction="20000"/>
          </a:bodyPr>
          <a:lstStyle/>
          <a:p>
            <a:endParaRPr lang="en-US" dirty="0"/>
          </a:p>
          <a:p>
            <a:r>
              <a:rPr lang="en-US" dirty="0"/>
              <a:t>Needing to address student concerns related to:</a:t>
            </a:r>
          </a:p>
          <a:p>
            <a:pPr marL="685800" lvl="2"/>
            <a:r>
              <a:rPr lang="en-US" dirty="0"/>
              <a:t>Environmental Safety (disasters, housing, neighborhood)</a:t>
            </a:r>
          </a:p>
          <a:p>
            <a:pPr marL="685800" lvl="2"/>
            <a:r>
              <a:rPr lang="en-US" dirty="0"/>
              <a:t>Post-traumatic Stress Disorder</a:t>
            </a:r>
          </a:p>
          <a:p>
            <a:pPr marL="685800" lvl="2"/>
            <a:r>
              <a:rPr lang="en-US" dirty="0"/>
              <a:t>Substance Abuse</a:t>
            </a:r>
          </a:p>
          <a:p>
            <a:pPr marL="685800" lvl="2"/>
            <a:r>
              <a:rPr lang="en-US" dirty="0"/>
              <a:t>Sexual Abuse or Assault</a:t>
            </a:r>
          </a:p>
          <a:p>
            <a:pPr marL="685800" lvl="2"/>
            <a:r>
              <a:rPr lang="en-US" dirty="0"/>
              <a:t>Suicidal Ideation or Attempt</a:t>
            </a:r>
          </a:p>
          <a:p>
            <a:pPr marL="685800" lvl="2"/>
            <a:r>
              <a:rPr lang="en-US" dirty="0"/>
              <a:t>Psychotic Episode</a:t>
            </a:r>
          </a:p>
          <a:p>
            <a:pPr marL="685800" lvl="2"/>
            <a:endParaRPr lang="en-US" dirty="0"/>
          </a:p>
          <a:p>
            <a:pPr marL="342900" lvl="1" indent="-342900">
              <a:buFont typeface="Wingdings" panose="05000000000000000000" pitchFamily="2" charset="2"/>
              <a:buChar char="Ø"/>
            </a:pPr>
            <a:r>
              <a:rPr lang="en-US" b="0" dirty="0">
                <a:solidFill>
                  <a:schemeClr val="accent3"/>
                </a:solidFill>
              </a:rPr>
              <a:t>Consistent with student reports</a:t>
            </a:r>
          </a:p>
          <a:p>
            <a:pPr marL="685800" lvl="2"/>
            <a:endParaRPr lang="en-US" dirty="0"/>
          </a:p>
        </p:txBody>
      </p:sp>
    </p:spTree>
    <p:extLst>
      <p:ext uri="{BB962C8B-B14F-4D97-AF65-F5344CB8AC3E}">
        <p14:creationId xmlns:p14="http://schemas.microsoft.com/office/powerpoint/2010/main" val="919663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377B12-58BF-4FBA-8404-D8B35FF33DA2}"/>
              </a:ext>
            </a:extLst>
          </p:cNvPr>
          <p:cNvSpPr>
            <a:spLocks noGrp="1"/>
          </p:cNvSpPr>
          <p:nvPr>
            <p:ph type="title"/>
          </p:nvPr>
        </p:nvSpPr>
        <p:spPr/>
        <p:txBody>
          <a:bodyPr>
            <a:normAutofit/>
          </a:bodyPr>
          <a:lstStyle/>
          <a:p>
            <a:r>
              <a:rPr lang="en-US" dirty="0"/>
              <a:t>Students reported “rarely” or “never”</a:t>
            </a:r>
          </a:p>
        </p:txBody>
      </p:sp>
      <p:sp>
        <p:nvSpPr>
          <p:cNvPr id="2" name="Content Placeholder 1">
            <a:extLst>
              <a:ext uri="{FF2B5EF4-FFF2-40B4-BE49-F238E27FC236}">
                <a16:creationId xmlns:a16="http://schemas.microsoft.com/office/drawing/2014/main" id="{5622FC93-EA63-46C9-91BE-D3BBEC08B37D}"/>
              </a:ext>
            </a:extLst>
          </p:cNvPr>
          <p:cNvSpPr>
            <a:spLocks noGrp="1"/>
          </p:cNvSpPr>
          <p:nvPr>
            <p:ph type="body" idx="1"/>
          </p:nvPr>
        </p:nvSpPr>
        <p:spPr>
          <a:xfrm>
            <a:off x="1749287" y="1719471"/>
            <a:ext cx="6766063" cy="2672568"/>
          </a:xfrm>
        </p:spPr>
        <p:txBody>
          <a:bodyPr/>
          <a:lstStyle/>
          <a:p>
            <a:endParaRPr lang="en-US" dirty="0"/>
          </a:p>
          <a:p>
            <a:r>
              <a:rPr lang="en-US" dirty="0"/>
              <a:t>Experiencing concerns related to:</a:t>
            </a:r>
          </a:p>
          <a:p>
            <a:pPr marL="685800" lvl="2"/>
            <a:r>
              <a:rPr lang="en-US" dirty="0"/>
              <a:t>Depression</a:t>
            </a:r>
          </a:p>
          <a:p>
            <a:pPr marL="685800" lvl="2"/>
            <a:r>
              <a:rPr lang="en-US" dirty="0"/>
              <a:t>Grief due to Loss</a:t>
            </a:r>
          </a:p>
          <a:p>
            <a:pPr marL="685800" lvl="2"/>
            <a:r>
              <a:rPr lang="en-US" dirty="0"/>
              <a:t>Nutrition</a:t>
            </a:r>
          </a:p>
          <a:p>
            <a:pPr marL="685800" lvl="2"/>
            <a:r>
              <a:rPr lang="en-US" dirty="0"/>
              <a:t>Social Isolation</a:t>
            </a:r>
          </a:p>
          <a:p>
            <a:pPr marL="685800" lvl="2"/>
            <a:r>
              <a:rPr lang="en-US" dirty="0"/>
              <a:t>Student Health Issues</a:t>
            </a:r>
          </a:p>
          <a:p>
            <a:pPr marL="685800" lvl="2"/>
            <a:r>
              <a:rPr lang="en-US" dirty="0"/>
              <a:t>Relationship Issues</a:t>
            </a:r>
          </a:p>
          <a:p>
            <a:pPr marL="685800" lvl="2"/>
            <a:endParaRPr lang="en-US" dirty="0"/>
          </a:p>
          <a:p>
            <a:pPr marL="685800" lvl="2"/>
            <a:endParaRPr lang="en-US" dirty="0"/>
          </a:p>
        </p:txBody>
      </p:sp>
    </p:spTree>
    <p:extLst>
      <p:ext uri="{BB962C8B-B14F-4D97-AF65-F5344CB8AC3E}">
        <p14:creationId xmlns:p14="http://schemas.microsoft.com/office/powerpoint/2010/main" val="4131168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ABC1CCAC-0A12-4CD2-977D-F3B3AF893EED}"/>
              </a:ext>
            </a:extLst>
          </p:cNvPr>
          <p:cNvGraphicFramePr>
            <a:graphicFrameLocks noGrp="1"/>
          </p:cNvGraphicFramePr>
          <p:nvPr>
            <p:ph sz="quarter" idx="18"/>
          </p:nvPr>
        </p:nvGraphicFramePr>
        <p:xfrm>
          <a:off x="628650" y="1360885"/>
          <a:ext cx="7904560" cy="3294459"/>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3E975181-4425-457D-8E79-205CE07E7890}"/>
              </a:ext>
            </a:extLst>
          </p:cNvPr>
          <p:cNvSpPr>
            <a:spLocks noGrp="1"/>
          </p:cNvSpPr>
          <p:nvPr>
            <p:ph type="title"/>
          </p:nvPr>
        </p:nvSpPr>
        <p:spPr/>
        <p:txBody>
          <a:bodyPr>
            <a:normAutofit fontScale="90000"/>
          </a:bodyPr>
          <a:lstStyle/>
          <a:p>
            <a:r>
              <a:rPr lang="en-US" dirty="0"/>
              <a:t>Faculty Perception of Being “Not Prepared” </a:t>
            </a:r>
          </a:p>
        </p:txBody>
      </p:sp>
      <p:sp>
        <p:nvSpPr>
          <p:cNvPr id="5" name="Slide Number Placeholder 4">
            <a:extLst>
              <a:ext uri="{FF2B5EF4-FFF2-40B4-BE49-F238E27FC236}">
                <a16:creationId xmlns:a16="http://schemas.microsoft.com/office/drawing/2014/main" id="{D4E563B0-DF08-42F8-B07F-FD1CBC17B2C4}"/>
              </a:ext>
            </a:extLst>
          </p:cNvPr>
          <p:cNvSpPr>
            <a:spLocks noGrp="1"/>
          </p:cNvSpPr>
          <p:nvPr>
            <p:ph type="sldNum" sz="quarter" idx="20"/>
          </p:nvPr>
        </p:nvSpPr>
        <p:spPr/>
        <p:txBody>
          <a:bodyPr/>
          <a:lstStyle/>
          <a:p>
            <a:fld id="{6C1DD160-DE01-FD49-97A0-2F02975D08C9}" type="slidenum">
              <a:rPr lang="en-US" smtClean="0"/>
              <a:t>26</a:t>
            </a:fld>
            <a:endParaRPr lang="en-US" dirty="0"/>
          </a:p>
        </p:txBody>
      </p:sp>
    </p:spTree>
    <p:extLst>
      <p:ext uri="{BB962C8B-B14F-4D97-AF65-F5344CB8AC3E}">
        <p14:creationId xmlns:p14="http://schemas.microsoft.com/office/powerpoint/2010/main" val="2126290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00EDF4-EA1B-43F0-BCA4-571198B38B40}"/>
              </a:ext>
            </a:extLst>
          </p:cNvPr>
          <p:cNvSpPr>
            <a:spLocks noGrp="1"/>
          </p:cNvSpPr>
          <p:nvPr>
            <p:ph type="body" idx="1"/>
          </p:nvPr>
        </p:nvSpPr>
        <p:spPr>
          <a:xfrm>
            <a:off x="485770" y="1285886"/>
            <a:ext cx="8386768" cy="3641114"/>
          </a:xfrm>
        </p:spPr>
        <p:txBody>
          <a:bodyPr/>
          <a:lstStyle/>
          <a:p>
            <a:r>
              <a:rPr lang="en-US" sz="2400" dirty="0"/>
              <a:t>Themes were identified (coded) from the responses to open-ended survey questions </a:t>
            </a:r>
          </a:p>
          <a:p>
            <a:r>
              <a:rPr lang="en-US" sz="2400" dirty="0"/>
              <a:t>Three groups of task force member researchers analyzed data: </a:t>
            </a:r>
          </a:p>
          <a:p>
            <a:pPr marL="1028700" lvl="1" indent="-342900">
              <a:buFont typeface="Arial" panose="020B0604020202020204" pitchFamily="34" charset="0"/>
              <a:buChar char="•"/>
            </a:pPr>
            <a:r>
              <a:rPr lang="en-US" sz="2000" b="0" dirty="0"/>
              <a:t>Responses from DPT and PTA faculty</a:t>
            </a:r>
          </a:p>
          <a:p>
            <a:pPr marL="1028700" lvl="1" indent="-342900">
              <a:buFont typeface="Arial" panose="020B0604020202020204" pitchFamily="34" charset="0"/>
              <a:buChar char="•"/>
            </a:pPr>
            <a:r>
              <a:rPr lang="en-US" sz="2000" b="0" dirty="0"/>
              <a:t>Responses from clinical faculty</a:t>
            </a:r>
          </a:p>
          <a:p>
            <a:pPr marL="1028700" lvl="1" indent="-342900">
              <a:buFont typeface="Arial" panose="020B0604020202020204" pitchFamily="34" charset="0"/>
              <a:buChar char="•"/>
            </a:pPr>
            <a:r>
              <a:rPr lang="en-US" sz="2000" b="0" dirty="0"/>
              <a:t>Responses from students</a:t>
            </a:r>
          </a:p>
          <a:p>
            <a:r>
              <a:rPr lang="en-US" sz="2400" dirty="0"/>
              <a:t>The themes that were coded were rechecked with other researchers for agreement</a:t>
            </a:r>
          </a:p>
          <a:p>
            <a:endParaRPr lang="en-US" sz="2400" dirty="0"/>
          </a:p>
        </p:txBody>
      </p:sp>
      <p:grpSp>
        <p:nvGrpSpPr>
          <p:cNvPr id="4" name="Group 3">
            <a:extLst>
              <a:ext uri="{FF2B5EF4-FFF2-40B4-BE49-F238E27FC236}">
                <a16:creationId xmlns:a16="http://schemas.microsoft.com/office/drawing/2014/main" id="{1C64803D-A2C0-43B1-AEE4-7A630F891D5D}"/>
              </a:ext>
            </a:extLst>
          </p:cNvPr>
          <p:cNvGrpSpPr/>
          <p:nvPr/>
        </p:nvGrpSpPr>
        <p:grpSpPr>
          <a:xfrm>
            <a:off x="158695" y="200017"/>
            <a:ext cx="8356655" cy="1861603"/>
            <a:chOff x="307283" y="476786"/>
            <a:chExt cx="8356655" cy="1861603"/>
          </a:xfrm>
        </p:grpSpPr>
        <p:sp>
          <p:nvSpPr>
            <p:cNvPr id="5" name="Google Shape;216;p30">
              <a:extLst>
                <a:ext uri="{FF2B5EF4-FFF2-40B4-BE49-F238E27FC236}">
                  <a16:creationId xmlns:a16="http://schemas.microsoft.com/office/drawing/2014/main" id="{60F2F464-BDB2-455B-AB42-04D0377DADD7}"/>
                </a:ext>
              </a:extLst>
            </p:cNvPr>
            <p:cNvSpPr/>
            <p:nvPr/>
          </p:nvSpPr>
          <p:spPr>
            <a:xfrm>
              <a:off x="307283" y="766763"/>
              <a:ext cx="532209" cy="1571626"/>
            </a:xfrm>
            <a:custGeom>
              <a:avLst/>
              <a:gdLst/>
              <a:ahLst/>
              <a:cxnLst/>
              <a:rect l="l" t="t" r="r" b="b"/>
              <a:pathLst>
                <a:path w="447" h="1363" extrusionOk="0">
                  <a:moveTo>
                    <a:pt x="447" y="1363"/>
                  </a:moveTo>
                  <a:lnTo>
                    <a:pt x="0" y="987"/>
                  </a:lnTo>
                  <a:lnTo>
                    <a:pt x="0" y="0"/>
                  </a:lnTo>
                  <a:lnTo>
                    <a:pt x="447" y="376"/>
                  </a:lnTo>
                  <a:lnTo>
                    <a:pt x="447" y="1363"/>
                  </a:lnTo>
                  <a:close/>
                </a:path>
              </a:pathLst>
            </a:custGeom>
            <a:solidFill>
              <a:srgbClr val="602F2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 name="Google Shape;217;p30">
              <a:extLst>
                <a:ext uri="{FF2B5EF4-FFF2-40B4-BE49-F238E27FC236}">
                  <a16:creationId xmlns:a16="http://schemas.microsoft.com/office/drawing/2014/main" id="{6988BAC4-EEF6-4774-95E8-01EF6C028429}"/>
                </a:ext>
              </a:extLst>
            </p:cNvPr>
            <p:cNvSpPr/>
            <p:nvPr/>
          </p:nvSpPr>
          <p:spPr>
            <a:xfrm>
              <a:off x="307283" y="628308"/>
              <a:ext cx="302419" cy="1279073"/>
            </a:xfrm>
            <a:custGeom>
              <a:avLst/>
              <a:gdLst/>
              <a:ahLst/>
              <a:cxnLst/>
              <a:rect l="l" t="t" r="r" b="b"/>
              <a:pathLst>
                <a:path w="254" h="1109" extrusionOk="0">
                  <a:moveTo>
                    <a:pt x="254" y="987"/>
                  </a:moveTo>
                  <a:lnTo>
                    <a:pt x="0" y="1109"/>
                  </a:lnTo>
                  <a:lnTo>
                    <a:pt x="0" y="119"/>
                  </a:lnTo>
                  <a:lnTo>
                    <a:pt x="254" y="0"/>
                  </a:lnTo>
                  <a:lnTo>
                    <a:pt x="254" y="987"/>
                  </a:lnTo>
                  <a:close/>
                </a:path>
              </a:pathLst>
            </a:custGeom>
            <a:solidFill>
              <a:srgbClr val="91473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 name="Google Shape;219;p30">
              <a:extLst>
                <a:ext uri="{FF2B5EF4-FFF2-40B4-BE49-F238E27FC236}">
                  <a16:creationId xmlns:a16="http://schemas.microsoft.com/office/drawing/2014/main" id="{4ADD5A22-1C0A-49F7-BC48-B549C036DD52}"/>
                </a:ext>
              </a:extLst>
            </p:cNvPr>
            <p:cNvSpPr/>
            <p:nvPr/>
          </p:nvSpPr>
          <p:spPr>
            <a:xfrm>
              <a:off x="8417402" y="476787"/>
              <a:ext cx="246459" cy="1306770"/>
            </a:xfrm>
            <a:custGeom>
              <a:avLst/>
              <a:gdLst/>
              <a:ahLst/>
              <a:cxnLst/>
              <a:rect l="l" t="t" r="r" b="b"/>
              <a:pathLst>
                <a:path w="207" h="1114" extrusionOk="0">
                  <a:moveTo>
                    <a:pt x="207" y="987"/>
                  </a:moveTo>
                  <a:lnTo>
                    <a:pt x="0" y="1114"/>
                  </a:lnTo>
                  <a:lnTo>
                    <a:pt x="0" y="127"/>
                  </a:lnTo>
                  <a:lnTo>
                    <a:pt x="207" y="0"/>
                  </a:lnTo>
                  <a:lnTo>
                    <a:pt x="207" y="987"/>
                  </a:lnTo>
                  <a:close/>
                </a:path>
              </a:pathLst>
            </a:custGeom>
            <a:solidFill>
              <a:srgbClr val="602F2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 name="Google Shape;220;p30">
              <a:extLst>
                <a:ext uri="{FF2B5EF4-FFF2-40B4-BE49-F238E27FC236}">
                  <a16:creationId xmlns:a16="http://schemas.microsoft.com/office/drawing/2014/main" id="{1BD8E8EA-F3F6-4784-816D-18923D8588CE}"/>
                </a:ext>
              </a:extLst>
            </p:cNvPr>
            <p:cNvSpPr/>
            <p:nvPr/>
          </p:nvSpPr>
          <p:spPr>
            <a:xfrm>
              <a:off x="483041" y="476786"/>
              <a:ext cx="8180897" cy="1156093"/>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11" name="Title 2">
            <a:extLst>
              <a:ext uri="{FF2B5EF4-FFF2-40B4-BE49-F238E27FC236}">
                <a16:creationId xmlns:a16="http://schemas.microsoft.com/office/drawing/2014/main" id="{47C45925-A18F-452F-9051-0284E0835092}"/>
              </a:ext>
            </a:extLst>
          </p:cNvPr>
          <p:cNvSpPr>
            <a:spLocks noGrp="1"/>
          </p:cNvSpPr>
          <p:nvPr>
            <p:ph type="title"/>
          </p:nvPr>
        </p:nvSpPr>
        <p:spPr>
          <a:xfrm>
            <a:off x="628650" y="274638"/>
            <a:ext cx="7886700" cy="993775"/>
          </a:xfrm>
        </p:spPr>
        <p:txBody>
          <a:bodyPr/>
          <a:lstStyle/>
          <a:p>
            <a:r>
              <a:rPr lang="en" sz="3600" dirty="0">
                <a:solidFill>
                  <a:schemeClr val="bg1"/>
                </a:solidFill>
              </a:rPr>
              <a:t>METHODS: Qualitative Analysis</a:t>
            </a:r>
            <a:endParaRPr lang="en-US" dirty="0">
              <a:solidFill>
                <a:schemeClr val="bg1"/>
              </a:solidFill>
            </a:endParaRPr>
          </a:p>
        </p:txBody>
      </p:sp>
    </p:spTree>
    <p:extLst>
      <p:ext uri="{BB962C8B-B14F-4D97-AF65-F5344CB8AC3E}">
        <p14:creationId xmlns:p14="http://schemas.microsoft.com/office/powerpoint/2010/main" val="1353691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60473D9-3BD1-45A0-829E-913B1ECE082A}"/>
              </a:ext>
            </a:extLst>
          </p:cNvPr>
          <p:cNvSpPr>
            <a:spLocks noGrp="1"/>
          </p:cNvSpPr>
          <p:nvPr>
            <p:ph type="title"/>
          </p:nvPr>
        </p:nvSpPr>
        <p:spPr>
          <a:xfrm>
            <a:off x="628650" y="621713"/>
            <a:ext cx="7886700" cy="1189158"/>
          </a:xfrm>
        </p:spPr>
        <p:txBody>
          <a:bodyPr/>
          <a:lstStyle/>
          <a:p>
            <a:r>
              <a:rPr lang="en-US" sz="4000" dirty="0"/>
              <a:t>WHAT DO YOU FEEL ARE YOUR STRENGTHS IN SUPPORTING STUDENTS’ WELLNESS NEEDS?</a:t>
            </a:r>
          </a:p>
        </p:txBody>
      </p:sp>
      <p:sp>
        <p:nvSpPr>
          <p:cNvPr id="10" name="Text Placeholder 9">
            <a:extLst>
              <a:ext uri="{FF2B5EF4-FFF2-40B4-BE49-F238E27FC236}">
                <a16:creationId xmlns:a16="http://schemas.microsoft.com/office/drawing/2014/main" id="{52C9D85F-C709-4663-9EFB-EE4A649CF157}"/>
              </a:ext>
            </a:extLst>
          </p:cNvPr>
          <p:cNvSpPr>
            <a:spLocks noGrp="1"/>
          </p:cNvSpPr>
          <p:nvPr>
            <p:ph type="body" idx="1"/>
          </p:nvPr>
        </p:nvSpPr>
        <p:spPr/>
        <p:txBody>
          <a:bodyPr/>
          <a:lstStyle/>
          <a:p>
            <a:r>
              <a:rPr lang="en-US" sz="3200" dirty="0"/>
              <a:t>Academic Faculty</a:t>
            </a:r>
          </a:p>
        </p:txBody>
      </p:sp>
    </p:spTree>
    <p:extLst>
      <p:ext uri="{BB962C8B-B14F-4D97-AF65-F5344CB8AC3E}">
        <p14:creationId xmlns:p14="http://schemas.microsoft.com/office/powerpoint/2010/main" val="3229873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C0BFBD-F88F-4879-9896-FC4A08ADC3C2}"/>
              </a:ext>
            </a:extLst>
          </p:cNvPr>
          <p:cNvSpPr>
            <a:spLocks noGrp="1"/>
          </p:cNvSpPr>
          <p:nvPr>
            <p:ph type="title"/>
          </p:nvPr>
        </p:nvSpPr>
        <p:spPr>
          <a:xfrm>
            <a:off x="628649" y="285751"/>
            <a:ext cx="8043863" cy="1067920"/>
          </a:xfrm>
        </p:spPr>
        <p:txBody>
          <a:bodyPr>
            <a:normAutofit/>
          </a:bodyPr>
          <a:lstStyle/>
          <a:p>
            <a:r>
              <a:rPr lang="en-US" dirty="0"/>
              <a:t>Theme: Faculty Characteristics</a:t>
            </a:r>
            <a:endParaRPr lang="en-US" dirty="0">
              <a:latin typeface="Calibri" panose="020F0502020204030204" pitchFamily="34" charset="0"/>
              <a:cs typeface="Calibri" panose="020F0502020204030204" pitchFamily="34" charset="0"/>
            </a:endParaRPr>
          </a:p>
        </p:txBody>
      </p:sp>
      <p:sp>
        <p:nvSpPr>
          <p:cNvPr id="2" name="Text Placeholder 1">
            <a:extLst>
              <a:ext uri="{FF2B5EF4-FFF2-40B4-BE49-F238E27FC236}">
                <a16:creationId xmlns:a16="http://schemas.microsoft.com/office/drawing/2014/main" id="{58A3310D-62C5-46B6-AB8E-23B62DADBF86}"/>
              </a:ext>
            </a:extLst>
          </p:cNvPr>
          <p:cNvSpPr>
            <a:spLocks noGrp="1"/>
          </p:cNvSpPr>
          <p:nvPr>
            <p:ph type="body" sz="quarter" idx="13"/>
          </p:nvPr>
        </p:nvSpPr>
        <p:spPr>
          <a:xfrm>
            <a:off x="434715" y="1785938"/>
            <a:ext cx="8352098" cy="3071811"/>
          </a:xfrm>
        </p:spPr>
        <p:txBody>
          <a:bodyPr>
            <a:normAutofit/>
          </a:bodyPr>
          <a:lstStyle/>
          <a:p>
            <a:pPr marL="95250" indent="0">
              <a:buNone/>
            </a:pPr>
            <a:r>
              <a:rPr lang="en-US" sz="2400" dirty="0"/>
              <a:t>Approachable; use compassion and listening skills</a:t>
            </a:r>
          </a:p>
          <a:p>
            <a:r>
              <a:rPr lang="en-US" sz="2000" i="1" dirty="0"/>
              <a:t>“Being accessible and providing an avenue for students to communicate their needs…”</a:t>
            </a:r>
          </a:p>
          <a:p>
            <a:r>
              <a:rPr lang="en-US" sz="2000" i="1" dirty="0"/>
              <a:t>“Our faculty care about our students and want them to succeed…”</a:t>
            </a:r>
          </a:p>
          <a:p>
            <a:r>
              <a:rPr lang="en-US" sz="2000" i="1" dirty="0"/>
              <a:t>”Open door policy, proactive in identifying…student issues…”</a:t>
            </a:r>
          </a:p>
          <a:p>
            <a:r>
              <a:rPr lang="en-US" sz="2000" i="1" dirty="0"/>
              <a:t>“Active listening”</a:t>
            </a:r>
          </a:p>
        </p:txBody>
      </p:sp>
    </p:spTree>
    <p:extLst>
      <p:ext uri="{BB962C8B-B14F-4D97-AF65-F5344CB8AC3E}">
        <p14:creationId xmlns:p14="http://schemas.microsoft.com/office/powerpoint/2010/main" val="3269552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4" name="Picture 3">
            <a:extLst>
              <a:ext uri="{FF2B5EF4-FFF2-40B4-BE49-F238E27FC236}">
                <a16:creationId xmlns:a16="http://schemas.microsoft.com/office/drawing/2014/main" id="{CC1BBCA1-4A90-432E-B491-BF284C4816A5}"/>
              </a:ext>
            </a:extLst>
          </p:cNvPr>
          <p:cNvPicPr>
            <a:picLocks noChangeAspect="1"/>
          </p:cNvPicPr>
          <p:nvPr/>
        </p:nvPicPr>
        <p:blipFill>
          <a:blip r:embed="rId3"/>
          <a:stretch>
            <a:fillRect/>
          </a:stretch>
        </p:blipFill>
        <p:spPr>
          <a:xfrm>
            <a:off x="244715" y="164003"/>
            <a:ext cx="8358340" cy="1859441"/>
          </a:xfrm>
          <a:prstGeom prst="rect">
            <a:avLst/>
          </a:prstGeom>
        </p:spPr>
      </p:pic>
      <p:sp>
        <p:nvSpPr>
          <p:cNvPr id="6" name="TextBox 5">
            <a:extLst>
              <a:ext uri="{FF2B5EF4-FFF2-40B4-BE49-F238E27FC236}">
                <a16:creationId xmlns:a16="http://schemas.microsoft.com/office/drawing/2014/main" id="{F359A3AF-8B20-4BFD-A231-014A8A711AFC}"/>
              </a:ext>
            </a:extLst>
          </p:cNvPr>
          <p:cNvSpPr txBox="1"/>
          <p:nvPr/>
        </p:nvSpPr>
        <p:spPr>
          <a:xfrm>
            <a:off x="685799" y="385837"/>
            <a:ext cx="501451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TASK FORCE MEMBERS</a:t>
            </a:r>
          </a:p>
        </p:txBody>
      </p:sp>
      <p:pic>
        <p:nvPicPr>
          <p:cNvPr id="5" name="Picture 4">
            <a:extLst>
              <a:ext uri="{FF2B5EF4-FFF2-40B4-BE49-F238E27FC236}">
                <a16:creationId xmlns:a16="http://schemas.microsoft.com/office/drawing/2014/main" id="{8A49E5CB-2E3E-4606-8512-D03BD29DCC84}"/>
              </a:ext>
            </a:extLst>
          </p:cNvPr>
          <p:cNvPicPr>
            <a:picLocks noChangeAspect="1"/>
          </p:cNvPicPr>
          <p:nvPr/>
        </p:nvPicPr>
        <p:blipFill>
          <a:blip r:embed="rId4"/>
          <a:stretch>
            <a:fillRect/>
          </a:stretch>
        </p:blipFill>
        <p:spPr>
          <a:xfrm>
            <a:off x="912284" y="1567357"/>
            <a:ext cx="1518036" cy="1780186"/>
          </a:xfrm>
          <a:prstGeom prst="rect">
            <a:avLst/>
          </a:prstGeom>
        </p:spPr>
      </p:pic>
      <p:pic>
        <p:nvPicPr>
          <p:cNvPr id="7" name="Picture 6">
            <a:extLst>
              <a:ext uri="{FF2B5EF4-FFF2-40B4-BE49-F238E27FC236}">
                <a16:creationId xmlns:a16="http://schemas.microsoft.com/office/drawing/2014/main" id="{2A4F7100-FD4E-4757-A88C-20B761BACC36}"/>
              </a:ext>
            </a:extLst>
          </p:cNvPr>
          <p:cNvPicPr>
            <a:picLocks noChangeAspect="1"/>
          </p:cNvPicPr>
          <p:nvPr/>
        </p:nvPicPr>
        <p:blipFill>
          <a:blip r:embed="rId5"/>
          <a:stretch>
            <a:fillRect/>
          </a:stretch>
        </p:blipFill>
        <p:spPr>
          <a:xfrm>
            <a:off x="244714" y="3627422"/>
            <a:ext cx="2853175" cy="1018120"/>
          </a:xfrm>
          <a:prstGeom prst="rect">
            <a:avLst/>
          </a:prstGeom>
        </p:spPr>
      </p:pic>
      <p:pic>
        <p:nvPicPr>
          <p:cNvPr id="8" name="Picture 7">
            <a:extLst>
              <a:ext uri="{FF2B5EF4-FFF2-40B4-BE49-F238E27FC236}">
                <a16:creationId xmlns:a16="http://schemas.microsoft.com/office/drawing/2014/main" id="{F0F30687-B096-4C5D-A2EC-AD4C83621958}"/>
              </a:ext>
            </a:extLst>
          </p:cNvPr>
          <p:cNvPicPr>
            <a:picLocks noChangeAspect="1"/>
          </p:cNvPicPr>
          <p:nvPr/>
        </p:nvPicPr>
        <p:blipFill>
          <a:blip r:embed="rId6"/>
          <a:stretch>
            <a:fillRect/>
          </a:stretch>
        </p:blipFill>
        <p:spPr>
          <a:xfrm>
            <a:off x="3468986" y="1567357"/>
            <a:ext cx="1793621" cy="1780186"/>
          </a:xfrm>
          <a:prstGeom prst="rect">
            <a:avLst/>
          </a:prstGeom>
        </p:spPr>
      </p:pic>
      <p:pic>
        <p:nvPicPr>
          <p:cNvPr id="9" name="Picture 8">
            <a:extLst>
              <a:ext uri="{FF2B5EF4-FFF2-40B4-BE49-F238E27FC236}">
                <a16:creationId xmlns:a16="http://schemas.microsoft.com/office/drawing/2014/main" id="{F5EEEAC6-6AAC-4E38-B73D-FBFE8BC4A845}"/>
              </a:ext>
            </a:extLst>
          </p:cNvPr>
          <p:cNvPicPr>
            <a:picLocks noChangeAspect="1"/>
          </p:cNvPicPr>
          <p:nvPr/>
        </p:nvPicPr>
        <p:blipFill>
          <a:blip r:embed="rId7"/>
          <a:stretch>
            <a:fillRect/>
          </a:stretch>
        </p:blipFill>
        <p:spPr>
          <a:xfrm>
            <a:off x="5316667" y="1767008"/>
            <a:ext cx="2322777" cy="804742"/>
          </a:xfrm>
          <a:prstGeom prst="rect">
            <a:avLst/>
          </a:prstGeom>
        </p:spPr>
      </p:pic>
      <p:pic>
        <p:nvPicPr>
          <p:cNvPr id="10" name="Picture 9">
            <a:extLst>
              <a:ext uri="{FF2B5EF4-FFF2-40B4-BE49-F238E27FC236}">
                <a16:creationId xmlns:a16="http://schemas.microsoft.com/office/drawing/2014/main" id="{467DBEC2-5BB8-4B99-9E19-AC437CC2E292}"/>
              </a:ext>
            </a:extLst>
          </p:cNvPr>
          <p:cNvPicPr>
            <a:picLocks noChangeAspect="1"/>
          </p:cNvPicPr>
          <p:nvPr/>
        </p:nvPicPr>
        <p:blipFill>
          <a:blip r:embed="rId8"/>
          <a:stretch>
            <a:fillRect/>
          </a:stretch>
        </p:blipFill>
        <p:spPr>
          <a:xfrm>
            <a:off x="7017937" y="2735253"/>
            <a:ext cx="1622127" cy="1784338"/>
          </a:xfrm>
          <a:prstGeom prst="rect">
            <a:avLst/>
          </a:prstGeom>
        </p:spPr>
      </p:pic>
      <p:pic>
        <p:nvPicPr>
          <p:cNvPr id="11" name="Picture 10">
            <a:extLst>
              <a:ext uri="{FF2B5EF4-FFF2-40B4-BE49-F238E27FC236}">
                <a16:creationId xmlns:a16="http://schemas.microsoft.com/office/drawing/2014/main" id="{EC64D5B3-8F6D-42AF-A3DC-2E6BB0D87F5E}"/>
              </a:ext>
            </a:extLst>
          </p:cNvPr>
          <p:cNvPicPr>
            <a:picLocks noChangeAspect="1"/>
          </p:cNvPicPr>
          <p:nvPr/>
        </p:nvPicPr>
        <p:blipFill>
          <a:blip r:embed="rId9"/>
          <a:stretch>
            <a:fillRect/>
          </a:stretch>
        </p:blipFill>
        <p:spPr>
          <a:xfrm>
            <a:off x="4059470" y="3627422"/>
            <a:ext cx="2901948" cy="1018120"/>
          </a:xfrm>
          <a:prstGeom prst="rect">
            <a:avLst/>
          </a:prstGeom>
        </p:spPr>
      </p:pic>
    </p:spTree>
    <p:extLst>
      <p:ext uri="{BB962C8B-B14F-4D97-AF65-F5344CB8AC3E}">
        <p14:creationId xmlns:p14="http://schemas.microsoft.com/office/powerpoint/2010/main" val="1506454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C0BFBD-F88F-4879-9896-FC4A08ADC3C2}"/>
              </a:ext>
            </a:extLst>
          </p:cNvPr>
          <p:cNvSpPr>
            <a:spLocks noGrp="1"/>
          </p:cNvSpPr>
          <p:nvPr>
            <p:ph type="title"/>
          </p:nvPr>
        </p:nvSpPr>
        <p:spPr>
          <a:xfrm>
            <a:off x="628649" y="621714"/>
            <a:ext cx="8043863" cy="749886"/>
          </a:xfrm>
        </p:spPr>
        <p:txBody>
          <a:bodyPr>
            <a:noAutofit/>
          </a:bodyPr>
          <a:lstStyle/>
          <a:p>
            <a:r>
              <a:rPr lang="en-US" dirty="0"/>
              <a:t>Theme: Faculty Characteristics </a:t>
            </a:r>
          </a:p>
        </p:txBody>
      </p:sp>
      <p:sp>
        <p:nvSpPr>
          <p:cNvPr id="2" name="Text Placeholder 1">
            <a:extLst>
              <a:ext uri="{FF2B5EF4-FFF2-40B4-BE49-F238E27FC236}">
                <a16:creationId xmlns:a16="http://schemas.microsoft.com/office/drawing/2014/main" id="{58A3310D-62C5-46B6-AB8E-23B62DADBF86}"/>
              </a:ext>
            </a:extLst>
          </p:cNvPr>
          <p:cNvSpPr>
            <a:spLocks noGrp="1"/>
          </p:cNvSpPr>
          <p:nvPr>
            <p:ph type="body" sz="quarter" idx="13"/>
          </p:nvPr>
        </p:nvSpPr>
        <p:spPr>
          <a:xfrm>
            <a:off x="434714" y="1843089"/>
            <a:ext cx="8529991" cy="2828924"/>
          </a:xfrm>
        </p:spPr>
        <p:txBody>
          <a:bodyPr>
            <a:normAutofit/>
          </a:bodyPr>
          <a:lstStyle/>
          <a:p>
            <a:pPr marL="95250" indent="0">
              <a:buNone/>
            </a:pPr>
            <a:r>
              <a:rPr lang="en-US" sz="2400" dirty="0"/>
              <a:t>Knowledge and experience with mental health issues</a:t>
            </a:r>
          </a:p>
          <a:p>
            <a:r>
              <a:rPr lang="en-US" sz="2000" i="1" dirty="0"/>
              <a:t>“Understanding of importance of physical, mental, spiritual well-being with work-life balance”</a:t>
            </a:r>
          </a:p>
          <a:p>
            <a:r>
              <a:rPr lang="en-US" sz="2000" i="1" dirty="0"/>
              <a:t>“…I feel capable recognizing students who are struggling.”</a:t>
            </a:r>
          </a:p>
          <a:p>
            <a:r>
              <a:rPr lang="en-US" sz="2000" i="1" dirty="0"/>
              <a:t>“I have been trained to assess mental health issues…”</a:t>
            </a:r>
          </a:p>
          <a:p>
            <a:r>
              <a:rPr lang="en-US" sz="2000" i="1" dirty="0"/>
              <a:t>“I have a good understanding of the resources…”</a:t>
            </a:r>
          </a:p>
        </p:txBody>
      </p:sp>
    </p:spTree>
    <p:extLst>
      <p:ext uri="{BB962C8B-B14F-4D97-AF65-F5344CB8AC3E}">
        <p14:creationId xmlns:p14="http://schemas.microsoft.com/office/powerpoint/2010/main" val="2436395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C0BFBD-F88F-4879-9896-FC4A08ADC3C2}"/>
              </a:ext>
            </a:extLst>
          </p:cNvPr>
          <p:cNvSpPr>
            <a:spLocks noGrp="1"/>
          </p:cNvSpPr>
          <p:nvPr>
            <p:ph type="title"/>
          </p:nvPr>
        </p:nvSpPr>
        <p:spPr>
          <a:xfrm>
            <a:off x="628649" y="621714"/>
            <a:ext cx="8043863" cy="749886"/>
          </a:xfrm>
        </p:spPr>
        <p:txBody>
          <a:bodyPr>
            <a:normAutofit/>
          </a:bodyPr>
          <a:lstStyle/>
          <a:p>
            <a:r>
              <a:rPr lang="en-US" dirty="0"/>
              <a:t>Theme: Resources</a:t>
            </a:r>
          </a:p>
        </p:txBody>
      </p:sp>
      <p:sp>
        <p:nvSpPr>
          <p:cNvPr id="2" name="Text Placeholder 1">
            <a:extLst>
              <a:ext uri="{FF2B5EF4-FFF2-40B4-BE49-F238E27FC236}">
                <a16:creationId xmlns:a16="http://schemas.microsoft.com/office/drawing/2014/main" id="{58A3310D-62C5-46B6-AB8E-23B62DADBF86}"/>
              </a:ext>
            </a:extLst>
          </p:cNvPr>
          <p:cNvSpPr>
            <a:spLocks noGrp="1"/>
          </p:cNvSpPr>
          <p:nvPr>
            <p:ph type="body" sz="quarter" idx="13"/>
          </p:nvPr>
        </p:nvSpPr>
        <p:spPr>
          <a:xfrm>
            <a:off x="434715" y="1843087"/>
            <a:ext cx="8352098" cy="2871787"/>
          </a:xfrm>
        </p:spPr>
        <p:txBody>
          <a:bodyPr>
            <a:normAutofit/>
          </a:bodyPr>
          <a:lstStyle/>
          <a:p>
            <a:pPr marL="95250" indent="0">
              <a:buNone/>
            </a:pPr>
            <a:r>
              <a:rPr lang="en-US" sz="2400" dirty="0"/>
              <a:t>Identify institutional and community resources</a:t>
            </a:r>
          </a:p>
          <a:p>
            <a:r>
              <a:rPr lang="en-US" sz="2000" i="1" dirty="0"/>
              <a:t>“Campus resources are available at any time of day”</a:t>
            </a:r>
          </a:p>
          <a:p>
            <a:r>
              <a:rPr lang="en-US" sz="2000" i="1" dirty="0"/>
              <a:t>“…outside resources that can aid is assisting students with wellness.”</a:t>
            </a:r>
          </a:p>
          <a:p>
            <a:r>
              <a:rPr lang="en-US" sz="2000" i="1" dirty="0"/>
              <a:t>“adding counseling center to orientation”</a:t>
            </a:r>
          </a:p>
          <a:p>
            <a:r>
              <a:rPr lang="en-US" sz="2000" i="1" dirty="0"/>
              <a:t>”…part of the mission and culture of our institution.”</a:t>
            </a:r>
          </a:p>
        </p:txBody>
      </p:sp>
    </p:spTree>
    <p:extLst>
      <p:ext uri="{BB962C8B-B14F-4D97-AF65-F5344CB8AC3E}">
        <p14:creationId xmlns:p14="http://schemas.microsoft.com/office/powerpoint/2010/main" val="1455787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C0BFBD-F88F-4879-9896-FC4A08ADC3C2}"/>
              </a:ext>
            </a:extLst>
          </p:cNvPr>
          <p:cNvSpPr>
            <a:spLocks noGrp="1"/>
          </p:cNvSpPr>
          <p:nvPr>
            <p:ph type="title"/>
          </p:nvPr>
        </p:nvSpPr>
        <p:spPr>
          <a:xfrm>
            <a:off x="628649" y="621714"/>
            <a:ext cx="8043863" cy="749886"/>
          </a:xfrm>
        </p:spPr>
        <p:txBody>
          <a:bodyPr>
            <a:normAutofit/>
          </a:bodyPr>
          <a:lstStyle/>
          <a:p>
            <a:r>
              <a:rPr lang="en-US" dirty="0"/>
              <a:t>Theme: Program Attributes</a:t>
            </a:r>
          </a:p>
        </p:txBody>
      </p:sp>
      <p:sp>
        <p:nvSpPr>
          <p:cNvPr id="2" name="Text Placeholder 1">
            <a:extLst>
              <a:ext uri="{FF2B5EF4-FFF2-40B4-BE49-F238E27FC236}">
                <a16:creationId xmlns:a16="http://schemas.microsoft.com/office/drawing/2014/main" id="{58A3310D-62C5-46B6-AB8E-23B62DADBF86}"/>
              </a:ext>
            </a:extLst>
          </p:cNvPr>
          <p:cNvSpPr>
            <a:spLocks noGrp="1"/>
          </p:cNvSpPr>
          <p:nvPr>
            <p:ph type="body" sz="quarter" idx="13"/>
          </p:nvPr>
        </p:nvSpPr>
        <p:spPr>
          <a:xfrm>
            <a:off x="434715" y="1857375"/>
            <a:ext cx="8352098" cy="2786063"/>
          </a:xfrm>
        </p:spPr>
        <p:txBody>
          <a:bodyPr>
            <a:normAutofit/>
          </a:bodyPr>
          <a:lstStyle/>
          <a:p>
            <a:pPr marL="95250" indent="0">
              <a:buNone/>
            </a:pPr>
            <a:r>
              <a:rPr lang="en-US" sz="2400" dirty="0"/>
              <a:t>Culture of the program; advising practices</a:t>
            </a:r>
          </a:p>
          <a:p>
            <a:r>
              <a:rPr lang="en-US" sz="2000" i="1" dirty="0"/>
              <a:t>“One-on-one discussion with faculty to convey support…”</a:t>
            </a:r>
          </a:p>
          <a:p>
            <a:r>
              <a:rPr lang="en-US" sz="2000" i="1" dirty="0"/>
              <a:t>“Strong relationships between faculty and students”</a:t>
            </a:r>
          </a:p>
          <a:p>
            <a:r>
              <a:rPr lang="en-US" sz="2000" i="1" dirty="0"/>
              <a:t>“Creating a socially supportive environment to students”</a:t>
            </a:r>
          </a:p>
          <a:p>
            <a:r>
              <a:rPr lang="en-US" sz="2000" i="1" dirty="0"/>
              <a:t>“We all have the same goal, we want the student to succeed…”</a:t>
            </a:r>
          </a:p>
        </p:txBody>
      </p:sp>
    </p:spTree>
    <p:extLst>
      <p:ext uri="{BB962C8B-B14F-4D97-AF65-F5344CB8AC3E}">
        <p14:creationId xmlns:p14="http://schemas.microsoft.com/office/powerpoint/2010/main" val="358063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C0BFBD-F88F-4879-9896-FC4A08ADC3C2}"/>
              </a:ext>
            </a:extLst>
          </p:cNvPr>
          <p:cNvSpPr>
            <a:spLocks noGrp="1"/>
          </p:cNvSpPr>
          <p:nvPr>
            <p:ph type="title"/>
          </p:nvPr>
        </p:nvSpPr>
        <p:spPr>
          <a:xfrm>
            <a:off x="628649" y="357188"/>
            <a:ext cx="8043863" cy="1014412"/>
          </a:xfrm>
        </p:spPr>
        <p:txBody>
          <a:bodyPr>
            <a:normAutofit/>
          </a:bodyPr>
          <a:lstStyle/>
          <a:p>
            <a:r>
              <a:rPr lang="en-US" dirty="0"/>
              <a:t>Theme: Actions</a:t>
            </a:r>
          </a:p>
        </p:txBody>
      </p:sp>
      <p:sp>
        <p:nvSpPr>
          <p:cNvPr id="2" name="Text Placeholder 1">
            <a:extLst>
              <a:ext uri="{FF2B5EF4-FFF2-40B4-BE49-F238E27FC236}">
                <a16:creationId xmlns:a16="http://schemas.microsoft.com/office/drawing/2014/main" id="{58A3310D-62C5-46B6-AB8E-23B62DADBF86}"/>
              </a:ext>
            </a:extLst>
          </p:cNvPr>
          <p:cNvSpPr>
            <a:spLocks noGrp="1"/>
          </p:cNvSpPr>
          <p:nvPr>
            <p:ph type="body" sz="quarter" idx="13"/>
          </p:nvPr>
        </p:nvSpPr>
        <p:spPr>
          <a:xfrm>
            <a:off x="434715" y="1743075"/>
            <a:ext cx="8352098" cy="3043237"/>
          </a:xfrm>
        </p:spPr>
        <p:txBody>
          <a:bodyPr>
            <a:normAutofit fontScale="92500"/>
          </a:bodyPr>
          <a:lstStyle/>
          <a:p>
            <a:pPr marL="95250" indent="0">
              <a:buNone/>
            </a:pPr>
            <a:r>
              <a:rPr lang="en-US" sz="2800" dirty="0"/>
              <a:t>Problem recognition and referrals; acting as a role model</a:t>
            </a:r>
          </a:p>
          <a:p>
            <a:r>
              <a:rPr lang="en-US" sz="2200" i="1" dirty="0"/>
              <a:t>“assist them in getting to the [counseling] center as needed”</a:t>
            </a:r>
          </a:p>
          <a:p>
            <a:r>
              <a:rPr lang="en-US" sz="2200" i="1" dirty="0"/>
              <a:t>“Modeling wellness behaviors”</a:t>
            </a:r>
          </a:p>
          <a:p>
            <a:r>
              <a:rPr lang="en-US" sz="2200" i="1" dirty="0"/>
              <a:t>“Identifying needs in a timely manner before they become barriers to student success”</a:t>
            </a:r>
          </a:p>
          <a:p>
            <a:r>
              <a:rPr lang="en-US" sz="2200" i="1" dirty="0"/>
              <a:t>“Approaching the subject when noticing something is wrong vs waiting for the student to seek help”</a:t>
            </a:r>
          </a:p>
          <a:p>
            <a:pPr lvl="1"/>
            <a:endParaRPr lang="en-US" sz="2000" dirty="0"/>
          </a:p>
        </p:txBody>
      </p:sp>
    </p:spTree>
    <p:extLst>
      <p:ext uri="{BB962C8B-B14F-4D97-AF65-F5344CB8AC3E}">
        <p14:creationId xmlns:p14="http://schemas.microsoft.com/office/powerpoint/2010/main" val="68924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60473D9-3BD1-45A0-829E-913B1ECE082A}"/>
              </a:ext>
            </a:extLst>
          </p:cNvPr>
          <p:cNvSpPr>
            <a:spLocks noGrp="1"/>
          </p:cNvSpPr>
          <p:nvPr>
            <p:ph type="title"/>
          </p:nvPr>
        </p:nvSpPr>
        <p:spPr>
          <a:xfrm>
            <a:off x="628650" y="621713"/>
            <a:ext cx="7886700" cy="1189158"/>
          </a:xfrm>
        </p:spPr>
        <p:txBody>
          <a:bodyPr/>
          <a:lstStyle/>
          <a:p>
            <a:r>
              <a:rPr lang="en-US" sz="4000" dirty="0"/>
              <a:t>WHAT DO YOU FEEL ARE YOUR STRENGTHS IN SUPPORTING STUDENTS’ WELLNESS NEEDS?</a:t>
            </a:r>
          </a:p>
        </p:txBody>
      </p:sp>
      <p:sp>
        <p:nvSpPr>
          <p:cNvPr id="10" name="Text Placeholder 9">
            <a:extLst>
              <a:ext uri="{FF2B5EF4-FFF2-40B4-BE49-F238E27FC236}">
                <a16:creationId xmlns:a16="http://schemas.microsoft.com/office/drawing/2014/main" id="{52C9D85F-C709-4663-9EFB-EE4A649CF157}"/>
              </a:ext>
            </a:extLst>
          </p:cNvPr>
          <p:cNvSpPr>
            <a:spLocks noGrp="1"/>
          </p:cNvSpPr>
          <p:nvPr>
            <p:ph type="body" idx="1"/>
          </p:nvPr>
        </p:nvSpPr>
        <p:spPr/>
        <p:txBody>
          <a:bodyPr/>
          <a:lstStyle/>
          <a:p>
            <a:r>
              <a:rPr lang="en-US" sz="3200" dirty="0"/>
              <a:t>Clinical Faculty</a:t>
            </a:r>
          </a:p>
        </p:txBody>
      </p:sp>
    </p:spTree>
    <p:extLst>
      <p:ext uri="{BB962C8B-B14F-4D97-AF65-F5344CB8AC3E}">
        <p14:creationId xmlns:p14="http://schemas.microsoft.com/office/powerpoint/2010/main" val="1005120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C0BFBD-F88F-4879-9896-FC4A08ADC3C2}"/>
              </a:ext>
            </a:extLst>
          </p:cNvPr>
          <p:cNvSpPr>
            <a:spLocks noGrp="1"/>
          </p:cNvSpPr>
          <p:nvPr>
            <p:ph type="title"/>
          </p:nvPr>
        </p:nvSpPr>
        <p:spPr>
          <a:xfrm>
            <a:off x="628649" y="271463"/>
            <a:ext cx="8043863" cy="1300161"/>
          </a:xfrm>
        </p:spPr>
        <p:txBody>
          <a:bodyPr>
            <a:normAutofit/>
          </a:bodyPr>
          <a:lstStyle/>
          <a:p>
            <a:r>
              <a:rPr lang="en-US" dirty="0"/>
              <a:t>Theme: Compassionate Communication</a:t>
            </a:r>
          </a:p>
        </p:txBody>
      </p:sp>
      <p:sp>
        <p:nvSpPr>
          <p:cNvPr id="2" name="Text Placeholder 1">
            <a:extLst>
              <a:ext uri="{FF2B5EF4-FFF2-40B4-BE49-F238E27FC236}">
                <a16:creationId xmlns:a16="http://schemas.microsoft.com/office/drawing/2014/main" id="{58A3310D-62C5-46B6-AB8E-23B62DADBF86}"/>
              </a:ext>
            </a:extLst>
          </p:cNvPr>
          <p:cNvSpPr>
            <a:spLocks noGrp="1"/>
          </p:cNvSpPr>
          <p:nvPr>
            <p:ph type="body" sz="quarter" idx="13"/>
          </p:nvPr>
        </p:nvSpPr>
        <p:spPr>
          <a:xfrm>
            <a:off x="271463" y="1771649"/>
            <a:ext cx="8515350" cy="2957513"/>
          </a:xfrm>
        </p:spPr>
        <p:txBody>
          <a:bodyPr>
            <a:normAutofit fontScale="92500" lnSpcReduction="10000"/>
          </a:bodyPr>
          <a:lstStyle/>
          <a:p>
            <a:pPr marL="95250" indent="0">
              <a:buNone/>
            </a:pPr>
            <a:r>
              <a:rPr lang="en-US" sz="2600" dirty="0"/>
              <a:t>Ability to be active listeners; to utilize behavior that is empathic and compassionate</a:t>
            </a:r>
          </a:p>
          <a:p>
            <a:r>
              <a:rPr lang="en-US" sz="2200" i="1" dirty="0"/>
              <a:t>“Ability to listen intently and allow the student to express their needs/concerns without judgement”</a:t>
            </a:r>
            <a:endParaRPr lang="en-US" sz="2200" dirty="0"/>
          </a:p>
          <a:p>
            <a:r>
              <a:rPr lang="en-US" sz="2200" i="1" dirty="0"/>
              <a:t>“I think it starts with open communication; allowing the student to feel comfortable talking with you so they will inform you of any issues.”</a:t>
            </a:r>
            <a:endParaRPr lang="en-US" sz="2200" dirty="0"/>
          </a:p>
          <a:p>
            <a:r>
              <a:rPr lang="en-US" sz="2200" i="1" dirty="0"/>
              <a:t>“Encouraging to take good care of one's self spiritually, emotionally, physically.”</a:t>
            </a:r>
            <a:endParaRPr lang="en-US" sz="2200" dirty="0"/>
          </a:p>
        </p:txBody>
      </p:sp>
    </p:spTree>
    <p:extLst>
      <p:ext uri="{BB962C8B-B14F-4D97-AF65-F5344CB8AC3E}">
        <p14:creationId xmlns:p14="http://schemas.microsoft.com/office/powerpoint/2010/main" val="4139495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C0BFBD-F88F-4879-9896-FC4A08ADC3C2}"/>
              </a:ext>
            </a:extLst>
          </p:cNvPr>
          <p:cNvSpPr>
            <a:spLocks noGrp="1"/>
          </p:cNvSpPr>
          <p:nvPr>
            <p:ph type="title"/>
          </p:nvPr>
        </p:nvSpPr>
        <p:spPr>
          <a:xfrm>
            <a:off x="628649" y="357188"/>
            <a:ext cx="8043863" cy="1014412"/>
          </a:xfrm>
        </p:spPr>
        <p:txBody>
          <a:bodyPr>
            <a:normAutofit/>
          </a:bodyPr>
          <a:lstStyle/>
          <a:p>
            <a:r>
              <a:rPr lang="en-US" dirty="0"/>
              <a:t>Theme: Relatability</a:t>
            </a:r>
          </a:p>
        </p:txBody>
      </p:sp>
      <p:sp>
        <p:nvSpPr>
          <p:cNvPr id="2" name="Text Placeholder 1">
            <a:extLst>
              <a:ext uri="{FF2B5EF4-FFF2-40B4-BE49-F238E27FC236}">
                <a16:creationId xmlns:a16="http://schemas.microsoft.com/office/drawing/2014/main" id="{58A3310D-62C5-46B6-AB8E-23B62DADBF86}"/>
              </a:ext>
            </a:extLst>
          </p:cNvPr>
          <p:cNvSpPr>
            <a:spLocks noGrp="1"/>
          </p:cNvSpPr>
          <p:nvPr>
            <p:ph type="body" sz="quarter" idx="13"/>
          </p:nvPr>
        </p:nvSpPr>
        <p:spPr>
          <a:xfrm>
            <a:off x="257175" y="1685925"/>
            <a:ext cx="8529638" cy="2957513"/>
          </a:xfrm>
        </p:spPr>
        <p:txBody>
          <a:bodyPr>
            <a:noAutofit/>
          </a:bodyPr>
          <a:lstStyle/>
          <a:p>
            <a:pPr marL="95250" indent="0">
              <a:buNone/>
            </a:pPr>
            <a:r>
              <a:rPr lang="en-US" sz="2400" dirty="0"/>
              <a:t>Sense of relatability by way of personal experience</a:t>
            </a:r>
          </a:p>
          <a:p>
            <a:r>
              <a:rPr lang="en-US" sz="2000" i="1" dirty="0"/>
              <a:t>“Having been a student recently, I can relate to many of their struggles or concerns.”</a:t>
            </a:r>
            <a:endParaRPr lang="en-US" sz="2000" dirty="0"/>
          </a:p>
          <a:p>
            <a:r>
              <a:rPr lang="en-US" sz="2000" i="1" dirty="0"/>
              <a:t>“Clinical and personal experience with several topic areas...”</a:t>
            </a:r>
            <a:endParaRPr lang="en-US" sz="2000" dirty="0"/>
          </a:p>
          <a:p>
            <a:r>
              <a:rPr lang="en-US" sz="2000" i="1" dirty="0"/>
              <a:t>“I also had test anxiety &amp; know how to help students.”</a:t>
            </a:r>
            <a:endParaRPr lang="en-US" sz="2000" dirty="0"/>
          </a:p>
          <a:p>
            <a:r>
              <a:rPr lang="en-US" sz="2000" i="1" dirty="0"/>
              <a:t>“I also have personal experience with depression and anxiety.”</a:t>
            </a:r>
            <a:endParaRPr lang="en-US" sz="2000" dirty="0"/>
          </a:p>
        </p:txBody>
      </p:sp>
    </p:spTree>
    <p:extLst>
      <p:ext uri="{BB962C8B-B14F-4D97-AF65-F5344CB8AC3E}">
        <p14:creationId xmlns:p14="http://schemas.microsoft.com/office/powerpoint/2010/main" val="17732397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C0BFBD-F88F-4879-9896-FC4A08ADC3C2}"/>
              </a:ext>
            </a:extLst>
          </p:cNvPr>
          <p:cNvSpPr>
            <a:spLocks noGrp="1"/>
          </p:cNvSpPr>
          <p:nvPr>
            <p:ph type="title"/>
          </p:nvPr>
        </p:nvSpPr>
        <p:spPr>
          <a:xfrm>
            <a:off x="628649" y="357187"/>
            <a:ext cx="8043863" cy="1214437"/>
          </a:xfrm>
        </p:spPr>
        <p:txBody>
          <a:bodyPr>
            <a:noAutofit/>
          </a:bodyPr>
          <a:lstStyle/>
          <a:p>
            <a:r>
              <a:rPr lang="en-US" dirty="0"/>
              <a:t>Theme: Resource &amp; Referral Support</a:t>
            </a:r>
          </a:p>
        </p:txBody>
      </p:sp>
      <p:sp>
        <p:nvSpPr>
          <p:cNvPr id="2" name="Text Placeholder 1">
            <a:extLst>
              <a:ext uri="{FF2B5EF4-FFF2-40B4-BE49-F238E27FC236}">
                <a16:creationId xmlns:a16="http://schemas.microsoft.com/office/drawing/2014/main" id="{58A3310D-62C5-46B6-AB8E-23B62DADBF86}"/>
              </a:ext>
            </a:extLst>
          </p:cNvPr>
          <p:cNvSpPr>
            <a:spLocks noGrp="1"/>
          </p:cNvSpPr>
          <p:nvPr>
            <p:ph type="body" sz="quarter" idx="13"/>
          </p:nvPr>
        </p:nvSpPr>
        <p:spPr>
          <a:xfrm>
            <a:off x="257175" y="1685925"/>
            <a:ext cx="8529638" cy="2957513"/>
          </a:xfrm>
        </p:spPr>
        <p:txBody>
          <a:bodyPr>
            <a:noAutofit/>
          </a:bodyPr>
          <a:lstStyle/>
          <a:p>
            <a:pPr marL="95250" indent="0">
              <a:buNone/>
            </a:pPr>
            <a:r>
              <a:rPr lang="en-US" sz="2400" dirty="0"/>
              <a:t>Ability to initiate a referral, locate resources internally or with student’s university</a:t>
            </a:r>
          </a:p>
          <a:p>
            <a:r>
              <a:rPr lang="en-US" sz="2000" i="1" dirty="0"/>
              <a:t>“I have the ability to find the right person to help the student's wellness needs.”</a:t>
            </a:r>
            <a:endParaRPr lang="en-US" sz="2000" dirty="0"/>
          </a:p>
          <a:p>
            <a:r>
              <a:rPr lang="en-US" sz="2000" i="1" dirty="0"/>
              <a:t>“Inpatient and outpatient mental health services on site.” </a:t>
            </a:r>
            <a:endParaRPr lang="en-US" sz="2000" dirty="0"/>
          </a:p>
          <a:p>
            <a:r>
              <a:rPr lang="en-US" sz="2000" i="1" dirty="0"/>
              <a:t>“We have a large Education Department who can assist and may be able to adapt Employee protocols for students.”</a:t>
            </a:r>
            <a:endParaRPr lang="en-US" sz="2000" dirty="0"/>
          </a:p>
        </p:txBody>
      </p:sp>
    </p:spTree>
    <p:extLst>
      <p:ext uri="{BB962C8B-B14F-4D97-AF65-F5344CB8AC3E}">
        <p14:creationId xmlns:p14="http://schemas.microsoft.com/office/powerpoint/2010/main" val="316503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C0BFBD-F88F-4879-9896-FC4A08ADC3C2}"/>
              </a:ext>
            </a:extLst>
          </p:cNvPr>
          <p:cNvSpPr>
            <a:spLocks noGrp="1"/>
          </p:cNvSpPr>
          <p:nvPr>
            <p:ph type="title"/>
          </p:nvPr>
        </p:nvSpPr>
        <p:spPr>
          <a:xfrm>
            <a:off x="628649" y="357188"/>
            <a:ext cx="8043863" cy="1128712"/>
          </a:xfrm>
        </p:spPr>
        <p:txBody>
          <a:bodyPr>
            <a:noAutofit/>
          </a:bodyPr>
          <a:lstStyle/>
          <a:p>
            <a:r>
              <a:rPr lang="en-US" dirty="0"/>
              <a:t>Theme: Empathic Personality Traits</a:t>
            </a:r>
          </a:p>
        </p:txBody>
      </p:sp>
      <p:sp>
        <p:nvSpPr>
          <p:cNvPr id="2" name="Text Placeholder 1">
            <a:extLst>
              <a:ext uri="{FF2B5EF4-FFF2-40B4-BE49-F238E27FC236}">
                <a16:creationId xmlns:a16="http://schemas.microsoft.com/office/drawing/2014/main" id="{58A3310D-62C5-46B6-AB8E-23B62DADBF86}"/>
              </a:ext>
            </a:extLst>
          </p:cNvPr>
          <p:cNvSpPr>
            <a:spLocks noGrp="1"/>
          </p:cNvSpPr>
          <p:nvPr>
            <p:ph type="body" sz="quarter" idx="13"/>
          </p:nvPr>
        </p:nvSpPr>
        <p:spPr>
          <a:xfrm>
            <a:off x="257175" y="1739153"/>
            <a:ext cx="8529638" cy="3047159"/>
          </a:xfrm>
        </p:spPr>
        <p:txBody>
          <a:bodyPr>
            <a:noAutofit/>
          </a:bodyPr>
          <a:lstStyle/>
          <a:p>
            <a:pPr marL="95250" indent="0">
              <a:buNone/>
            </a:pPr>
            <a:r>
              <a:rPr lang="en-US" sz="2400" dirty="0"/>
              <a:t>Personality characteristics that provide supportive &amp; empathic approach</a:t>
            </a:r>
          </a:p>
          <a:p>
            <a:r>
              <a:rPr lang="en-US" sz="2000" i="1" dirty="0"/>
              <a:t>“I encourage work-life balance and … positive relationships between CI and students that often include wellness discussions beyond clinical expectations…”</a:t>
            </a:r>
            <a:endParaRPr lang="en-US" sz="2000" dirty="0"/>
          </a:p>
          <a:p>
            <a:r>
              <a:rPr lang="en-US" sz="2000" i="1" dirty="0"/>
              <a:t>“Taking into consideration with kindness their personal situations that may affect clinical attendance.”</a:t>
            </a:r>
            <a:endParaRPr lang="en-US" sz="2000" dirty="0"/>
          </a:p>
          <a:p>
            <a:r>
              <a:rPr lang="en-US" sz="2000" i="1" dirty="0"/>
              <a:t>“Patience, dedication, and commitment.”</a:t>
            </a:r>
            <a:endParaRPr lang="en-US" sz="2000" dirty="0"/>
          </a:p>
          <a:p>
            <a:endParaRPr lang="en-US" sz="2400" dirty="0"/>
          </a:p>
        </p:txBody>
      </p:sp>
    </p:spTree>
    <p:extLst>
      <p:ext uri="{BB962C8B-B14F-4D97-AF65-F5344CB8AC3E}">
        <p14:creationId xmlns:p14="http://schemas.microsoft.com/office/powerpoint/2010/main" val="1322962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60473D9-3BD1-45A0-829E-913B1ECE082A}"/>
              </a:ext>
            </a:extLst>
          </p:cNvPr>
          <p:cNvSpPr>
            <a:spLocks noGrp="1"/>
          </p:cNvSpPr>
          <p:nvPr>
            <p:ph type="title"/>
          </p:nvPr>
        </p:nvSpPr>
        <p:spPr>
          <a:xfrm>
            <a:off x="628650" y="621713"/>
            <a:ext cx="7886700" cy="1121362"/>
          </a:xfrm>
        </p:spPr>
        <p:txBody>
          <a:bodyPr/>
          <a:lstStyle/>
          <a:p>
            <a:r>
              <a:rPr lang="en-US" sz="4000" dirty="0"/>
              <a:t>WHAT ARE YOUR CONCERNS IN SUPPORTING STUDENTS’ WELLNESS NEEDS?</a:t>
            </a:r>
          </a:p>
        </p:txBody>
      </p:sp>
      <p:sp>
        <p:nvSpPr>
          <p:cNvPr id="2" name="Text Placeholder 1">
            <a:extLst>
              <a:ext uri="{FF2B5EF4-FFF2-40B4-BE49-F238E27FC236}">
                <a16:creationId xmlns:a16="http://schemas.microsoft.com/office/drawing/2014/main" id="{61BEB516-AEA4-F84D-BA62-662FB5951B0F}"/>
              </a:ext>
            </a:extLst>
          </p:cNvPr>
          <p:cNvSpPr>
            <a:spLocks noGrp="1"/>
          </p:cNvSpPr>
          <p:nvPr>
            <p:ph type="body" idx="1"/>
          </p:nvPr>
        </p:nvSpPr>
        <p:spPr/>
        <p:txBody>
          <a:bodyPr/>
          <a:lstStyle/>
          <a:p>
            <a:r>
              <a:rPr lang="en-US" sz="3200" dirty="0"/>
              <a:t>Academic Faculty</a:t>
            </a:r>
          </a:p>
        </p:txBody>
      </p:sp>
    </p:spTree>
    <p:extLst>
      <p:ext uri="{BB962C8B-B14F-4D97-AF65-F5344CB8AC3E}">
        <p14:creationId xmlns:p14="http://schemas.microsoft.com/office/powerpoint/2010/main" val="1390430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4" name="Picture 3">
            <a:extLst>
              <a:ext uri="{FF2B5EF4-FFF2-40B4-BE49-F238E27FC236}">
                <a16:creationId xmlns:a16="http://schemas.microsoft.com/office/drawing/2014/main" id="{CC1BBCA1-4A90-432E-B491-BF284C4816A5}"/>
              </a:ext>
            </a:extLst>
          </p:cNvPr>
          <p:cNvPicPr>
            <a:picLocks noChangeAspect="1"/>
          </p:cNvPicPr>
          <p:nvPr/>
        </p:nvPicPr>
        <p:blipFill>
          <a:blip r:embed="rId3"/>
          <a:stretch>
            <a:fillRect/>
          </a:stretch>
        </p:blipFill>
        <p:spPr>
          <a:xfrm>
            <a:off x="244715" y="164003"/>
            <a:ext cx="8358340" cy="1859441"/>
          </a:xfrm>
          <a:prstGeom prst="rect">
            <a:avLst/>
          </a:prstGeom>
        </p:spPr>
      </p:pic>
      <p:sp>
        <p:nvSpPr>
          <p:cNvPr id="6" name="TextBox 5">
            <a:extLst>
              <a:ext uri="{FF2B5EF4-FFF2-40B4-BE49-F238E27FC236}">
                <a16:creationId xmlns:a16="http://schemas.microsoft.com/office/drawing/2014/main" id="{F359A3AF-8B20-4BFD-A231-014A8A711AFC}"/>
              </a:ext>
            </a:extLst>
          </p:cNvPr>
          <p:cNvSpPr txBox="1"/>
          <p:nvPr/>
        </p:nvSpPr>
        <p:spPr>
          <a:xfrm>
            <a:off x="685799" y="385837"/>
            <a:ext cx="501451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TASK FORCE MEMBERS</a:t>
            </a:r>
          </a:p>
        </p:txBody>
      </p:sp>
      <p:pic>
        <p:nvPicPr>
          <p:cNvPr id="2" name="Picture 1">
            <a:extLst>
              <a:ext uri="{FF2B5EF4-FFF2-40B4-BE49-F238E27FC236}">
                <a16:creationId xmlns:a16="http://schemas.microsoft.com/office/drawing/2014/main" id="{305F54DB-E166-4DFD-B139-9D7A464EA34C}"/>
              </a:ext>
            </a:extLst>
          </p:cNvPr>
          <p:cNvPicPr>
            <a:picLocks noChangeAspect="1"/>
          </p:cNvPicPr>
          <p:nvPr/>
        </p:nvPicPr>
        <p:blipFill>
          <a:blip r:embed="rId4"/>
          <a:stretch>
            <a:fillRect/>
          </a:stretch>
        </p:blipFill>
        <p:spPr>
          <a:xfrm>
            <a:off x="3721534" y="1520112"/>
            <a:ext cx="1700931" cy="1798476"/>
          </a:xfrm>
          <a:prstGeom prst="rect">
            <a:avLst/>
          </a:prstGeom>
        </p:spPr>
      </p:pic>
      <p:pic>
        <p:nvPicPr>
          <p:cNvPr id="12" name="Picture 11">
            <a:extLst>
              <a:ext uri="{FF2B5EF4-FFF2-40B4-BE49-F238E27FC236}">
                <a16:creationId xmlns:a16="http://schemas.microsoft.com/office/drawing/2014/main" id="{6E9309F9-8974-4314-8FF3-9F1329E007A7}"/>
              </a:ext>
            </a:extLst>
          </p:cNvPr>
          <p:cNvPicPr>
            <a:picLocks noChangeAspect="1"/>
          </p:cNvPicPr>
          <p:nvPr/>
        </p:nvPicPr>
        <p:blipFill>
          <a:blip r:embed="rId5"/>
          <a:stretch>
            <a:fillRect/>
          </a:stretch>
        </p:blipFill>
        <p:spPr>
          <a:xfrm>
            <a:off x="5536682" y="1826084"/>
            <a:ext cx="2024939" cy="1031994"/>
          </a:xfrm>
          <a:prstGeom prst="rect">
            <a:avLst/>
          </a:prstGeom>
        </p:spPr>
      </p:pic>
      <p:pic>
        <p:nvPicPr>
          <p:cNvPr id="13" name="Picture 12">
            <a:extLst>
              <a:ext uri="{FF2B5EF4-FFF2-40B4-BE49-F238E27FC236}">
                <a16:creationId xmlns:a16="http://schemas.microsoft.com/office/drawing/2014/main" id="{E498B0B9-5B13-4077-96C8-36FEEDD45C98}"/>
              </a:ext>
            </a:extLst>
          </p:cNvPr>
          <p:cNvPicPr>
            <a:picLocks noChangeAspect="1"/>
          </p:cNvPicPr>
          <p:nvPr/>
        </p:nvPicPr>
        <p:blipFill>
          <a:blip r:embed="rId6"/>
          <a:stretch>
            <a:fillRect/>
          </a:stretch>
        </p:blipFill>
        <p:spPr>
          <a:xfrm>
            <a:off x="7209266" y="2865786"/>
            <a:ext cx="1380797" cy="1802519"/>
          </a:xfrm>
          <a:prstGeom prst="rect">
            <a:avLst/>
          </a:prstGeom>
        </p:spPr>
      </p:pic>
      <p:pic>
        <p:nvPicPr>
          <p:cNvPr id="14" name="Picture 13">
            <a:extLst>
              <a:ext uri="{FF2B5EF4-FFF2-40B4-BE49-F238E27FC236}">
                <a16:creationId xmlns:a16="http://schemas.microsoft.com/office/drawing/2014/main" id="{1244ED0E-B1DD-4FD3-8DAD-95F4DDCB3643}"/>
              </a:ext>
            </a:extLst>
          </p:cNvPr>
          <p:cNvPicPr>
            <a:picLocks noChangeAspect="1"/>
          </p:cNvPicPr>
          <p:nvPr/>
        </p:nvPicPr>
        <p:blipFill>
          <a:blip r:embed="rId7"/>
          <a:stretch>
            <a:fillRect/>
          </a:stretch>
        </p:blipFill>
        <p:spPr>
          <a:xfrm>
            <a:off x="4495660" y="3806413"/>
            <a:ext cx="2389839" cy="804742"/>
          </a:xfrm>
          <a:prstGeom prst="rect">
            <a:avLst/>
          </a:prstGeom>
        </p:spPr>
      </p:pic>
      <p:pic>
        <p:nvPicPr>
          <p:cNvPr id="17" name="Picture 16">
            <a:extLst>
              <a:ext uri="{FF2B5EF4-FFF2-40B4-BE49-F238E27FC236}">
                <a16:creationId xmlns:a16="http://schemas.microsoft.com/office/drawing/2014/main" id="{C655727A-2F40-4BDC-BA90-A7813F1F862D}"/>
              </a:ext>
            </a:extLst>
          </p:cNvPr>
          <p:cNvPicPr>
            <a:picLocks noChangeAspect="1"/>
          </p:cNvPicPr>
          <p:nvPr/>
        </p:nvPicPr>
        <p:blipFill>
          <a:blip r:embed="rId8"/>
          <a:stretch>
            <a:fillRect/>
          </a:stretch>
        </p:blipFill>
        <p:spPr>
          <a:xfrm>
            <a:off x="909497" y="3815938"/>
            <a:ext cx="2670279" cy="804742"/>
          </a:xfrm>
          <a:prstGeom prst="rect">
            <a:avLst/>
          </a:prstGeom>
        </p:spPr>
      </p:pic>
      <p:pic>
        <p:nvPicPr>
          <p:cNvPr id="5" name="Picture 4" descr="A person posing for the camera&#10;&#10;Description automatically generated">
            <a:extLst>
              <a:ext uri="{FF2B5EF4-FFF2-40B4-BE49-F238E27FC236}">
                <a16:creationId xmlns:a16="http://schemas.microsoft.com/office/drawing/2014/main" id="{206D67B4-52B8-40B5-BE8F-B2499636C75F}"/>
              </a:ext>
            </a:extLst>
          </p:cNvPr>
          <p:cNvPicPr>
            <a:picLocks noChangeAspect="1"/>
          </p:cNvPicPr>
          <p:nvPr/>
        </p:nvPicPr>
        <p:blipFill rotWithShape="1">
          <a:blip r:embed="rId9"/>
          <a:srcRect l="14518" t="12778" r="7474" b="30740"/>
          <a:stretch/>
        </p:blipFill>
        <p:spPr>
          <a:xfrm>
            <a:off x="1174854" y="1520113"/>
            <a:ext cx="1654927" cy="1798476"/>
          </a:xfrm>
          <a:prstGeom prst="rect">
            <a:avLst/>
          </a:prstGeom>
        </p:spPr>
      </p:pic>
    </p:spTree>
    <p:extLst>
      <p:ext uri="{BB962C8B-B14F-4D97-AF65-F5344CB8AC3E}">
        <p14:creationId xmlns:p14="http://schemas.microsoft.com/office/powerpoint/2010/main" val="27684319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C0BFBD-F88F-4879-9896-FC4A08ADC3C2}"/>
              </a:ext>
            </a:extLst>
          </p:cNvPr>
          <p:cNvSpPr>
            <a:spLocks noGrp="1"/>
          </p:cNvSpPr>
          <p:nvPr>
            <p:ph type="title"/>
          </p:nvPr>
        </p:nvSpPr>
        <p:spPr>
          <a:xfrm>
            <a:off x="628649" y="621714"/>
            <a:ext cx="8043863" cy="749886"/>
          </a:xfrm>
        </p:spPr>
        <p:txBody>
          <a:bodyPr>
            <a:noAutofit/>
          </a:bodyPr>
          <a:lstStyle/>
          <a:p>
            <a:r>
              <a:rPr lang="en-US" dirty="0"/>
              <a:t>Theme: Faculty Characteristics</a:t>
            </a:r>
          </a:p>
        </p:txBody>
      </p:sp>
      <p:sp>
        <p:nvSpPr>
          <p:cNvPr id="2" name="Text Placeholder 1">
            <a:extLst>
              <a:ext uri="{FF2B5EF4-FFF2-40B4-BE49-F238E27FC236}">
                <a16:creationId xmlns:a16="http://schemas.microsoft.com/office/drawing/2014/main" id="{58A3310D-62C5-46B6-AB8E-23B62DADBF86}"/>
              </a:ext>
            </a:extLst>
          </p:cNvPr>
          <p:cNvSpPr>
            <a:spLocks noGrp="1"/>
          </p:cNvSpPr>
          <p:nvPr>
            <p:ph type="body" sz="quarter" idx="13"/>
          </p:nvPr>
        </p:nvSpPr>
        <p:spPr>
          <a:xfrm>
            <a:off x="434715" y="1785939"/>
            <a:ext cx="8352098" cy="2971800"/>
          </a:xfrm>
        </p:spPr>
        <p:txBody>
          <a:bodyPr>
            <a:normAutofit fontScale="92500"/>
          </a:bodyPr>
          <a:lstStyle/>
          <a:p>
            <a:pPr marL="95250" indent="0">
              <a:buNone/>
            </a:pPr>
            <a:r>
              <a:rPr lang="en-US" sz="2600" dirty="0"/>
              <a:t>Lack of experience or knowledge of how to handle mental health issues</a:t>
            </a:r>
          </a:p>
          <a:p>
            <a:r>
              <a:rPr lang="en-US" sz="2200" i="1" dirty="0"/>
              <a:t>“Would like to know what else we can do”</a:t>
            </a:r>
          </a:p>
          <a:p>
            <a:r>
              <a:rPr lang="en-US" sz="2200" i="1" dirty="0"/>
              <a:t>”I do not feel I have the training to help students with their mental health…”</a:t>
            </a:r>
          </a:p>
          <a:p>
            <a:r>
              <a:rPr lang="en-US" sz="2200" i="1" dirty="0"/>
              <a:t>“That the student’s needs are at a critical level before I am aware of them"</a:t>
            </a:r>
          </a:p>
          <a:p>
            <a:r>
              <a:rPr lang="en-US" sz="2200" i="1" dirty="0"/>
              <a:t>“Getting too emotionally attached to the student and the issues”</a:t>
            </a:r>
            <a:endParaRPr lang="en-US" sz="1900" i="1" dirty="0"/>
          </a:p>
        </p:txBody>
      </p:sp>
    </p:spTree>
    <p:extLst>
      <p:ext uri="{BB962C8B-B14F-4D97-AF65-F5344CB8AC3E}">
        <p14:creationId xmlns:p14="http://schemas.microsoft.com/office/powerpoint/2010/main" val="8190370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C0BFBD-F88F-4879-9896-FC4A08ADC3C2}"/>
              </a:ext>
            </a:extLst>
          </p:cNvPr>
          <p:cNvSpPr>
            <a:spLocks noGrp="1"/>
          </p:cNvSpPr>
          <p:nvPr>
            <p:ph type="title"/>
          </p:nvPr>
        </p:nvSpPr>
        <p:spPr>
          <a:xfrm>
            <a:off x="628649" y="621714"/>
            <a:ext cx="8043863" cy="853518"/>
          </a:xfrm>
        </p:spPr>
        <p:txBody>
          <a:bodyPr>
            <a:noAutofit/>
          </a:bodyPr>
          <a:lstStyle/>
          <a:p>
            <a:r>
              <a:rPr lang="en-US" dirty="0"/>
              <a:t>Theme: Program Attributes</a:t>
            </a:r>
          </a:p>
        </p:txBody>
      </p:sp>
      <p:sp>
        <p:nvSpPr>
          <p:cNvPr id="2" name="Text Placeholder 1">
            <a:extLst>
              <a:ext uri="{FF2B5EF4-FFF2-40B4-BE49-F238E27FC236}">
                <a16:creationId xmlns:a16="http://schemas.microsoft.com/office/drawing/2014/main" id="{58A3310D-62C5-46B6-AB8E-23B62DADBF86}"/>
              </a:ext>
            </a:extLst>
          </p:cNvPr>
          <p:cNvSpPr>
            <a:spLocks noGrp="1"/>
          </p:cNvSpPr>
          <p:nvPr>
            <p:ph type="body" sz="quarter" idx="13"/>
          </p:nvPr>
        </p:nvSpPr>
        <p:spPr>
          <a:xfrm>
            <a:off x="434715" y="1757363"/>
            <a:ext cx="8352098" cy="2886075"/>
          </a:xfrm>
        </p:spPr>
        <p:txBody>
          <a:bodyPr>
            <a:normAutofit/>
          </a:bodyPr>
          <a:lstStyle/>
          <a:p>
            <a:pPr marL="95250" indent="0">
              <a:buNone/>
            </a:pPr>
            <a:r>
              <a:rPr lang="en-US" sz="2400" dirty="0"/>
              <a:t>Culture of the program doesn’t promote mental health</a:t>
            </a:r>
          </a:p>
          <a:p>
            <a:r>
              <a:rPr lang="en-US" sz="2000" i="1" dirty="0"/>
              <a:t>“Not enough focus on the entire student; not just the academic performance of students”</a:t>
            </a:r>
          </a:p>
          <a:p>
            <a:r>
              <a:rPr lang="en-US" sz="2000" i="1" dirty="0"/>
              <a:t>“There is little to no time in our curriculum for students to take a break to recover from a negative event.”</a:t>
            </a:r>
          </a:p>
          <a:p>
            <a:r>
              <a:rPr lang="en-US" sz="2000" i="1" dirty="0"/>
              <a:t>“Current educational and assessment practices create high-stakes testing that only amplifies stress and anxiety”</a:t>
            </a:r>
          </a:p>
        </p:txBody>
      </p:sp>
    </p:spTree>
    <p:extLst>
      <p:ext uri="{BB962C8B-B14F-4D97-AF65-F5344CB8AC3E}">
        <p14:creationId xmlns:p14="http://schemas.microsoft.com/office/powerpoint/2010/main" val="35752888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C0BFBD-F88F-4879-9896-FC4A08ADC3C2}"/>
              </a:ext>
            </a:extLst>
          </p:cNvPr>
          <p:cNvSpPr>
            <a:spLocks noGrp="1"/>
          </p:cNvSpPr>
          <p:nvPr>
            <p:ph type="title"/>
          </p:nvPr>
        </p:nvSpPr>
        <p:spPr>
          <a:xfrm>
            <a:off x="628649" y="500062"/>
            <a:ext cx="8043863" cy="1036130"/>
          </a:xfrm>
        </p:spPr>
        <p:txBody>
          <a:bodyPr>
            <a:noAutofit/>
          </a:bodyPr>
          <a:lstStyle/>
          <a:p>
            <a:r>
              <a:rPr lang="en-US" dirty="0"/>
              <a:t>Theme: Student-Related Attributes</a:t>
            </a:r>
          </a:p>
        </p:txBody>
      </p:sp>
      <p:sp>
        <p:nvSpPr>
          <p:cNvPr id="2" name="Text Placeholder 1">
            <a:extLst>
              <a:ext uri="{FF2B5EF4-FFF2-40B4-BE49-F238E27FC236}">
                <a16:creationId xmlns:a16="http://schemas.microsoft.com/office/drawing/2014/main" id="{58A3310D-62C5-46B6-AB8E-23B62DADBF86}"/>
              </a:ext>
            </a:extLst>
          </p:cNvPr>
          <p:cNvSpPr>
            <a:spLocks noGrp="1"/>
          </p:cNvSpPr>
          <p:nvPr>
            <p:ph type="body" sz="quarter" idx="13"/>
          </p:nvPr>
        </p:nvSpPr>
        <p:spPr>
          <a:xfrm>
            <a:off x="434715" y="1732149"/>
            <a:ext cx="8352098" cy="2971799"/>
          </a:xfrm>
        </p:spPr>
        <p:txBody>
          <a:bodyPr>
            <a:normAutofit fontScale="92500"/>
          </a:bodyPr>
          <a:lstStyle/>
          <a:p>
            <a:pPr marL="95250" indent="0">
              <a:buNone/>
            </a:pPr>
            <a:r>
              <a:rPr lang="en-US" sz="2600" dirty="0"/>
              <a:t>Behavior &amp; types of problems makes addressing mental health issues challenging</a:t>
            </a:r>
          </a:p>
          <a:p>
            <a:r>
              <a:rPr lang="en-US" sz="2200" i="1" dirty="0"/>
              <a:t>“Students are not always comfortable or forthcoming in addressing issues for fear of failure.”</a:t>
            </a:r>
          </a:p>
          <a:p>
            <a:r>
              <a:rPr lang="en-US" sz="2200" i="1" dirty="0"/>
              <a:t>“Increasing numbers of students and complexity of needs”</a:t>
            </a:r>
          </a:p>
          <a:p>
            <a:r>
              <a:rPr lang="en-US" sz="2200" i="1" dirty="0"/>
              <a:t>“Financial/housing insecurity are tough to address”</a:t>
            </a:r>
          </a:p>
          <a:p>
            <a:r>
              <a:rPr lang="en-US" sz="2200" i="1" dirty="0"/>
              <a:t>“[Their] resistance to resources that could help with their overall wellness”</a:t>
            </a:r>
          </a:p>
        </p:txBody>
      </p:sp>
    </p:spTree>
    <p:extLst>
      <p:ext uri="{BB962C8B-B14F-4D97-AF65-F5344CB8AC3E}">
        <p14:creationId xmlns:p14="http://schemas.microsoft.com/office/powerpoint/2010/main" val="1768896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60473D9-3BD1-45A0-829E-913B1ECE082A}"/>
              </a:ext>
            </a:extLst>
          </p:cNvPr>
          <p:cNvSpPr>
            <a:spLocks noGrp="1"/>
          </p:cNvSpPr>
          <p:nvPr>
            <p:ph type="title"/>
          </p:nvPr>
        </p:nvSpPr>
        <p:spPr>
          <a:xfrm>
            <a:off x="628650" y="621713"/>
            <a:ext cx="7886700" cy="1121362"/>
          </a:xfrm>
        </p:spPr>
        <p:txBody>
          <a:bodyPr/>
          <a:lstStyle/>
          <a:p>
            <a:r>
              <a:rPr lang="en-US" sz="4000" dirty="0"/>
              <a:t>WHAT ARE YOUR CONCERNS IN SUPPORTING STUDENTS’ WELLNESS NEEDS?</a:t>
            </a:r>
          </a:p>
        </p:txBody>
      </p:sp>
      <p:sp>
        <p:nvSpPr>
          <p:cNvPr id="2" name="Text Placeholder 1">
            <a:extLst>
              <a:ext uri="{FF2B5EF4-FFF2-40B4-BE49-F238E27FC236}">
                <a16:creationId xmlns:a16="http://schemas.microsoft.com/office/drawing/2014/main" id="{61BEB516-AEA4-F84D-BA62-662FB5951B0F}"/>
              </a:ext>
            </a:extLst>
          </p:cNvPr>
          <p:cNvSpPr>
            <a:spLocks noGrp="1"/>
          </p:cNvSpPr>
          <p:nvPr>
            <p:ph type="body" idx="1"/>
          </p:nvPr>
        </p:nvSpPr>
        <p:spPr/>
        <p:txBody>
          <a:bodyPr/>
          <a:lstStyle/>
          <a:p>
            <a:r>
              <a:rPr lang="en-US" sz="3200" dirty="0"/>
              <a:t>Clinical Faculty</a:t>
            </a:r>
          </a:p>
        </p:txBody>
      </p:sp>
    </p:spTree>
    <p:extLst>
      <p:ext uri="{BB962C8B-B14F-4D97-AF65-F5344CB8AC3E}">
        <p14:creationId xmlns:p14="http://schemas.microsoft.com/office/powerpoint/2010/main" val="26106998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C0BFBD-F88F-4879-9896-FC4A08ADC3C2}"/>
              </a:ext>
            </a:extLst>
          </p:cNvPr>
          <p:cNvSpPr>
            <a:spLocks noGrp="1"/>
          </p:cNvSpPr>
          <p:nvPr>
            <p:ph type="title"/>
          </p:nvPr>
        </p:nvSpPr>
        <p:spPr>
          <a:xfrm>
            <a:off x="628649" y="500062"/>
            <a:ext cx="8043863" cy="1036130"/>
          </a:xfrm>
        </p:spPr>
        <p:txBody>
          <a:bodyPr>
            <a:noAutofit/>
          </a:bodyPr>
          <a:lstStyle/>
          <a:p>
            <a:r>
              <a:rPr lang="en-US" dirty="0"/>
              <a:t>Theme: Not My Concern, It’s Yours (Institution) </a:t>
            </a:r>
          </a:p>
        </p:txBody>
      </p:sp>
      <p:sp>
        <p:nvSpPr>
          <p:cNvPr id="2" name="Text Placeholder 1">
            <a:extLst>
              <a:ext uri="{FF2B5EF4-FFF2-40B4-BE49-F238E27FC236}">
                <a16:creationId xmlns:a16="http://schemas.microsoft.com/office/drawing/2014/main" id="{58A3310D-62C5-46B6-AB8E-23B62DADBF86}"/>
              </a:ext>
            </a:extLst>
          </p:cNvPr>
          <p:cNvSpPr>
            <a:spLocks noGrp="1"/>
          </p:cNvSpPr>
          <p:nvPr>
            <p:ph type="body" sz="quarter" idx="13"/>
          </p:nvPr>
        </p:nvSpPr>
        <p:spPr>
          <a:xfrm>
            <a:off x="434715" y="1785939"/>
            <a:ext cx="8352098" cy="2971799"/>
          </a:xfrm>
        </p:spPr>
        <p:txBody>
          <a:bodyPr>
            <a:normAutofit/>
          </a:bodyPr>
          <a:lstStyle/>
          <a:p>
            <a:pPr marL="95250" indent="0">
              <a:buNone/>
            </a:pPr>
            <a:r>
              <a:rPr lang="en-US" sz="2400" dirty="0"/>
              <a:t>Primary responsibility for wellness should rest with university</a:t>
            </a:r>
          </a:p>
          <a:p>
            <a:r>
              <a:rPr lang="en-US" sz="2000" i="1" dirty="0"/>
              <a:t>“I believe that the responsibilities you have outlined are between the student and their institution; not the site where they are interning.”</a:t>
            </a:r>
            <a:endParaRPr lang="en-US" sz="2000" dirty="0"/>
          </a:p>
          <a:p>
            <a:r>
              <a:rPr lang="en-US" sz="2000" i="1" dirty="0"/>
              <a:t>“My initial instinct is to refer them back to the PTA program.”</a:t>
            </a:r>
            <a:endParaRPr lang="en-US" sz="2000" dirty="0"/>
          </a:p>
          <a:p>
            <a:r>
              <a:rPr lang="en-US" sz="2000" i="1" dirty="0"/>
              <a:t>“We are here to provide support in learning to perform tasks of PT. [I am] less oriented to feeding/housing/or providing mental health services to students.”</a:t>
            </a:r>
            <a:endParaRPr lang="en-US" sz="2000" dirty="0"/>
          </a:p>
        </p:txBody>
      </p:sp>
    </p:spTree>
    <p:extLst>
      <p:ext uri="{BB962C8B-B14F-4D97-AF65-F5344CB8AC3E}">
        <p14:creationId xmlns:p14="http://schemas.microsoft.com/office/powerpoint/2010/main" val="32301597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C0BFBD-F88F-4879-9896-FC4A08ADC3C2}"/>
              </a:ext>
            </a:extLst>
          </p:cNvPr>
          <p:cNvSpPr>
            <a:spLocks noGrp="1"/>
          </p:cNvSpPr>
          <p:nvPr>
            <p:ph type="title"/>
          </p:nvPr>
        </p:nvSpPr>
        <p:spPr>
          <a:xfrm>
            <a:off x="628649" y="500062"/>
            <a:ext cx="8043863" cy="1036130"/>
          </a:xfrm>
        </p:spPr>
        <p:txBody>
          <a:bodyPr>
            <a:noAutofit/>
          </a:bodyPr>
          <a:lstStyle/>
          <a:p>
            <a:r>
              <a:rPr lang="en-US" dirty="0"/>
              <a:t>Theme: Not My Concern, It’s Yours (Student) </a:t>
            </a:r>
          </a:p>
        </p:txBody>
      </p:sp>
      <p:sp>
        <p:nvSpPr>
          <p:cNvPr id="2" name="Text Placeholder 1">
            <a:extLst>
              <a:ext uri="{FF2B5EF4-FFF2-40B4-BE49-F238E27FC236}">
                <a16:creationId xmlns:a16="http://schemas.microsoft.com/office/drawing/2014/main" id="{58A3310D-62C5-46B6-AB8E-23B62DADBF86}"/>
              </a:ext>
            </a:extLst>
          </p:cNvPr>
          <p:cNvSpPr>
            <a:spLocks noGrp="1"/>
          </p:cNvSpPr>
          <p:nvPr>
            <p:ph type="body" sz="quarter" idx="13"/>
          </p:nvPr>
        </p:nvSpPr>
        <p:spPr>
          <a:xfrm>
            <a:off x="434715" y="1687329"/>
            <a:ext cx="8352098" cy="2971799"/>
          </a:xfrm>
        </p:spPr>
        <p:txBody>
          <a:bodyPr>
            <a:noAutofit/>
          </a:bodyPr>
          <a:lstStyle/>
          <a:p>
            <a:pPr marL="95250" indent="0">
              <a:buNone/>
            </a:pPr>
            <a:r>
              <a:rPr lang="en-US" sz="2400" dirty="0"/>
              <a:t>Outside scope of clin ed; differences in generations and today’s student </a:t>
            </a:r>
          </a:p>
          <a:p>
            <a:r>
              <a:rPr lang="en-US" sz="2000" i="1" dirty="0"/>
              <a:t>“Sorry, I’m a baby boomer.  Millennial hand holding is not a big concern of mine.”</a:t>
            </a:r>
            <a:endParaRPr lang="en-US" sz="2000" dirty="0"/>
          </a:p>
          <a:p>
            <a:r>
              <a:rPr lang="en-US" sz="2000" i="1" dirty="0"/>
              <a:t>“It’s hard for me to get past the way I was raised (“suck it up buttercup”) and realize kids these days are much more fragile and sensitive.”</a:t>
            </a:r>
            <a:endParaRPr lang="en-US" sz="2000" dirty="0"/>
          </a:p>
          <a:p>
            <a:r>
              <a:rPr lang="en-US" sz="2000" i="1" dirty="0"/>
              <a:t>“Student wellness needs seem to be mounting as the years pass, and the millennial generation seems to need more and take less responsibility.”</a:t>
            </a:r>
            <a:endParaRPr lang="en-US" sz="2000" dirty="0"/>
          </a:p>
        </p:txBody>
      </p:sp>
    </p:spTree>
    <p:extLst>
      <p:ext uri="{BB962C8B-B14F-4D97-AF65-F5344CB8AC3E}">
        <p14:creationId xmlns:p14="http://schemas.microsoft.com/office/powerpoint/2010/main" val="4472116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C0BFBD-F88F-4879-9896-FC4A08ADC3C2}"/>
              </a:ext>
            </a:extLst>
          </p:cNvPr>
          <p:cNvSpPr>
            <a:spLocks noGrp="1"/>
          </p:cNvSpPr>
          <p:nvPr>
            <p:ph type="title"/>
          </p:nvPr>
        </p:nvSpPr>
        <p:spPr>
          <a:xfrm>
            <a:off x="628649" y="500062"/>
            <a:ext cx="8043863" cy="1036130"/>
          </a:xfrm>
        </p:spPr>
        <p:txBody>
          <a:bodyPr>
            <a:noAutofit/>
          </a:bodyPr>
          <a:lstStyle/>
          <a:p>
            <a:r>
              <a:rPr lang="en-US" dirty="0"/>
              <a:t>Theme: Lack of Time</a:t>
            </a:r>
          </a:p>
        </p:txBody>
      </p:sp>
      <p:sp>
        <p:nvSpPr>
          <p:cNvPr id="2" name="Text Placeholder 1">
            <a:extLst>
              <a:ext uri="{FF2B5EF4-FFF2-40B4-BE49-F238E27FC236}">
                <a16:creationId xmlns:a16="http://schemas.microsoft.com/office/drawing/2014/main" id="{58A3310D-62C5-46B6-AB8E-23B62DADBF86}"/>
              </a:ext>
            </a:extLst>
          </p:cNvPr>
          <p:cNvSpPr>
            <a:spLocks noGrp="1"/>
          </p:cNvSpPr>
          <p:nvPr>
            <p:ph type="body" sz="quarter" idx="13"/>
          </p:nvPr>
        </p:nvSpPr>
        <p:spPr>
          <a:xfrm>
            <a:off x="434715" y="1785939"/>
            <a:ext cx="8352098" cy="2971799"/>
          </a:xfrm>
        </p:spPr>
        <p:txBody>
          <a:bodyPr>
            <a:normAutofit/>
          </a:bodyPr>
          <a:lstStyle/>
          <a:p>
            <a:pPr marL="95250" indent="0">
              <a:buNone/>
            </a:pPr>
            <a:r>
              <a:rPr lang="en-US" sz="2400" dirty="0"/>
              <a:t>Time constraints related to resources, patient care, and productivity</a:t>
            </a:r>
          </a:p>
          <a:p>
            <a:r>
              <a:rPr lang="en-US" sz="2000" i="1" dirty="0"/>
              <a:t>“Clinical performance (number of patients to be seen) is not decreased when having a student, so it is difficult to take the time for other things.”</a:t>
            </a:r>
            <a:endParaRPr lang="en-US" sz="2000" dirty="0"/>
          </a:p>
          <a:p>
            <a:r>
              <a:rPr lang="en-US" sz="2000" i="1" dirty="0"/>
              <a:t>“If there were a major crisis, [my concern is] that we would be neglectful of our job duties in supporting the student.”</a:t>
            </a:r>
            <a:endParaRPr lang="en-US" sz="2000" dirty="0"/>
          </a:p>
          <a:p>
            <a:r>
              <a:rPr lang="en-US" sz="2000" i="1" dirty="0"/>
              <a:t>“[My concern is] taking time from learning opportunities.”</a:t>
            </a:r>
          </a:p>
        </p:txBody>
      </p:sp>
    </p:spTree>
    <p:extLst>
      <p:ext uri="{BB962C8B-B14F-4D97-AF65-F5344CB8AC3E}">
        <p14:creationId xmlns:p14="http://schemas.microsoft.com/office/powerpoint/2010/main" val="29191016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C0BFBD-F88F-4879-9896-FC4A08ADC3C2}"/>
              </a:ext>
            </a:extLst>
          </p:cNvPr>
          <p:cNvSpPr>
            <a:spLocks noGrp="1"/>
          </p:cNvSpPr>
          <p:nvPr>
            <p:ph type="title"/>
          </p:nvPr>
        </p:nvSpPr>
        <p:spPr>
          <a:xfrm>
            <a:off x="628649" y="500062"/>
            <a:ext cx="8043863" cy="1036130"/>
          </a:xfrm>
        </p:spPr>
        <p:txBody>
          <a:bodyPr>
            <a:noAutofit/>
          </a:bodyPr>
          <a:lstStyle/>
          <a:p>
            <a:r>
              <a:rPr lang="en-US" dirty="0"/>
              <a:t>Theme: Underqualified &amp; Unprepared</a:t>
            </a:r>
          </a:p>
        </p:txBody>
      </p:sp>
      <p:sp>
        <p:nvSpPr>
          <p:cNvPr id="2" name="Text Placeholder 1">
            <a:extLst>
              <a:ext uri="{FF2B5EF4-FFF2-40B4-BE49-F238E27FC236}">
                <a16:creationId xmlns:a16="http://schemas.microsoft.com/office/drawing/2014/main" id="{58A3310D-62C5-46B6-AB8E-23B62DADBF86}"/>
              </a:ext>
            </a:extLst>
          </p:cNvPr>
          <p:cNvSpPr>
            <a:spLocks noGrp="1"/>
          </p:cNvSpPr>
          <p:nvPr>
            <p:ph type="body" sz="quarter" idx="13"/>
          </p:nvPr>
        </p:nvSpPr>
        <p:spPr>
          <a:xfrm>
            <a:off x="434715" y="1721225"/>
            <a:ext cx="8352098" cy="3128682"/>
          </a:xfrm>
        </p:spPr>
        <p:txBody>
          <a:bodyPr>
            <a:normAutofit fontScale="70000" lnSpcReduction="20000"/>
          </a:bodyPr>
          <a:lstStyle/>
          <a:p>
            <a:pPr marL="95250" indent="0">
              <a:buNone/>
            </a:pPr>
            <a:r>
              <a:rPr lang="en-US" sz="3600" dirty="0"/>
              <a:t>Lack of preparedness &amp; training in managing mental health issues</a:t>
            </a:r>
          </a:p>
          <a:p>
            <a:r>
              <a:rPr lang="en-US" sz="2900" i="1" dirty="0"/>
              <a:t>“Most CI’s are not going to be competent in handling these issues and should not try if not competent.”</a:t>
            </a:r>
            <a:endParaRPr lang="en-US" sz="2900" dirty="0"/>
          </a:p>
          <a:p>
            <a:r>
              <a:rPr lang="en-US" sz="2900" i="1" dirty="0"/>
              <a:t>“We are not prepared for a student to have a mental breakdown in the clinic.”</a:t>
            </a:r>
            <a:endParaRPr lang="en-US" sz="2900" dirty="0"/>
          </a:p>
          <a:p>
            <a:r>
              <a:rPr lang="en-US" sz="2900" i="1" dirty="0"/>
              <a:t>“I don’t know how to help when students have emotional/psychological baggage from prior experiences that impacts their clinical experience.” </a:t>
            </a:r>
            <a:endParaRPr lang="en-US" sz="2900" dirty="0"/>
          </a:p>
          <a:p>
            <a:r>
              <a:rPr lang="en-US" sz="2900" i="1" dirty="0"/>
              <a:t>“I feel inadequate with dealing with students who may have depression, financial strain, or sexual abuse.”</a:t>
            </a:r>
            <a:endParaRPr lang="en-US" sz="2900" dirty="0"/>
          </a:p>
        </p:txBody>
      </p:sp>
    </p:spTree>
    <p:extLst>
      <p:ext uri="{BB962C8B-B14F-4D97-AF65-F5344CB8AC3E}">
        <p14:creationId xmlns:p14="http://schemas.microsoft.com/office/powerpoint/2010/main" val="35969450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C0BFBD-F88F-4879-9896-FC4A08ADC3C2}"/>
              </a:ext>
            </a:extLst>
          </p:cNvPr>
          <p:cNvSpPr>
            <a:spLocks noGrp="1"/>
          </p:cNvSpPr>
          <p:nvPr>
            <p:ph type="title"/>
          </p:nvPr>
        </p:nvSpPr>
        <p:spPr>
          <a:xfrm>
            <a:off x="628649" y="500062"/>
            <a:ext cx="8043863" cy="817750"/>
          </a:xfrm>
        </p:spPr>
        <p:txBody>
          <a:bodyPr>
            <a:noAutofit/>
          </a:bodyPr>
          <a:lstStyle/>
          <a:p>
            <a:r>
              <a:rPr lang="en-US" dirty="0"/>
              <a:t>Theme: Breaking Boundaries</a:t>
            </a:r>
          </a:p>
        </p:txBody>
      </p:sp>
      <p:sp>
        <p:nvSpPr>
          <p:cNvPr id="2" name="Text Placeholder 1">
            <a:extLst>
              <a:ext uri="{FF2B5EF4-FFF2-40B4-BE49-F238E27FC236}">
                <a16:creationId xmlns:a16="http://schemas.microsoft.com/office/drawing/2014/main" id="{58A3310D-62C5-46B6-AB8E-23B62DADBF86}"/>
              </a:ext>
            </a:extLst>
          </p:cNvPr>
          <p:cNvSpPr>
            <a:spLocks noGrp="1"/>
          </p:cNvSpPr>
          <p:nvPr>
            <p:ph type="body" sz="quarter" idx="13"/>
          </p:nvPr>
        </p:nvSpPr>
        <p:spPr>
          <a:xfrm>
            <a:off x="434714" y="1660429"/>
            <a:ext cx="8476203" cy="3126720"/>
          </a:xfrm>
        </p:spPr>
        <p:txBody>
          <a:bodyPr>
            <a:normAutofit fontScale="92500"/>
          </a:bodyPr>
          <a:lstStyle/>
          <a:p>
            <a:pPr marL="95250" indent="0">
              <a:buNone/>
            </a:pPr>
            <a:r>
              <a:rPr lang="en-US" sz="2600" dirty="0"/>
              <a:t>Concerns about own personal boundaries with respect to students</a:t>
            </a:r>
          </a:p>
          <a:p>
            <a:r>
              <a:rPr lang="en-US" sz="2400" i="1" dirty="0"/>
              <a:t>“</a:t>
            </a:r>
            <a:r>
              <a:rPr lang="en-US" i="1" dirty="0"/>
              <a:t>Maintaining privacy, as most situations, I would want to refer back to the school, but that can be an issue with privacy unless the student is in danger.”</a:t>
            </a:r>
            <a:endParaRPr lang="en-US" dirty="0"/>
          </a:p>
          <a:p>
            <a:r>
              <a:rPr lang="en-US" i="1" dirty="0"/>
              <a:t>“I believe some students will not open up about any outside issues that they are experiencing.”</a:t>
            </a:r>
            <a:endParaRPr lang="en-US" dirty="0"/>
          </a:p>
          <a:p>
            <a:r>
              <a:rPr lang="en-US" i="1" dirty="0"/>
              <a:t>[I am concerned about] “setting appropriate boundaries.”</a:t>
            </a:r>
            <a:endParaRPr lang="en-US" dirty="0"/>
          </a:p>
          <a:p>
            <a:r>
              <a:rPr lang="en-US" i="1" dirty="0"/>
              <a:t>“I’m concerned that students won’t ask for help as much as they should and recognize it’s not a sign of weakness but helps make the clinic better.”</a:t>
            </a:r>
            <a:endParaRPr lang="en-US" dirty="0"/>
          </a:p>
        </p:txBody>
      </p:sp>
    </p:spTree>
    <p:extLst>
      <p:ext uri="{BB962C8B-B14F-4D97-AF65-F5344CB8AC3E}">
        <p14:creationId xmlns:p14="http://schemas.microsoft.com/office/powerpoint/2010/main" val="970005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3E135-0C59-4AA2-9C66-2AA06DD279A0}"/>
              </a:ext>
            </a:extLst>
          </p:cNvPr>
          <p:cNvSpPr>
            <a:spLocks noGrp="1"/>
          </p:cNvSpPr>
          <p:nvPr>
            <p:ph type="title"/>
          </p:nvPr>
        </p:nvSpPr>
        <p:spPr/>
        <p:txBody>
          <a:bodyPr/>
          <a:lstStyle/>
          <a:p>
            <a:r>
              <a:rPr lang="en-US" dirty="0">
                <a:latin typeface="Montserrat" panose="020B0604020202020204" charset="0"/>
              </a:rPr>
              <a:t>Student Themes</a:t>
            </a:r>
            <a:br>
              <a:rPr lang="en-US" dirty="0">
                <a:latin typeface="Montserrat" panose="020B0604020202020204" charset="0"/>
              </a:rPr>
            </a:br>
            <a:r>
              <a:rPr lang="en-US" dirty="0">
                <a:latin typeface="Montserrat" panose="020B0604020202020204" charset="0"/>
              </a:rPr>
              <a:t>  Institutional Strengths</a:t>
            </a:r>
          </a:p>
        </p:txBody>
      </p:sp>
      <p:sp>
        <p:nvSpPr>
          <p:cNvPr id="3" name="Text Placeholder 2">
            <a:extLst>
              <a:ext uri="{FF2B5EF4-FFF2-40B4-BE49-F238E27FC236}">
                <a16:creationId xmlns:a16="http://schemas.microsoft.com/office/drawing/2014/main" id="{D8082BF7-E991-476D-9D44-2FAE3DEB50E9}"/>
              </a:ext>
            </a:extLst>
          </p:cNvPr>
          <p:cNvSpPr>
            <a:spLocks noGrp="1"/>
          </p:cNvSpPr>
          <p:nvPr>
            <p:ph type="body" idx="1"/>
          </p:nvPr>
        </p:nvSpPr>
        <p:spPr>
          <a:xfrm>
            <a:off x="628651" y="2077641"/>
            <a:ext cx="7886700" cy="2314397"/>
          </a:xfrm>
        </p:spPr>
        <p:txBody>
          <a:bodyPr/>
          <a:lstStyle/>
          <a:p>
            <a:r>
              <a:rPr lang="en-US" dirty="0"/>
              <a:t>Supportive faculty – available, approachable, caring</a:t>
            </a:r>
          </a:p>
          <a:p>
            <a:r>
              <a:rPr lang="en-US" dirty="0"/>
              <a:t>University services – counseling center, gym access</a:t>
            </a:r>
          </a:p>
        </p:txBody>
      </p:sp>
    </p:spTree>
    <p:extLst>
      <p:ext uri="{BB962C8B-B14F-4D97-AF65-F5344CB8AC3E}">
        <p14:creationId xmlns:p14="http://schemas.microsoft.com/office/powerpoint/2010/main" val="1247368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4" name="Picture 3">
            <a:extLst>
              <a:ext uri="{FF2B5EF4-FFF2-40B4-BE49-F238E27FC236}">
                <a16:creationId xmlns:a16="http://schemas.microsoft.com/office/drawing/2014/main" id="{CC1BBCA1-4A90-432E-B491-BF284C4816A5}"/>
              </a:ext>
            </a:extLst>
          </p:cNvPr>
          <p:cNvPicPr>
            <a:picLocks noChangeAspect="1"/>
          </p:cNvPicPr>
          <p:nvPr/>
        </p:nvPicPr>
        <p:blipFill>
          <a:blip r:embed="rId3"/>
          <a:stretch>
            <a:fillRect/>
          </a:stretch>
        </p:blipFill>
        <p:spPr>
          <a:xfrm>
            <a:off x="244715" y="164003"/>
            <a:ext cx="8358340" cy="1859441"/>
          </a:xfrm>
          <a:prstGeom prst="rect">
            <a:avLst/>
          </a:prstGeom>
        </p:spPr>
      </p:pic>
      <p:sp>
        <p:nvSpPr>
          <p:cNvPr id="6" name="TextBox 5">
            <a:extLst>
              <a:ext uri="{FF2B5EF4-FFF2-40B4-BE49-F238E27FC236}">
                <a16:creationId xmlns:a16="http://schemas.microsoft.com/office/drawing/2014/main" id="{F359A3AF-8B20-4BFD-A231-014A8A711AFC}"/>
              </a:ext>
            </a:extLst>
          </p:cNvPr>
          <p:cNvSpPr txBox="1"/>
          <p:nvPr/>
        </p:nvSpPr>
        <p:spPr>
          <a:xfrm>
            <a:off x="685799" y="385837"/>
            <a:ext cx="501451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TASK FORCE MEMBERS</a:t>
            </a:r>
          </a:p>
        </p:txBody>
      </p:sp>
      <p:pic>
        <p:nvPicPr>
          <p:cNvPr id="3" name="Picture 2">
            <a:extLst>
              <a:ext uri="{FF2B5EF4-FFF2-40B4-BE49-F238E27FC236}">
                <a16:creationId xmlns:a16="http://schemas.microsoft.com/office/drawing/2014/main" id="{0BE9AA42-5E83-47E2-BFDA-94AEC35A46B8}"/>
              </a:ext>
            </a:extLst>
          </p:cNvPr>
          <p:cNvPicPr>
            <a:picLocks noChangeAspect="1"/>
          </p:cNvPicPr>
          <p:nvPr/>
        </p:nvPicPr>
        <p:blipFill>
          <a:blip r:embed="rId4"/>
          <a:stretch>
            <a:fillRect/>
          </a:stretch>
        </p:blipFill>
        <p:spPr>
          <a:xfrm>
            <a:off x="3680090" y="1528664"/>
            <a:ext cx="1734634" cy="1828229"/>
          </a:xfrm>
          <a:prstGeom prst="rect">
            <a:avLst/>
          </a:prstGeom>
        </p:spPr>
      </p:pic>
      <p:pic>
        <p:nvPicPr>
          <p:cNvPr id="12" name="Picture 11">
            <a:extLst>
              <a:ext uri="{FF2B5EF4-FFF2-40B4-BE49-F238E27FC236}">
                <a16:creationId xmlns:a16="http://schemas.microsoft.com/office/drawing/2014/main" id="{DFF002AF-15B5-432B-B887-40F40C103A93}"/>
              </a:ext>
            </a:extLst>
          </p:cNvPr>
          <p:cNvPicPr>
            <a:picLocks noChangeAspect="1"/>
          </p:cNvPicPr>
          <p:nvPr/>
        </p:nvPicPr>
        <p:blipFill>
          <a:blip r:embed="rId5"/>
          <a:stretch>
            <a:fillRect/>
          </a:stretch>
        </p:blipFill>
        <p:spPr>
          <a:xfrm>
            <a:off x="5498389" y="1710599"/>
            <a:ext cx="2981202" cy="1121761"/>
          </a:xfrm>
          <a:prstGeom prst="rect">
            <a:avLst/>
          </a:prstGeom>
        </p:spPr>
      </p:pic>
      <p:pic>
        <p:nvPicPr>
          <p:cNvPr id="13" name="Picture 12">
            <a:extLst>
              <a:ext uri="{FF2B5EF4-FFF2-40B4-BE49-F238E27FC236}">
                <a16:creationId xmlns:a16="http://schemas.microsoft.com/office/drawing/2014/main" id="{6866ECE2-C481-4241-8476-E3A368EF81A8}"/>
              </a:ext>
            </a:extLst>
          </p:cNvPr>
          <p:cNvPicPr>
            <a:picLocks noChangeAspect="1"/>
          </p:cNvPicPr>
          <p:nvPr/>
        </p:nvPicPr>
        <p:blipFill>
          <a:blip r:embed="rId6"/>
          <a:stretch>
            <a:fillRect/>
          </a:stretch>
        </p:blipFill>
        <p:spPr>
          <a:xfrm>
            <a:off x="7025268" y="2832360"/>
            <a:ext cx="1577787" cy="1828229"/>
          </a:xfrm>
          <a:prstGeom prst="rect">
            <a:avLst/>
          </a:prstGeom>
        </p:spPr>
      </p:pic>
      <p:sp>
        <p:nvSpPr>
          <p:cNvPr id="15" name="TextBox 14">
            <a:extLst>
              <a:ext uri="{FF2B5EF4-FFF2-40B4-BE49-F238E27FC236}">
                <a16:creationId xmlns:a16="http://schemas.microsoft.com/office/drawing/2014/main" id="{056959E4-AB9A-4FFD-8B9E-CEB7F1920DD0}"/>
              </a:ext>
            </a:extLst>
          </p:cNvPr>
          <p:cNvSpPr txBox="1"/>
          <p:nvPr/>
        </p:nvSpPr>
        <p:spPr>
          <a:xfrm>
            <a:off x="4191493" y="3747358"/>
            <a:ext cx="305606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Janet Stevenson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Student Affairs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University of Southern California</a:t>
            </a:r>
          </a:p>
        </p:txBody>
      </p:sp>
      <p:pic>
        <p:nvPicPr>
          <p:cNvPr id="16" name="Picture 15">
            <a:extLst>
              <a:ext uri="{FF2B5EF4-FFF2-40B4-BE49-F238E27FC236}">
                <a16:creationId xmlns:a16="http://schemas.microsoft.com/office/drawing/2014/main" id="{A351A02A-8E98-4253-9335-CC86890A50B3}"/>
              </a:ext>
            </a:extLst>
          </p:cNvPr>
          <p:cNvPicPr>
            <a:picLocks noChangeAspect="1"/>
          </p:cNvPicPr>
          <p:nvPr/>
        </p:nvPicPr>
        <p:blipFill>
          <a:blip r:embed="rId7"/>
          <a:stretch>
            <a:fillRect/>
          </a:stretch>
        </p:blipFill>
        <p:spPr>
          <a:xfrm>
            <a:off x="1053631" y="1528664"/>
            <a:ext cx="1518036" cy="1798476"/>
          </a:xfrm>
          <a:prstGeom prst="rect">
            <a:avLst/>
          </a:prstGeom>
        </p:spPr>
      </p:pic>
      <p:pic>
        <p:nvPicPr>
          <p:cNvPr id="17" name="Picture 16">
            <a:extLst>
              <a:ext uri="{FF2B5EF4-FFF2-40B4-BE49-F238E27FC236}">
                <a16:creationId xmlns:a16="http://schemas.microsoft.com/office/drawing/2014/main" id="{06849CC8-ADCC-4C30-A612-ADCCB36A8EE8}"/>
              </a:ext>
            </a:extLst>
          </p:cNvPr>
          <p:cNvPicPr>
            <a:picLocks noChangeAspect="1"/>
          </p:cNvPicPr>
          <p:nvPr/>
        </p:nvPicPr>
        <p:blipFill>
          <a:blip r:embed="rId8"/>
          <a:stretch>
            <a:fillRect/>
          </a:stretch>
        </p:blipFill>
        <p:spPr>
          <a:xfrm>
            <a:off x="685799" y="3692388"/>
            <a:ext cx="2749534" cy="920576"/>
          </a:xfrm>
          <a:prstGeom prst="rect">
            <a:avLst/>
          </a:prstGeom>
        </p:spPr>
      </p:pic>
    </p:spTree>
    <p:extLst>
      <p:ext uri="{BB962C8B-B14F-4D97-AF65-F5344CB8AC3E}">
        <p14:creationId xmlns:p14="http://schemas.microsoft.com/office/powerpoint/2010/main" val="3206529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08C9C5-581E-4952-977D-C4FF48826182}"/>
              </a:ext>
            </a:extLst>
          </p:cNvPr>
          <p:cNvSpPr>
            <a:spLocks noGrp="1"/>
          </p:cNvSpPr>
          <p:nvPr>
            <p:ph type="title"/>
          </p:nvPr>
        </p:nvSpPr>
        <p:spPr/>
        <p:txBody>
          <a:bodyPr/>
          <a:lstStyle/>
          <a:p>
            <a:r>
              <a:rPr lang="en-US" dirty="0">
                <a:latin typeface="Montserrat" panose="020B0604020202020204" charset="0"/>
              </a:rPr>
              <a:t>Student Themes</a:t>
            </a:r>
            <a:br>
              <a:rPr lang="en-US" dirty="0">
                <a:latin typeface="Montserrat" panose="020B0604020202020204" charset="0"/>
              </a:rPr>
            </a:br>
            <a:r>
              <a:rPr lang="en-US" dirty="0">
                <a:latin typeface="Montserrat" panose="020B0604020202020204" charset="0"/>
              </a:rPr>
              <a:t>  Institutional Weaknesses</a:t>
            </a:r>
          </a:p>
        </p:txBody>
      </p:sp>
      <p:sp>
        <p:nvSpPr>
          <p:cNvPr id="5" name="Text Placeholder 4">
            <a:extLst>
              <a:ext uri="{FF2B5EF4-FFF2-40B4-BE49-F238E27FC236}">
                <a16:creationId xmlns:a16="http://schemas.microsoft.com/office/drawing/2014/main" id="{BA4D1BC4-BC74-490D-9A16-D78FD401A435}"/>
              </a:ext>
            </a:extLst>
          </p:cNvPr>
          <p:cNvSpPr>
            <a:spLocks noGrp="1"/>
          </p:cNvSpPr>
          <p:nvPr>
            <p:ph type="body" idx="1"/>
          </p:nvPr>
        </p:nvSpPr>
        <p:spPr>
          <a:xfrm>
            <a:off x="628651" y="2077641"/>
            <a:ext cx="7886700" cy="2314397"/>
          </a:xfrm>
        </p:spPr>
        <p:txBody>
          <a:bodyPr/>
          <a:lstStyle/>
          <a:p>
            <a:r>
              <a:rPr lang="en-US" dirty="0"/>
              <a:t>Access to care – remote campuses, inflexible hours of operation, unavailable during remote clinicals, waitlist </a:t>
            </a:r>
          </a:p>
          <a:p>
            <a:r>
              <a:rPr lang="en-US" dirty="0"/>
              <a:t>Financial support – literacy, wellness, assistance</a:t>
            </a:r>
          </a:p>
          <a:p>
            <a:r>
              <a:rPr lang="en-US" dirty="0"/>
              <a:t>Curriculum – unsupportive of student wellness, course load, exam schedule, conflicts with stated values re: mental health</a:t>
            </a:r>
          </a:p>
          <a:p>
            <a:r>
              <a:rPr lang="en-US" dirty="0"/>
              <a:t>Faculty – recognition of students in distress, lack of compassion</a:t>
            </a:r>
          </a:p>
        </p:txBody>
      </p:sp>
    </p:spTree>
    <p:extLst>
      <p:ext uri="{BB962C8B-B14F-4D97-AF65-F5344CB8AC3E}">
        <p14:creationId xmlns:p14="http://schemas.microsoft.com/office/powerpoint/2010/main" val="34752182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1" name="Google Shape;281;p36"/>
          <p:cNvSpPr txBox="1">
            <a:spLocks noGrp="1"/>
          </p:cNvSpPr>
          <p:nvPr>
            <p:ph type="title"/>
          </p:nvPr>
        </p:nvSpPr>
        <p:spPr>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607C84"/>
              </a:buClr>
              <a:buSzPts val="3600"/>
              <a:buFont typeface="Montserrat"/>
              <a:buNone/>
            </a:pPr>
            <a:r>
              <a:rPr lang="en" dirty="0">
                <a:latin typeface="Montserrat" panose="020B0604020202020204" charset="0"/>
              </a:rPr>
              <a:t>What Next? </a:t>
            </a:r>
            <a:endParaRPr dirty="0">
              <a:latin typeface="Montserrat" panose="020B0604020202020204" charset="0"/>
            </a:endParaRPr>
          </a:p>
        </p:txBody>
      </p:sp>
      <p:sp>
        <p:nvSpPr>
          <p:cNvPr id="5" name="Text Placeholder 4"/>
          <p:cNvSpPr>
            <a:spLocks noGrp="1"/>
          </p:cNvSpPr>
          <p:nvPr>
            <p:ph type="body" idx="1"/>
          </p:nvPr>
        </p:nvSpPr>
        <p:spPr>
          <a:xfrm>
            <a:off x="523631" y="1860063"/>
            <a:ext cx="3415323" cy="2790092"/>
          </a:xfrm>
        </p:spPr>
        <p:txBody>
          <a:bodyPr/>
          <a:lstStyle/>
          <a:p>
            <a:r>
              <a:rPr lang="en-US" dirty="0"/>
              <a:t>Students: We hear you!</a:t>
            </a:r>
          </a:p>
          <a:p>
            <a:endParaRPr lang="en-US" dirty="0"/>
          </a:p>
        </p:txBody>
      </p:sp>
      <p:sp>
        <p:nvSpPr>
          <p:cNvPr id="7" name="TextBox 6"/>
          <p:cNvSpPr txBox="1"/>
          <p:nvPr/>
        </p:nvSpPr>
        <p:spPr>
          <a:xfrm>
            <a:off x="5126892" y="1941483"/>
            <a:ext cx="3430953" cy="307777"/>
          </a:xfrm>
          <a:prstGeom prst="rect">
            <a:avLst/>
          </a:prstGeom>
          <a:noFill/>
        </p:spPr>
        <p:txBody>
          <a:bodyPr wrap="square" rtlCol="0">
            <a:spAutoFit/>
          </a:bodyPr>
          <a:lstStyle/>
          <a:p>
            <a:r>
              <a:rPr lang="en-US" dirty="0"/>
              <a:t>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5051" y="2095371"/>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13715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88;p29"/>
          <p:cNvSpPr>
            <a:spLocks noGrp="1"/>
          </p:cNvSpPr>
          <p:nvPr>
            <p:ph type="title"/>
          </p:nvPr>
        </p:nvSpPr>
        <p:spPr>
          <a:xfrm>
            <a:off x="628650" y="621713"/>
            <a:ext cx="7886700" cy="994172"/>
          </a:xfrm>
        </p:spPr>
        <p:txBody>
          <a:bodyPr spcFirstLastPara="1" wrap="square" lIns="51431" tIns="25706" rIns="51431" bIns="25706" anchor="b" anchorCtr="0">
            <a:noAutofit/>
          </a:bodyPr>
          <a:lstStyle/>
          <a:p>
            <a:r>
              <a:rPr lang="en-US" dirty="0">
                <a:latin typeface="Montserrat" panose="020B0604020202020204" charset="0"/>
              </a:rPr>
              <a:t>Suggestions –</a:t>
            </a:r>
            <a:br>
              <a:rPr lang="en-US" dirty="0">
                <a:latin typeface="Montserrat" panose="020B0604020202020204" charset="0"/>
              </a:rPr>
            </a:br>
            <a:r>
              <a:rPr lang="en-US" dirty="0">
                <a:latin typeface="Montserrat" panose="020B0604020202020204" charset="0"/>
              </a:rPr>
              <a:t> Immediate Action Steps</a:t>
            </a:r>
          </a:p>
        </p:txBody>
      </p:sp>
      <p:sp>
        <p:nvSpPr>
          <p:cNvPr id="6" name="Text Placeholder 5"/>
          <p:cNvSpPr>
            <a:spLocks noGrp="1"/>
          </p:cNvSpPr>
          <p:nvPr>
            <p:ph type="body" idx="1"/>
          </p:nvPr>
        </p:nvSpPr>
        <p:spPr>
          <a:xfrm>
            <a:off x="904673" y="1877438"/>
            <a:ext cx="7610678" cy="2966935"/>
          </a:xfrm>
        </p:spPr>
        <p:txBody>
          <a:bodyPr wrap="square" anchor="t">
            <a:normAutofit fontScale="85000" lnSpcReduction="20000"/>
          </a:bodyPr>
          <a:lstStyle/>
          <a:p>
            <a:r>
              <a:rPr lang="en-US" dirty="0"/>
              <a:t>Identify what mental health resources are already available – make them widely known</a:t>
            </a:r>
          </a:p>
          <a:p>
            <a:r>
              <a:rPr lang="en-US" dirty="0"/>
              <a:t>Set up regular meetings with advisors/mentors (once per semester)</a:t>
            </a:r>
          </a:p>
          <a:p>
            <a:r>
              <a:rPr lang="en-US" dirty="0"/>
              <a:t>Be pro-active in creating response algorithms/protocols for mental health crises</a:t>
            </a:r>
          </a:p>
          <a:p>
            <a:r>
              <a:rPr lang="en-US" dirty="0"/>
              <a:t>Compile information on mental health related resources to provide to clinical sites</a:t>
            </a:r>
          </a:p>
          <a:p>
            <a:r>
              <a:rPr lang="en-US" dirty="0"/>
              <a:t>Advocate for expanding access to online counseling/ support programs – especially for students at distant clinical sites  </a:t>
            </a:r>
          </a:p>
          <a:p>
            <a:r>
              <a:rPr lang="en-US" dirty="0"/>
              <a:t>Consider providing “Financial Literacy Training” </a:t>
            </a:r>
          </a:p>
          <a:p>
            <a:endParaRPr lang="en-US" sz="1200" dirty="0"/>
          </a:p>
        </p:txBody>
      </p:sp>
    </p:spTree>
    <p:extLst>
      <p:ext uri="{BB962C8B-B14F-4D97-AF65-F5344CB8AC3E}">
        <p14:creationId xmlns:p14="http://schemas.microsoft.com/office/powerpoint/2010/main" val="381893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p:nvPr/>
        </p:nvSpPr>
        <p:spPr>
          <a:xfrm>
            <a:off x="294981" y="253746"/>
            <a:ext cx="8579095" cy="1183294"/>
          </a:xfrm>
          <a:prstGeom prst="rect">
            <a:avLst/>
          </a:prstGeom>
          <a:solidFill>
            <a:srgbClr val="3F3F3F"/>
          </a:solidFill>
          <a:ln w="127000" cap="sq" cmpd="thinThick">
            <a:solidFill>
              <a:srgbClr val="3F3F3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89" name="Google Shape;189;p29"/>
          <p:cNvSpPr txBox="1">
            <a:spLocks noGrp="1"/>
          </p:cNvSpPr>
          <p:nvPr>
            <p:ph type="title"/>
          </p:nvPr>
        </p:nvSpPr>
        <p:spPr>
          <a:xfrm>
            <a:off x="628650" y="350656"/>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3300"/>
              <a:buFont typeface="Calibri"/>
              <a:buNone/>
            </a:pPr>
            <a:r>
              <a:rPr lang="en" sz="3300" dirty="0">
                <a:solidFill>
                  <a:schemeClr val="lt1"/>
                </a:solidFill>
                <a:latin typeface="Calibri" panose="020F0502020204030204" pitchFamily="34" charset="0"/>
                <a:ea typeface="Calibri"/>
                <a:cs typeface="Calibri" panose="020F0502020204030204" pitchFamily="34" charset="0"/>
                <a:sym typeface="Calibri"/>
              </a:rPr>
              <a:t>TASK FORCE CHARGE – Future plans</a:t>
            </a:r>
            <a:endParaRPr sz="1100" dirty="0">
              <a:latin typeface="Calibri" panose="020F0502020204030204" pitchFamily="34" charset="0"/>
              <a:cs typeface="Calibri" panose="020F0502020204030204" pitchFamily="34" charset="0"/>
            </a:endParaRPr>
          </a:p>
        </p:txBody>
      </p:sp>
      <p:grpSp>
        <p:nvGrpSpPr>
          <p:cNvPr id="190" name="Google Shape;190;p29"/>
          <p:cNvGrpSpPr/>
          <p:nvPr/>
        </p:nvGrpSpPr>
        <p:grpSpPr>
          <a:xfrm>
            <a:off x="1001111" y="1712585"/>
            <a:ext cx="7141776" cy="2951658"/>
            <a:chOff x="496615" y="1882"/>
            <a:chExt cx="9522368" cy="3935544"/>
          </a:xfrm>
        </p:grpSpPr>
        <p:sp>
          <p:nvSpPr>
            <p:cNvPr id="191" name="Google Shape;191;p29"/>
            <p:cNvSpPr/>
            <p:nvPr/>
          </p:nvSpPr>
          <p:spPr>
            <a:xfrm>
              <a:off x="3246945" y="781801"/>
              <a:ext cx="602389" cy="91440"/>
            </a:xfrm>
            <a:custGeom>
              <a:avLst/>
              <a:gdLst/>
              <a:ahLst/>
              <a:cxnLst/>
              <a:rect l="l" t="t" r="r" b="b"/>
              <a:pathLst>
                <a:path w="120000" h="120000" extrusionOk="0">
                  <a:moveTo>
                    <a:pt x="0" y="60000"/>
                  </a:moveTo>
                  <a:lnTo>
                    <a:pt x="120000" y="60000"/>
                  </a:lnTo>
                </a:path>
              </a:pathLst>
            </a:custGeom>
            <a:noFill/>
            <a:ln w="9525" cap="flat" cmpd="sng">
              <a:solidFill>
                <a:srgbClr val="8B9C56"/>
              </a:solidFill>
              <a:prstDash val="solid"/>
              <a:miter lim="800000"/>
              <a:headEnd type="none" w="sm" len="sm"/>
              <a:tailEnd type="stealth" w="med" len="med"/>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2" name="Google Shape;192;p29"/>
            <p:cNvSpPr txBox="1"/>
            <p:nvPr/>
          </p:nvSpPr>
          <p:spPr>
            <a:xfrm>
              <a:off x="3532315" y="824356"/>
              <a:ext cx="31649" cy="6329"/>
            </a:xfrm>
            <a:prstGeom prst="rect">
              <a:avLst/>
            </a:prstGeom>
            <a:noFill/>
            <a:ln>
              <a:noFill/>
            </a:ln>
          </p:spPr>
          <p:txBody>
            <a:bodyPr spcFirstLastPara="1" wrap="square" lIns="9525" tIns="0" rIns="9525" bIns="0" anchor="ctr" anchorCtr="0">
              <a:noAutofit/>
            </a:bodyPr>
            <a:lstStyle/>
            <a:p>
              <a:pPr marL="0" marR="0" lvl="0" indent="0" algn="ctr" rtl="0">
                <a:lnSpc>
                  <a:spcPct val="90000"/>
                </a:lnSpc>
                <a:spcBef>
                  <a:spcPts val="0"/>
                </a:spcBef>
                <a:spcAft>
                  <a:spcPts val="0"/>
                </a:spcAft>
                <a:buClr>
                  <a:schemeClr val="dk1"/>
                </a:buClr>
                <a:buSzPts val="400"/>
                <a:buFont typeface="Calibri"/>
                <a:buNone/>
              </a:pPr>
              <a:endParaRPr sz="400">
                <a:solidFill>
                  <a:schemeClr val="dk1"/>
                </a:solidFill>
                <a:latin typeface="Calibri"/>
                <a:ea typeface="Calibri"/>
                <a:cs typeface="Calibri"/>
                <a:sym typeface="Calibri"/>
              </a:endParaRPr>
            </a:p>
          </p:txBody>
        </p:sp>
        <p:sp>
          <p:nvSpPr>
            <p:cNvPr id="193" name="Google Shape;193;p29"/>
            <p:cNvSpPr/>
            <p:nvPr/>
          </p:nvSpPr>
          <p:spPr>
            <a:xfrm>
              <a:off x="496615" y="1882"/>
              <a:ext cx="2752129" cy="1651277"/>
            </a:xfrm>
            <a:prstGeom prst="rect">
              <a:avLst/>
            </a:prstGeom>
            <a:solidFill>
              <a:srgbClr val="8B9C56"/>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4" name="Google Shape;194;p29"/>
            <p:cNvSpPr txBox="1"/>
            <p:nvPr/>
          </p:nvSpPr>
          <p:spPr>
            <a:xfrm>
              <a:off x="496615" y="1882"/>
              <a:ext cx="2752129" cy="1651277"/>
            </a:xfrm>
            <a:prstGeom prst="rect">
              <a:avLst/>
            </a:prstGeom>
            <a:noFill/>
            <a:ln>
              <a:noFill/>
            </a:ln>
          </p:spPr>
          <p:txBody>
            <a:bodyPr spcFirstLastPara="1" wrap="square" lIns="101150" tIns="106175" rIns="101150" bIns="106175"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 sz="1300" b="0" dirty="0">
                  <a:solidFill>
                    <a:schemeClr val="lt1"/>
                  </a:solidFill>
                  <a:latin typeface="Calibri"/>
                  <a:ea typeface="Calibri"/>
                  <a:cs typeface="Calibri"/>
                  <a:sym typeface="Calibri"/>
                </a:rPr>
                <a:t>Determine the incidence and impact of mental health dysfunction in physical therapy students</a:t>
              </a:r>
              <a:endParaRPr sz="1300" dirty="0">
                <a:solidFill>
                  <a:schemeClr val="lt1"/>
                </a:solidFill>
                <a:latin typeface="Calibri"/>
                <a:ea typeface="Calibri"/>
                <a:cs typeface="Calibri"/>
                <a:sym typeface="Calibri"/>
              </a:endParaRPr>
            </a:p>
          </p:txBody>
        </p:sp>
        <p:sp>
          <p:nvSpPr>
            <p:cNvPr id="195" name="Google Shape;195;p29"/>
            <p:cNvSpPr/>
            <p:nvPr/>
          </p:nvSpPr>
          <p:spPr>
            <a:xfrm>
              <a:off x="6632064" y="781801"/>
              <a:ext cx="602389" cy="91440"/>
            </a:xfrm>
            <a:custGeom>
              <a:avLst/>
              <a:gdLst/>
              <a:ahLst/>
              <a:cxnLst/>
              <a:rect l="l" t="t" r="r" b="b"/>
              <a:pathLst>
                <a:path w="120000" h="120000" extrusionOk="0">
                  <a:moveTo>
                    <a:pt x="0" y="60000"/>
                  </a:moveTo>
                  <a:lnTo>
                    <a:pt x="120000" y="60000"/>
                  </a:lnTo>
                </a:path>
              </a:pathLst>
            </a:custGeom>
            <a:noFill/>
            <a:ln w="9525" cap="flat" cmpd="sng">
              <a:solidFill>
                <a:srgbClr val="2F5A66"/>
              </a:solidFill>
              <a:prstDash val="solid"/>
              <a:miter lim="800000"/>
              <a:headEnd type="none" w="sm" len="sm"/>
              <a:tailEnd type="stealth" w="med" len="med"/>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6" name="Google Shape;196;p29"/>
            <p:cNvSpPr txBox="1"/>
            <p:nvPr/>
          </p:nvSpPr>
          <p:spPr>
            <a:xfrm>
              <a:off x="6917435" y="824356"/>
              <a:ext cx="31649" cy="6329"/>
            </a:xfrm>
            <a:prstGeom prst="rect">
              <a:avLst/>
            </a:prstGeom>
            <a:noFill/>
            <a:ln>
              <a:noFill/>
            </a:ln>
          </p:spPr>
          <p:txBody>
            <a:bodyPr spcFirstLastPara="1" wrap="square" lIns="9525" tIns="0" rIns="9525" bIns="0" anchor="ctr" anchorCtr="0">
              <a:noAutofit/>
            </a:bodyPr>
            <a:lstStyle/>
            <a:p>
              <a:pPr marL="0" marR="0" lvl="0" indent="0" algn="ctr" rtl="0">
                <a:lnSpc>
                  <a:spcPct val="90000"/>
                </a:lnSpc>
                <a:spcBef>
                  <a:spcPts val="0"/>
                </a:spcBef>
                <a:spcAft>
                  <a:spcPts val="0"/>
                </a:spcAft>
                <a:buClr>
                  <a:schemeClr val="dk1"/>
                </a:buClr>
                <a:buSzPts val="400"/>
                <a:buFont typeface="Calibri"/>
                <a:buNone/>
              </a:pPr>
              <a:endParaRPr sz="400">
                <a:solidFill>
                  <a:schemeClr val="dk1"/>
                </a:solidFill>
                <a:latin typeface="Calibri"/>
                <a:ea typeface="Calibri"/>
                <a:cs typeface="Calibri"/>
                <a:sym typeface="Calibri"/>
              </a:endParaRPr>
            </a:p>
          </p:txBody>
        </p:sp>
        <p:sp>
          <p:nvSpPr>
            <p:cNvPr id="197" name="Google Shape;197;p29"/>
            <p:cNvSpPr/>
            <p:nvPr/>
          </p:nvSpPr>
          <p:spPr>
            <a:xfrm>
              <a:off x="3881735" y="1882"/>
              <a:ext cx="2752129" cy="1651277"/>
            </a:xfrm>
            <a:prstGeom prst="rect">
              <a:avLst/>
            </a:prstGeom>
            <a:solidFill>
              <a:srgbClr val="2F5A66"/>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8" name="Google Shape;198;p29"/>
            <p:cNvSpPr txBox="1"/>
            <p:nvPr/>
          </p:nvSpPr>
          <p:spPr>
            <a:xfrm>
              <a:off x="3881735" y="1882"/>
              <a:ext cx="2752129" cy="1651277"/>
            </a:xfrm>
            <a:prstGeom prst="rect">
              <a:avLst/>
            </a:prstGeom>
            <a:noFill/>
            <a:ln>
              <a:noFill/>
            </a:ln>
          </p:spPr>
          <p:txBody>
            <a:bodyPr spcFirstLastPara="1" wrap="square" lIns="101150" tIns="106175" rIns="101150" bIns="106175"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 sz="1300" b="0" dirty="0">
                  <a:solidFill>
                    <a:schemeClr val="lt1"/>
                  </a:solidFill>
                  <a:latin typeface="Calibri"/>
                  <a:ea typeface="Calibri"/>
                  <a:cs typeface="Calibri"/>
                  <a:sym typeface="Calibri"/>
                </a:rPr>
                <a:t>Develop a plan to enhance academic programs awareness to the mental health and wellness needs of physical therapy students</a:t>
              </a:r>
              <a:endParaRPr sz="1300" dirty="0">
                <a:solidFill>
                  <a:schemeClr val="lt1"/>
                </a:solidFill>
                <a:latin typeface="Calibri"/>
                <a:ea typeface="Calibri"/>
                <a:cs typeface="Calibri"/>
                <a:sym typeface="Calibri"/>
              </a:endParaRPr>
            </a:p>
          </p:txBody>
        </p:sp>
        <p:sp>
          <p:nvSpPr>
            <p:cNvPr id="199" name="Google Shape;199;p29"/>
            <p:cNvSpPr/>
            <p:nvPr/>
          </p:nvSpPr>
          <p:spPr>
            <a:xfrm>
              <a:off x="1872680" y="1651360"/>
              <a:ext cx="6770239" cy="602389"/>
            </a:xfrm>
            <a:custGeom>
              <a:avLst/>
              <a:gdLst/>
              <a:ahLst/>
              <a:cxnLst/>
              <a:rect l="l" t="t" r="r" b="b"/>
              <a:pathLst>
                <a:path w="120000" h="120000" extrusionOk="0">
                  <a:moveTo>
                    <a:pt x="120000" y="0"/>
                  </a:moveTo>
                  <a:lnTo>
                    <a:pt x="120000" y="63406"/>
                  </a:lnTo>
                  <a:lnTo>
                    <a:pt x="0" y="63406"/>
                  </a:lnTo>
                  <a:lnTo>
                    <a:pt x="0" y="120000"/>
                  </a:lnTo>
                </a:path>
              </a:pathLst>
            </a:custGeom>
            <a:noFill/>
            <a:ln w="9525" cap="flat" cmpd="sng">
              <a:solidFill>
                <a:srgbClr val="6D6E6F"/>
              </a:solidFill>
              <a:prstDash val="solid"/>
              <a:miter lim="800000"/>
              <a:headEnd type="none" w="sm" len="sm"/>
              <a:tailEnd type="stealth" w="med" len="med"/>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0" name="Google Shape;200;p29"/>
            <p:cNvSpPr txBox="1"/>
            <p:nvPr/>
          </p:nvSpPr>
          <p:spPr>
            <a:xfrm>
              <a:off x="5087805" y="1949390"/>
              <a:ext cx="339988" cy="6329"/>
            </a:xfrm>
            <a:prstGeom prst="rect">
              <a:avLst/>
            </a:prstGeom>
            <a:noFill/>
            <a:ln>
              <a:noFill/>
            </a:ln>
          </p:spPr>
          <p:txBody>
            <a:bodyPr spcFirstLastPara="1" wrap="square" lIns="9525" tIns="0" rIns="9525" bIns="0" anchor="ctr" anchorCtr="0">
              <a:noAutofit/>
            </a:bodyPr>
            <a:lstStyle/>
            <a:p>
              <a:pPr marL="0" marR="0" lvl="0" indent="0" algn="ctr" rtl="0">
                <a:lnSpc>
                  <a:spcPct val="90000"/>
                </a:lnSpc>
                <a:spcBef>
                  <a:spcPts val="0"/>
                </a:spcBef>
                <a:spcAft>
                  <a:spcPts val="0"/>
                </a:spcAft>
                <a:buClr>
                  <a:schemeClr val="dk1"/>
                </a:buClr>
                <a:buSzPts val="400"/>
                <a:buFont typeface="Calibri"/>
                <a:buNone/>
              </a:pPr>
              <a:endParaRPr sz="400">
                <a:solidFill>
                  <a:schemeClr val="dk1"/>
                </a:solidFill>
                <a:latin typeface="Calibri"/>
                <a:ea typeface="Calibri"/>
                <a:cs typeface="Calibri"/>
                <a:sym typeface="Calibri"/>
              </a:endParaRPr>
            </a:p>
          </p:txBody>
        </p:sp>
        <p:sp>
          <p:nvSpPr>
            <p:cNvPr id="201" name="Google Shape;201;p29"/>
            <p:cNvSpPr/>
            <p:nvPr/>
          </p:nvSpPr>
          <p:spPr>
            <a:xfrm>
              <a:off x="7266854" y="1882"/>
              <a:ext cx="2752129" cy="1651277"/>
            </a:xfrm>
            <a:prstGeom prst="rect">
              <a:avLst/>
            </a:prstGeom>
            <a:solidFill>
              <a:srgbClr val="6D6E6F"/>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2" name="Google Shape;202;p29"/>
            <p:cNvSpPr txBox="1"/>
            <p:nvPr/>
          </p:nvSpPr>
          <p:spPr>
            <a:xfrm>
              <a:off x="7266854" y="1882"/>
              <a:ext cx="2752129" cy="1651277"/>
            </a:xfrm>
            <a:prstGeom prst="rect">
              <a:avLst/>
            </a:prstGeom>
            <a:noFill/>
            <a:ln>
              <a:noFill/>
            </a:ln>
          </p:spPr>
          <p:txBody>
            <a:bodyPr spcFirstLastPara="1" wrap="square" lIns="101150" tIns="106175" rIns="101150" bIns="106175"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 sz="1300" b="0" dirty="0">
                  <a:solidFill>
                    <a:schemeClr val="lt1"/>
                  </a:solidFill>
                  <a:latin typeface="Calibri"/>
                  <a:ea typeface="Calibri"/>
                  <a:cs typeface="Calibri"/>
                  <a:sym typeface="Calibri"/>
                </a:rPr>
                <a:t>Identify best practices for academic programs to support and improve students’ health and well-being </a:t>
              </a:r>
              <a:endParaRPr sz="1300" dirty="0">
                <a:solidFill>
                  <a:schemeClr val="lt1"/>
                </a:solidFill>
                <a:latin typeface="Calibri"/>
                <a:ea typeface="Calibri"/>
                <a:cs typeface="Calibri"/>
                <a:sym typeface="Calibri"/>
              </a:endParaRPr>
            </a:p>
          </p:txBody>
        </p:sp>
        <p:sp>
          <p:nvSpPr>
            <p:cNvPr id="203" name="Google Shape;203;p29"/>
            <p:cNvSpPr/>
            <p:nvPr/>
          </p:nvSpPr>
          <p:spPr>
            <a:xfrm>
              <a:off x="3246945" y="3066068"/>
              <a:ext cx="602389" cy="91440"/>
            </a:xfrm>
            <a:custGeom>
              <a:avLst/>
              <a:gdLst/>
              <a:ahLst/>
              <a:cxnLst/>
              <a:rect l="l" t="t" r="r" b="b"/>
              <a:pathLst>
                <a:path w="120000" h="120000" extrusionOk="0">
                  <a:moveTo>
                    <a:pt x="0" y="60000"/>
                  </a:moveTo>
                  <a:lnTo>
                    <a:pt x="120000" y="60000"/>
                  </a:lnTo>
                </a:path>
              </a:pathLst>
            </a:custGeom>
            <a:noFill/>
            <a:ln w="9525" cap="flat" cmpd="sng">
              <a:solidFill>
                <a:schemeClr val="accent5"/>
              </a:solidFill>
              <a:prstDash val="solid"/>
              <a:miter lim="800000"/>
              <a:headEnd type="none" w="sm" len="sm"/>
              <a:tailEnd type="stealth" w="med" len="med"/>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4" name="Google Shape;204;p29"/>
            <p:cNvSpPr txBox="1"/>
            <p:nvPr/>
          </p:nvSpPr>
          <p:spPr>
            <a:xfrm>
              <a:off x="3532315" y="3108623"/>
              <a:ext cx="31649" cy="6329"/>
            </a:xfrm>
            <a:prstGeom prst="rect">
              <a:avLst/>
            </a:prstGeom>
            <a:noFill/>
            <a:ln>
              <a:noFill/>
            </a:ln>
          </p:spPr>
          <p:txBody>
            <a:bodyPr spcFirstLastPara="1" wrap="square" lIns="9525" tIns="0" rIns="9525" bIns="0" anchor="ctr" anchorCtr="0">
              <a:noAutofit/>
            </a:bodyPr>
            <a:lstStyle/>
            <a:p>
              <a:pPr marL="0" marR="0" lvl="0" indent="0" algn="ctr" rtl="0">
                <a:lnSpc>
                  <a:spcPct val="90000"/>
                </a:lnSpc>
                <a:spcBef>
                  <a:spcPts val="0"/>
                </a:spcBef>
                <a:spcAft>
                  <a:spcPts val="0"/>
                </a:spcAft>
                <a:buClr>
                  <a:schemeClr val="dk1"/>
                </a:buClr>
                <a:buSzPts val="400"/>
                <a:buFont typeface="Calibri"/>
                <a:buNone/>
              </a:pPr>
              <a:endParaRPr sz="400">
                <a:solidFill>
                  <a:schemeClr val="dk1"/>
                </a:solidFill>
                <a:latin typeface="Calibri"/>
                <a:ea typeface="Calibri"/>
                <a:cs typeface="Calibri"/>
                <a:sym typeface="Calibri"/>
              </a:endParaRPr>
            </a:p>
          </p:txBody>
        </p:sp>
        <p:sp>
          <p:nvSpPr>
            <p:cNvPr id="205" name="Google Shape;205;p29"/>
            <p:cNvSpPr/>
            <p:nvPr/>
          </p:nvSpPr>
          <p:spPr>
            <a:xfrm>
              <a:off x="496615" y="2286149"/>
              <a:ext cx="2752129" cy="1651277"/>
            </a:xfrm>
            <a:prstGeom prst="rect">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6" name="Google Shape;206;p29"/>
            <p:cNvSpPr txBox="1"/>
            <p:nvPr/>
          </p:nvSpPr>
          <p:spPr>
            <a:xfrm>
              <a:off x="496615" y="2286149"/>
              <a:ext cx="2752129" cy="1651277"/>
            </a:xfrm>
            <a:prstGeom prst="rect">
              <a:avLst/>
            </a:prstGeom>
            <a:noFill/>
            <a:ln>
              <a:noFill/>
            </a:ln>
          </p:spPr>
          <p:txBody>
            <a:bodyPr spcFirstLastPara="1" wrap="square" lIns="101150" tIns="106175" rIns="101150" bIns="106175"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 sz="1300" b="0" dirty="0">
                  <a:solidFill>
                    <a:schemeClr val="lt1"/>
                  </a:solidFill>
                  <a:latin typeface="Calibri"/>
                  <a:ea typeface="Calibri"/>
                  <a:cs typeface="Calibri"/>
                  <a:sym typeface="Calibri"/>
                </a:rPr>
                <a:t>Raise the visibility of clinician stress and burnout</a:t>
              </a:r>
              <a:endParaRPr sz="1300" dirty="0">
                <a:solidFill>
                  <a:schemeClr val="lt1"/>
                </a:solidFill>
                <a:latin typeface="Calibri"/>
                <a:ea typeface="Calibri"/>
                <a:cs typeface="Calibri"/>
                <a:sym typeface="Calibri"/>
              </a:endParaRPr>
            </a:p>
          </p:txBody>
        </p:sp>
        <p:sp>
          <p:nvSpPr>
            <p:cNvPr id="207" name="Google Shape;207;p29"/>
            <p:cNvSpPr/>
            <p:nvPr/>
          </p:nvSpPr>
          <p:spPr>
            <a:xfrm>
              <a:off x="3881735" y="2286149"/>
              <a:ext cx="2752129" cy="1651277"/>
            </a:xfrm>
            <a:prstGeom prst="rect">
              <a:avLst/>
            </a:prstGeom>
            <a:solidFill>
              <a:srgbClr val="F2EEE4"/>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8" name="Google Shape;208;p29"/>
            <p:cNvSpPr txBox="1"/>
            <p:nvPr/>
          </p:nvSpPr>
          <p:spPr>
            <a:xfrm>
              <a:off x="3881735" y="2286149"/>
              <a:ext cx="2752129" cy="1651277"/>
            </a:xfrm>
            <a:prstGeom prst="rect">
              <a:avLst/>
            </a:prstGeom>
            <a:noFill/>
            <a:ln>
              <a:noFill/>
            </a:ln>
          </p:spPr>
          <p:txBody>
            <a:bodyPr spcFirstLastPara="1" wrap="square" lIns="101150" tIns="106175" rIns="101150" bIns="106175" anchor="ctr" anchorCtr="0">
              <a:noAutofit/>
            </a:bodyPr>
            <a:lstStyle/>
            <a:p>
              <a:pPr marL="0" marR="0" lvl="0" indent="0" algn="ctr" rtl="0">
                <a:lnSpc>
                  <a:spcPct val="90000"/>
                </a:lnSpc>
                <a:spcBef>
                  <a:spcPts val="0"/>
                </a:spcBef>
                <a:spcAft>
                  <a:spcPts val="0"/>
                </a:spcAft>
                <a:buClr>
                  <a:schemeClr val="dk1"/>
                </a:buClr>
                <a:buSzPts val="1300"/>
                <a:buFont typeface="Calibri"/>
                <a:buNone/>
              </a:pPr>
              <a:r>
                <a:rPr lang="en" sz="1300" b="0" dirty="0">
                  <a:solidFill>
                    <a:schemeClr val="dk1"/>
                  </a:solidFill>
                  <a:latin typeface="Calibri"/>
                  <a:ea typeface="Calibri"/>
                  <a:cs typeface="Calibri"/>
                  <a:sym typeface="Calibri"/>
                </a:rPr>
                <a:t>Provide tools, resources and/or programming related to this area including research areas</a:t>
              </a:r>
              <a:endParaRPr sz="1300" dirty="0">
                <a:solidFill>
                  <a:schemeClr val="dk1"/>
                </a:solidFill>
                <a:latin typeface="Calibri"/>
                <a:ea typeface="Calibri"/>
                <a:cs typeface="Calibri"/>
                <a:sym typeface="Calibri"/>
              </a:endParaRPr>
            </a:p>
          </p:txBody>
        </p:sp>
      </p:grpSp>
      <p:pic>
        <p:nvPicPr>
          <p:cNvPr id="2050" name="Picture 2" descr="C:\Users\jkroot\AppData\Local\Microsoft\Windows\Temporary Internet Files\Content.IE5\DM4F5QGY\1024px-Blue_check_PD.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6742" y="2579565"/>
            <a:ext cx="516304" cy="51630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00089">
            <a:off x="5203862" y="2197480"/>
            <a:ext cx="848970" cy="1098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descr="C:\Users\jkroot\AppData\Local\Microsoft\Windows\Temporary Internet Files\Content.IE5\ZED9LQE0\nurses[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77651">
            <a:off x="7425355" y="2495032"/>
            <a:ext cx="1435060" cy="97491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0" descr="https://www.apta.org/contentassets/1516fc349ca340d19df8c624e6a79767/apta-full.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4115">
            <a:off x="2085811" y="4142121"/>
            <a:ext cx="1268943" cy="621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descr="C:\Users\jkroot\AppData\Local\Microsoft\Windows\Temporary Internet Files\Content.IE5\B0MSZE8L\1024px-Tools.svg[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812153">
            <a:off x="5186590" y="3879117"/>
            <a:ext cx="975591" cy="975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7472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496" y="389483"/>
            <a:ext cx="4720282" cy="3073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34847">
            <a:off x="4588744" y="729930"/>
            <a:ext cx="4272116" cy="2392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24481">
            <a:off x="744512" y="2830326"/>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57804">
            <a:off x="4135966" y="3308505"/>
            <a:ext cx="331470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6028" y="1918413"/>
            <a:ext cx="2752725"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38206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BC374C-4CCC-4C2F-86D6-792DD026EF5C}"/>
              </a:ext>
            </a:extLst>
          </p:cNvPr>
          <p:cNvSpPr>
            <a:spLocks noGrp="1"/>
          </p:cNvSpPr>
          <p:nvPr>
            <p:ph type="title"/>
          </p:nvPr>
        </p:nvSpPr>
        <p:spPr/>
        <p:txBody>
          <a:bodyPr/>
          <a:lstStyle/>
          <a:p>
            <a:r>
              <a:rPr lang="en-US" dirty="0">
                <a:latin typeface="Montserrat" panose="020B0604020202020204" charset="0"/>
              </a:rPr>
              <a:t>Special Thanks</a:t>
            </a:r>
          </a:p>
        </p:txBody>
      </p:sp>
      <p:sp>
        <p:nvSpPr>
          <p:cNvPr id="5" name="Text Placeholder 4">
            <a:extLst>
              <a:ext uri="{FF2B5EF4-FFF2-40B4-BE49-F238E27FC236}">
                <a16:creationId xmlns:a16="http://schemas.microsoft.com/office/drawing/2014/main" id="{95607E97-11AB-43A3-AC05-ED94D25F85A2}"/>
              </a:ext>
            </a:extLst>
          </p:cNvPr>
          <p:cNvSpPr>
            <a:spLocks noGrp="1"/>
          </p:cNvSpPr>
          <p:nvPr>
            <p:ph type="body" idx="1"/>
          </p:nvPr>
        </p:nvSpPr>
        <p:spPr>
          <a:xfrm>
            <a:off x="2344369" y="2136009"/>
            <a:ext cx="6297443" cy="2314397"/>
          </a:xfrm>
        </p:spPr>
        <p:txBody>
          <a:bodyPr/>
          <a:lstStyle/>
          <a:p>
            <a:pPr marL="139700" indent="0">
              <a:buNone/>
            </a:pPr>
            <a:r>
              <a:rPr lang="en-US" sz="2400" dirty="0"/>
              <a:t>Rini Varghese, PT, MS, PhD Candidate</a:t>
            </a:r>
          </a:p>
          <a:p>
            <a:pPr marL="139700" indent="0">
              <a:buNone/>
            </a:pPr>
            <a:r>
              <a:rPr lang="en-US" dirty="0"/>
              <a:t>	for her assistance on data analysis</a:t>
            </a:r>
          </a:p>
          <a:p>
            <a:pPr marL="139700" indent="0">
              <a:buNone/>
            </a:pPr>
            <a:endParaRPr lang="en-US" dirty="0"/>
          </a:p>
        </p:txBody>
      </p:sp>
      <p:pic>
        <p:nvPicPr>
          <p:cNvPr id="1026" name="Picture 2" descr="Rini Varghese (@rinivarg) | Twitter">
            <a:extLst>
              <a:ext uri="{FF2B5EF4-FFF2-40B4-BE49-F238E27FC236}">
                <a16:creationId xmlns:a16="http://schemas.microsoft.com/office/drawing/2014/main" id="{B24C4325-CA07-4BE0-B998-374CADE8C4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360" y="2441643"/>
            <a:ext cx="1646000" cy="164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1752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ontserrat" panose="020B0604020202020204" charset="0"/>
              </a:rPr>
              <a:t>Thank you!</a:t>
            </a:r>
          </a:p>
        </p:txBody>
      </p:sp>
      <p:sp>
        <p:nvSpPr>
          <p:cNvPr id="3" name="Text Placeholder 2"/>
          <p:cNvSpPr>
            <a:spLocks noGrp="1"/>
          </p:cNvSpPr>
          <p:nvPr>
            <p:ph type="body" idx="1"/>
          </p:nvPr>
        </p:nvSpPr>
        <p:spPr/>
        <p:txBody>
          <a:bodyPr/>
          <a:lstStyle/>
          <a:p>
            <a:endParaRPr lang="en-US" dirty="0"/>
          </a:p>
          <a:p>
            <a:r>
              <a:rPr lang="en-US" dirty="0"/>
              <a:t>Please send questions for the Task Force addressed to: resnik@pt.usc.edu</a:t>
            </a:r>
          </a:p>
        </p:txBody>
      </p:sp>
    </p:spTree>
    <p:extLst>
      <p:ext uri="{BB962C8B-B14F-4D97-AF65-F5344CB8AC3E}">
        <p14:creationId xmlns:p14="http://schemas.microsoft.com/office/powerpoint/2010/main" val="2458801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
        <p:cNvGrpSpPr/>
        <p:nvPr/>
      </p:nvGrpSpPr>
      <p:grpSpPr>
        <a:xfrm>
          <a:off x="0" y="0"/>
          <a:ext cx="0" cy="0"/>
          <a:chOff x="0" y="0"/>
          <a:chExt cx="0" cy="0"/>
        </a:xfrm>
      </p:grpSpPr>
      <p:sp>
        <p:nvSpPr>
          <p:cNvPr id="188" name="Google Shape;188;p29"/>
          <p:cNvSpPr/>
          <p:nvPr/>
        </p:nvSpPr>
        <p:spPr>
          <a:xfrm>
            <a:off x="294981" y="253746"/>
            <a:ext cx="8579095" cy="1183294"/>
          </a:xfrm>
          <a:prstGeom prst="rect">
            <a:avLst/>
          </a:prstGeom>
          <a:solidFill>
            <a:srgbClr val="3F3F3F"/>
          </a:solidFill>
          <a:ln w="127000" cap="sq" cmpd="thinThick">
            <a:solidFill>
              <a:srgbClr val="3F3F3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89" name="Google Shape;189;p29"/>
          <p:cNvSpPr txBox="1">
            <a:spLocks noGrp="1"/>
          </p:cNvSpPr>
          <p:nvPr>
            <p:ph type="title"/>
          </p:nvPr>
        </p:nvSpPr>
        <p:spPr>
          <a:xfrm>
            <a:off x="628650" y="350656"/>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3300"/>
              <a:buFont typeface="Calibri"/>
              <a:buNone/>
            </a:pPr>
            <a:r>
              <a:rPr lang="en" sz="3300" dirty="0">
                <a:solidFill>
                  <a:schemeClr val="lt1"/>
                </a:solidFill>
                <a:latin typeface="Calibri" panose="020F0502020204030204" pitchFamily="34" charset="0"/>
                <a:ea typeface="Calibri"/>
                <a:cs typeface="Calibri" panose="020F0502020204030204" pitchFamily="34" charset="0"/>
                <a:sym typeface="Calibri"/>
              </a:rPr>
              <a:t>TASK FORCE CHARGE</a:t>
            </a:r>
            <a:endParaRPr sz="1100" dirty="0">
              <a:latin typeface="Calibri" panose="020F0502020204030204" pitchFamily="34" charset="0"/>
              <a:cs typeface="Calibri" panose="020F0502020204030204" pitchFamily="34" charset="0"/>
            </a:endParaRPr>
          </a:p>
        </p:txBody>
      </p:sp>
      <p:grpSp>
        <p:nvGrpSpPr>
          <p:cNvPr id="190" name="Google Shape;190;p29"/>
          <p:cNvGrpSpPr/>
          <p:nvPr/>
        </p:nvGrpSpPr>
        <p:grpSpPr>
          <a:xfrm>
            <a:off x="1001111" y="1712585"/>
            <a:ext cx="7141776" cy="2951658"/>
            <a:chOff x="496615" y="1882"/>
            <a:chExt cx="9522368" cy="3935544"/>
          </a:xfrm>
        </p:grpSpPr>
        <p:sp>
          <p:nvSpPr>
            <p:cNvPr id="191" name="Google Shape;191;p29"/>
            <p:cNvSpPr/>
            <p:nvPr/>
          </p:nvSpPr>
          <p:spPr>
            <a:xfrm>
              <a:off x="3246945" y="781801"/>
              <a:ext cx="602389" cy="91440"/>
            </a:xfrm>
            <a:custGeom>
              <a:avLst/>
              <a:gdLst/>
              <a:ahLst/>
              <a:cxnLst/>
              <a:rect l="l" t="t" r="r" b="b"/>
              <a:pathLst>
                <a:path w="120000" h="120000" extrusionOk="0">
                  <a:moveTo>
                    <a:pt x="0" y="60000"/>
                  </a:moveTo>
                  <a:lnTo>
                    <a:pt x="120000" y="60000"/>
                  </a:lnTo>
                </a:path>
              </a:pathLst>
            </a:custGeom>
            <a:noFill/>
            <a:ln w="9525" cap="flat" cmpd="sng">
              <a:solidFill>
                <a:srgbClr val="8B9C56"/>
              </a:solidFill>
              <a:prstDash val="solid"/>
              <a:miter lim="800000"/>
              <a:headEnd type="none" w="sm" len="sm"/>
              <a:tailEnd type="stealth" w="med" len="med"/>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2" name="Google Shape;192;p29"/>
            <p:cNvSpPr txBox="1"/>
            <p:nvPr/>
          </p:nvSpPr>
          <p:spPr>
            <a:xfrm>
              <a:off x="3532315" y="824356"/>
              <a:ext cx="31649" cy="6329"/>
            </a:xfrm>
            <a:prstGeom prst="rect">
              <a:avLst/>
            </a:prstGeom>
            <a:noFill/>
            <a:ln>
              <a:noFill/>
            </a:ln>
          </p:spPr>
          <p:txBody>
            <a:bodyPr spcFirstLastPara="1" wrap="square" lIns="9525" tIns="0" rIns="9525" bIns="0" anchor="ctr" anchorCtr="0">
              <a:noAutofit/>
            </a:bodyPr>
            <a:lstStyle/>
            <a:p>
              <a:pPr marL="0" marR="0" lvl="0" indent="0" algn="ctr" rtl="0">
                <a:lnSpc>
                  <a:spcPct val="90000"/>
                </a:lnSpc>
                <a:spcBef>
                  <a:spcPts val="0"/>
                </a:spcBef>
                <a:spcAft>
                  <a:spcPts val="0"/>
                </a:spcAft>
                <a:buClr>
                  <a:schemeClr val="dk1"/>
                </a:buClr>
                <a:buSzPts val="400"/>
                <a:buFont typeface="Calibri"/>
                <a:buNone/>
              </a:pPr>
              <a:endParaRPr sz="400">
                <a:solidFill>
                  <a:schemeClr val="dk1"/>
                </a:solidFill>
                <a:latin typeface="Calibri"/>
                <a:ea typeface="Calibri"/>
                <a:cs typeface="Calibri"/>
                <a:sym typeface="Calibri"/>
              </a:endParaRPr>
            </a:p>
          </p:txBody>
        </p:sp>
        <p:sp>
          <p:nvSpPr>
            <p:cNvPr id="193" name="Google Shape;193;p29"/>
            <p:cNvSpPr/>
            <p:nvPr/>
          </p:nvSpPr>
          <p:spPr>
            <a:xfrm>
              <a:off x="496615" y="1882"/>
              <a:ext cx="2752129" cy="1651277"/>
            </a:xfrm>
            <a:prstGeom prst="rect">
              <a:avLst/>
            </a:prstGeom>
            <a:solidFill>
              <a:srgbClr val="8B9C56"/>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4" name="Google Shape;194;p29"/>
            <p:cNvSpPr txBox="1"/>
            <p:nvPr/>
          </p:nvSpPr>
          <p:spPr>
            <a:xfrm>
              <a:off x="496615" y="1882"/>
              <a:ext cx="2752129" cy="1651277"/>
            </a:xfrm>
            <a:prstGeom prst="rect">
              <a:avLst/>
            </a:prstGeom>
            <a:noFill/>
            <a:ln>
              <a:noFill/>
            </a:ln>
          </p:spPr>
          <p:txBody>
            <a:bodyPr spcFirstLastPara="1" wrap="square" lIns="101150" tIns="106175" rIns="101150" bIns="106175"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 b="0" dirty="0">
                  <a:solidFill>
                    <a:schemeClr val="lt1"/>
                  </a:solidFill>
                  <a:latin typeface="Calibri"/>
                  <a:ea typeface="Calibri"/>
                  <a:cs typeface="Calibri"/>
                  <a:sym typeface="Calibri"/>
                </a:rPr>
                <a:t>Determine the incidence and impact of mental health dysfunction in physical therapy students</a:t>
              </a:r>
              <a:endParaRPr dirty="0">
                <a:solidFill>
                  <a:schemeClr val="lt1"/>
                </a:solidFill>
                <a:latin typeface="Calibri"/>
                <a:ea typeface="Calibri"/>
                <a:cs typeface="Calibri"/>
                <a:sym typeface="Calibri"/>
              </a:endParaRPr>
            </a:p>
          </p:txBody>
        </p:sp>
        <p:sp>
          <p:nvSpPr>
            <p:cNvPr id="195" name="Google Shape;195;p29"/>
            <p:cNvSpPr/>
            <p:nvPr/>
          </p:nvSpPr>
          <p:spPr>
            <a:xfrm>
              <a:off x="6632064" y="781801"/>
              <a:ext cx="602389" cy="91440"/>
            </a:xfrm>
            <a:custGeom>
              <a:avLst/>
              <a:gdLst/>
              <a:ahLst/>
              <a:cxnLst/>
              <a:rect l="l" t="t" r="r" b="b"/>
              <a:pathLst>
                <a:path w="120000" h="120000" extrusionOk="0">
                  <a:moveTo>
                    <a:pt x="0" y="60000"/>
                  </a:moveTo>
                  <a:lnTo>
                    <a:pt x="120000" y="60000"/>
                  </a:lnTo>
                </a:path>
              </a:pathLst>
            </a:custGeom>
            <a:noFill/>
            <a:ln w="9525" cap="flat" cmpd="sng">
              <a:solidFill>
                <a:srgbClr val="2F5A66"/>
              </a:solidFill>
              <a:prstDash val="solid"/>
              <a:miter lim="800000"/>
              <a:headEnd type="none" w="sm" len="sm"/>
              <a:tailEnd type="stealth" w="med" len="med"/>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6" name="Google Shape;196;p29"/>
            <p:cNvSpPr txBox="1"/>
            <p:nvPr/>
          </p:nvSpPr>
          <p:spPr>
            <a:xfrm>
              <a:off x="6917435" y="824356"/>
              <a:ext cx="31649" cy="6329"/>
            </a:xfrm>
            <a:prstGeom prst="rect">
              <a:avLst/>
            </a:prstGeom>
            <a:noFill/>
            <a:ln>
              <a:noFill/>
            </a:ln>
          </p:spPr>
          <p:txBody>
            <a:bodyPr spcFirstLastPara="1" wrap="square" lIns="9525" tIns="0" rIns="9525" bIns="0" anchor="ctr" anchorCtr="0">
              <a:noAutofit/>
            </a:bodyPr>
            <a:lstStyle/>
            <a:p>
              <a:pPr marL="0" marR="0" lvl="0" indent="0" algn="ctr" rtl="0">
                <a:lnSpc>
                  <a:spcPct val="90000"/>
                </a:lnSpc>
                <a:spcBef>
                  <a:spcPts val="0"/>
                </a:spcBef>
                <a:spcAft>
                  <a:spcPts val="0"/>
                </a:spcAft>
                <a:buClr>
                  <a:schemeClr val="dk1"/>
                </a:buClr>
                <a:buSzPts val="400"/>
                <a:buFont typeface="Calibri"/>
                <a:buNone/>
              </a:pPr>
              <a:endParaRPr sz="400">
                <a:solidFill>
                  <a:schemeClr val="dk1"/>
                </a:solidFill>
                <a:latin typeface="Calibri"/>
                <a:ea typeface="Calibri"/>
                <a:cs typeface="Calibri"/>
                <a:sym typeface="Calibri"/>
              </a:endParaRPr>
            </a:p>
          </p:txBody>
        </p:sp>
        <p:sp>
          <p:nvSpPr>
            <p:cNvPr id="197" name="Google Shape;197;p29"/>
            <p:cNvSpPr/>
            <p:nvPr/>
          </p:nvSpPr>
          <p:spPr>
            <a:xfrm>
              <a:off x="3881735" y="1882"/>
              <a:ext cx="2752129" cy="1651277"/>
            </a:xfrm>
            <a:prstGeom prst="rect">
              <a:avLst/>
            </a:prstGeom>
            <a:solidFill>
              <a:srgbClr val="2F5A66"/>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8" name="Google Shape;198;p29"/>
            <p:cNvSpPr txBox="1"/>
            <p:nvPr/>
          </p:nvSpPr>
          <p:spPr>
            <a:xfrm>
              <a:off x="3881735" y="1882"/>
              <a:ext cx="2752129" cy="1651277"/>
            </a:xfrm>
            <a:prstGeom prst="rect">
              <a:avLst/>
            </a:prstGeom>
            <a:noFill/>
            <a:ln>
              <a:noFill/>
            </a:ln>
          </p:spPr>
          <p:txBody>
            <a:bodyPr spcFirstLastPara="1" wrap="square" lIns="101150" tIns="106175" rIns="101150" bIns="106175"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 b="0" dirty="0">
                  <a:solidFill>
                    <a:schemeClr val="lt1"/>
                  </a:solidFill>
                  <a:latin typeface="Calibri"/>
                  <a:ea typeface="Calibri"/>
                  <a:cs typeface="Calibri"/>
                  <a:sym typeface="Calibri"/>
                </a:rPr>
                <a:t>Develop a plan to enhance academic programs awareness to the mental health and wellness needs of physical therapy students</a:t>
              </a:r>
              <a:endParaRPr dirty="0">
                <a:solidFill>
                  <a:schemeClr val="lt1"/>
                </a:solidFill>
                <a:latin typeface="Calibri"/>
                <a:ea typeface="Calibri"/>
                <a:cs typeface="Calibri"/>
                <a:sym typeface="Calibri"/>
              </a:endParaRPr>
            </a:p>
          </p:txBody>
        </p:sp>
        <p:sp>
          <p:nvSpPr>
            <p:cNvPr id="199" name="Google Shape;199;p29"/>
            <p:cNvSpPr/>
            <p:nvPr/>
          </p:nvSpPr>
          <p:spPr>
            <a:xfrm>
              <a:off x="1872680" y="1651360"/>
              <a:ext cx="6770239" cy="602389"/>
            </a:xfrm>
            <a:custGeom>
              <a:avLst/>
              <a:gdLst/>
              <a:ahLst/>
              <a:cxnLst/>
              <a:rect l="l" t="t" r="r" b="b"/>
              <a:pathLst>
                <a:path w="120000" h="120000" extrusionOk="0">
                  <a:moveTo>
                    <a:pt x="120000" y="0"/>
                  </a:moveTo>
                  <a:lnTo>
                    <a:pt x="120000" y="63406"/>
                  </a:lnTo>
                  <a:lnTo>
                    <a:pt x="0" y="63406"/>
                  </a:lnTo>
                  <a:lnTo>
                    <a:pt x="0" y="120000"/>
                  </a:lnTo>
                </a:path>
              </a:pathLst>
            </a:custGeom>
            <a:noFill/>
            <a:ln w="9525" cap="flat" cmpd="sng">
              <a:solidFill>
                <a:srgbClr val="6D6E6F"/>
              </a:solidFill>
              <a:prstDash val="solid"/>
              <a:miter lim="800000"/>
              <a:headEnd type="none" w="sm" len="sm"/>
              <a:tailEnd type="stealth" w="med" len="med"/>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0" name="Google Shape;200;p29"/>
            <p:cNvSpPr txBox="1"/>
            <p:nvPr/>
          </p:nvSpPr>
          <p:spPr>
            <a:xfrm>
              <a:off x="5087805" y="1949390"/>
              <a:ext cx="339988" cy="6329"/>
            </a:xfrm>
            <a:prstGeom prst="rect">
              <a:avLst/>
            </a:prstGeom>
            <a:noFill/>
            <a:ln>
              <a:noFill/>
            </a:ln>
          </p:spPr>
          <p:txBody>
            <a:bodyPr spcFirstLastPara="1" wrap="square" lIns="9525" tIns="0" rIns="9525" bIns="0" anchor="ctr" anchorCtr="0">
              <a:noAutofit/>
            </a:bodyPr>
            <a:lstStyle/>
            <a:p>
              <a:pPr marL="0" marR="0" lvl="0" indent="0" algn="ctr" rtl="0">
                <a:lnSpc>
                  <a:spcPct val="90000"/>
                </a:lnSpc>
                <a:spcBef>
                  <a:spcPts val="0"/>
                </a:spcBef>
                <a:spcAft>
                  <a:spcPts val="0"/>
                </a:spcAft>
                <a:buClr>
                  <a:schemeClr val="dk1"/>
                </a:buClr>
                <a:buSzPts val="400"/>
                <a:buFont typeface="Calibri"/>
                <a:buNone/>
              </a:pPr>
              <a:endParaRPr sz="400">
                <a:solidFill>
                  <a:schemeClr val="dk1"/>
                </a:solidFill>
                <a:latin typeface="Calibri"/>
                <a:ea typeface="Calibri"/>
                <a:cs typeface="Calibri"/>
                <a:sym typeface="Calibri"/>
              </a:endParaRPr>
            </a:p>
          </p:txBody>
        </p:sp>
        <p:sp>
          <p:nvSpPr>
            <p:cNvPr id="201" name="Google Shape;201;p29"/>
            <p:cNvSpPr/>
            <p:nvPr/>
          </p:nvSpPr>
          <p:spPr>
            <a:xfrm>
              <a:off x="7266854" y="1882"/>
              <a:ext cx="2752129" cy="1651277"/>
            </a:xfrm>
            <a:prstGeom prst="rect">
              <a:avLst/>
            </a:prstGeom>
            <a:solidFill>
              <a:srgbClr val="6D6E6F"/>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2" name="Google Shape;202;p29"/>
            <p:cNvSpPr txBox="1"/>
            <p:nvPr/>
          </p:nvSpPr>
          <p:spPr>
            <a:xfrm>
              <a:off x="7266854" y="1882"/>
              <a:ext cx="2752129" cy="1651277"/>
            </a:xfrm>
            <a:prstGeom prst="rect">
              <a:avLst/>
            </a:prstGeom>
            <a:noFill/>
            <a:ln>
              <a:noFill/>
            </a:ln>
          </p:spPr>
          <p:txBody>
            <a:bodyPr spcFirstLastPara="1" wrap="square" lIns="101150" tIns="106175" rIns="101150" bIns="106175"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 b="0" dirty="0">
                  <a:solidFill>
                    <a:schemeClr val="lt1"/>
                  </a:solidFill>
                  <a:latin typeface="Calibri"/>
                  <a:ea typeface="Calibri"/>
                  <a:cs typeface="Calibri"/>
                  <a:sym typeface="Calibri"/>
                </a:rPr>
                <a:t>Identify best practices for academic programs to support and improve students’ health and well-being </a:t>
              </a:r>
              <a:endParaRPr dirty="0">
                <a:solidFill>
                  <a:schemeClr val="lt1"/>
                </a:solidFill>
                <a:latin typeface="Calibri"/>
                <a:ea typeface="Calibri"/>
                <a:cs typeface="Calibri"/>
                <a:sym typeface="Calibri"/>
              </a:endParaRPr>
            </a:p>
          </p:txBody>
        </p:sp>
        <p:sp>
          <p:nvSpPr>
            <p:cNvPr id="203" name="Google Shape;203;p29"/>
            <p:cNvSpPr/>
            <p:nvPr/>
          </p:nvSpPr>
          <p:spPr>
            <a:xfrm>
              <a:off x="3246945" y="3066068"/>
              <a:ext cx="602389" cy="91440"/>
            </a:xfrm>
            <a:custGeom>
              <a:avLst/>
              <a:gdLst/>
              <a:ahLst/>
              <a:cxnLst/>
              <a:rect l="l" t="t" r="r" b="b"/>
              <a:pathLst>
                <a:path w="120000" h="120000" extrusionOk="0">
                  <a:moveTo>
                    <a:pt x="0" y="60000"/>
                  </a:moveTo>
                  <a:lnTo>
                    <a:pt x="120000" y="60000"/>
                  </a:lnTo>
                </a:path>
              </a:pathLst>
            </a:custGeom>
            <a:noFill/>
            <a:ln w="9525" cap="flat" cmpd="sng">
              <a:solidFill>
                <a:schemeClr val="accent5"/>
              </a:solidFill>
              <a:prstDash val="solid"/>
              <a:miter lim="800000"/>
              <a:headEnd type="none" w="sm" len="sm"/>
              <a:tailEnd type="stealth" w="med" len="med"/>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4" name="Google Shape;204;p29"/>
            <p:cNvSpPr txBox="1"/>
            <p:nvPr/>
          </p:nvSpPr>
          <p:spPr>
            <a:xfrm>
              <a:off x="3532315" y="3108623"/>
              <a:ext cx="31649" cy="6329"/>
            </a:xfrm>
            <a:prstGeom prst="rect">
              <a:avLst/>
            </a:prstGeom>
            <a:noFill/>
            <a:ln>
              <a:noFill/>
            </a:ln>
          </p:spPr>
          <p:txBody>
            <a:bodyPr spcFirstLastPara="1" wrap="square" lIns="9525" tIns="0" rIns="9525" bIns="0" anchor="ctr" anchorCtr="0">
              <a:noAutofit/>
            </a:bodyPr>
            <a:lstStyle/>
            <a:p>
              <a:pPr marL="0" marR="0" lvl="0" indent="0" algn="ctr" rtl="0">
                <a:lnSpc>
                  <a:spcPct val="90000"/>
                </a:lnSpc>
                <a:spcBef>
                  <a:spcPts val="0"/>
                </a:spcBef>
                <a:spcAft>
                  <a:spcPts val="0"/>
                </a:spcAft>
                <a:buClr>
                  <a:schemeClr val="dk1"/>
                </a:buClr>
                <a:buSzPts val="400"/>
                <a:buFont typeface="Calibri"/>
                <a:buNone/>
              </a:pPr>
              <a:endParaRPr sz="400">
                <a:solidFill>
                  <a:schemeClr val="dk1"/>
                </a:solidFill>
                <a:latin typeface="Calibri"/>
                <a:ea typeface="Calibri"/>
                <a:cs typeface="Calibri"/>
                <a:sym typeface="Calibri"/>
              </a:endParaRPr>
            </a:p>
          </p:txBody>
        </p:sp>
        <p:sp>
          <p:nvSpPr>
            <p:cNvPr id="205" name="Google Shape;205;p29"/>
            <p:cNvSpPr/>
            <p:nvPr/>
          </p:nvSpPr>
          <p:spPr>
            <a:xfrm>
              <a:off x="496615" y="2286149"/>
              <a:ext cx="2752129" cy="1651277"/>
            </a:xfrm>
            <a:prstGeom prst="rect">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6" name="Google Shape;206;p29"/>
            <p:cNvSpPr txBox="1"/>
            <p:nvPr/>
          </p:nvSpPr>
          <p:spPr>
            <a:xfrm>
              <a:off x="496615" y="2286149"/>
              <a:ext cx="2752129" cy="1651277"/>
            </a:xfrm>
            <a:prstGeom prst="rect">
              <a:avLst/>
            </a:prstGeom>
            <a:noFill/>
            <a:ln>
              <a:noFill/>
            </a:ln>
          </p:spPr>
          <p:txBody>
            <a:bodyPr spcFirstLastPara="1" wrap="square" lIns="101150" tIns="106175" rIns="101150" bIns="106175"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 b="0" dirty="0">
                  <a:solidFill>
                    <a:schemeClr val="lt1"/>
                  </a:solidFill>
                  <a:latin typeface="Calibri"/>
                  <a:ea typeface="Calibri"/>
                  <a:cs typeface="Calibri"/>
                  <a:sym typeface="Calibri"/>
                </a:rPr>
                <a:t>Raise the visibility of clinician stress and burnout</a:t>
              </a:r>
              <a:endParaRPr dirty="0">
                <a:solidFill>
                  <a:schemeClr val="lt1"/>
                </a:solidFill>
                <a:latin typeface="Calibri"/>
                <a:ea typeface="Calibri"/>
                <a:cs typeface="Calibri"/>
                <a:sym typeface="Calibri"/>
              </a:endParaRPr>
            </a:p>
          </p:txBody>
        </p:sp>
        <p:sp>
          <p:nvSpPr>
            <p:cNvPr id="207" name="Google Shape;207;p29"/>
            <p:cNvSpPr/>
            <p:nvPr/>
          </p:nvSpPr>
          <p:spPr>
            <a:xfrm>
              <a:off x="3881735" y="2286149"/>
              <a:ext cx="2752129" cy="1651277"/>
            </a:xfrm>
            <a:prstGeom prst="rect">
              <a:avLst/>
            </a:prstGeom>
            <a:solidFill>
              <a:srgbClr val="F2EEE4"/>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8" name="Google Shape;208;p29"/>
            <p:cNvSpPr txBox="1"/>
            <p:nvPr/>
          </p:nvSpPr>
          <p:spPr>
            <a:xfrm>
              <a:off x="3881735" y="2286149"/>
              <a:ext cx="2752129" cy="1651277"/>
            </a:xfrm>
            <a:prstGeom prst="rect">
              <a:avLst/>
            </a:prstGeom>
            <a:noFill/>
            <a:ln>
              <a:noFill/>
            </a:ln>
          </p:spPr>
          <p:txBody>
            <a:bodyPr spcFirstLastPara="1" wrap="square" lIns="101150" tIns="106175" rIns="101150" bIns="106175" anchor="ctr" anchorCtr="0">
              <a:noAutofit/>
            </a:bodyPr>
            <a:lstStyle/>
            <a:p>
              <a:pPr marL="0" marR="0" lvl="0" indent="0" algn="ctr" rtl="0">
                <a:lnSpc>
                  <a:spcPct val="90000"/>
                </a:lnSpc>
                <a:spcBef>
                  <a:spcPts val="0"/>
                </a:spcBef>
                <a:spcAft>
                  <a:spcPts val="0"/>
                </a:spcAft>
                <a:buClr>
                  <a:schemeClr val="dk1"/>
                </a:buClr>
                <a:buSzPts val="1300"/>
                <a:buFont typeface="Calibri"/>
                <a:buNone/>
              </a:pPr>
              <a:r>
                <a:rPr lang="en" b="0" dirty="0">
                  <a:solidFill>
                    <a:schemeClr val="dk1"/>
                  </a:solidFill>
                  <a:latin typeface="Calibri"/>
                  <a:ea typeface="Calibri"/>
                  <a:cs typeface="Calibri"/>
                  <a:sym typeface="Calibri"/>
                </a:rPr>
                <a:t>Provide tools, resources and/or programming related to this area including research areas</a:t>
              </a:r>
              <a:endParaRPr dirty="0">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sp>
        <p:nvSpPr>
          <p:cNvPr id="215" name="Google Shape;215;p30"/>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8" name="Google Shape;218;p30"/>
          <p:cNvSpPr/>
          <p:nvPr/>
        </p:nvSpPr>
        <p:spPr>
          <a:xfrm>
            <a:off x="483495" y="480670"/>
            <a:ext cx="126206" cy="1284896"/>
          </a:xfrm>
          <a:custGeom>
            <a:avLst/>
            <a:gdLst/>
            <a:ahLst/>
            <a:cxnLst/>
            <a:rect l="l" t="t" r="r" b="b"/>
            <a:pathLst>
              <a:path w="106" h="1114" extrusionOk="0">
                <a:moveTo>
                  <a:pt x="106" y="1114"/>
                </a:moveTo>
                <a:lnTo>
                  <a:pt x="0" y="1005"/>
                </a:lnTo>
                <a:lnTo>
                  <a:pt x="0" y="0"/>
                </a:lnTo>
                <a:lnTo>
                  <a:pt x="106" y="110"/>
                </a:lnTo>
                <a:lnTo>
                  <a:pt x="106" y="1114"/>
                </a:lnTo>
                <a:close/>
              </a:path>
            </a:pathLst>
          </a:custGeom>
          <a:solidFill>
            <a:srgbClr val="602F2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 name="Group 1">
            <a:extLst>
              <a:ext uri="{FF2B5EF4-FFF2-40B4-BE49-F238E27FC236}">
                <a16:creationId xmlns:a16="http://schemas.microsoft.com/office/drawing/2014/main" id="{716B9FA2-9100-4335-8A90-36BD61D3B589}"/>
              </a:ext>
            </a:extLst>
          </p:cNvPr>
          <p:cNvGrpSpPr/>
          <p:nvPr/>
        </p:nvGrpSpPr>
        <p:grpSpPr>
          <a:xfrm>
            <a:off x="307283" y="192316"/>
            <a:ext cx="8356655" cy="1861603"/>
            <a:chOff x="307283" y="476786"/>
            <a:chExt cx="8356655" cy="1861603"/>
          </a:xfrm>
        </p:grpSpPr>
        <p:sp>
          <p:nvSpPr>
            <p:cNvPr id="216" name="Google Shape;216;p30"/>
            <p:cNvSpPr/>
            <p:nvPr/>
          </p:nvSpPr>
          <p:spPr>
            <a:xfrm>
              <a:off x="307283" y="766763"/>
              <a:ext cx="532209" cy="1571626"/>
            </a:xfrm>
            <a:custGeom>
              <a:avLst/>
              <a:gdLst/>
              <a:ahLst/>
              <a:cxnLst/>
              <a:rect l="l" t="t" r="r" b="b"/>
              <a:pathLst>
                <a:path w="447" h="1363" extrusionOk="0">
                  <a:moveTo>
                    <a:pt x="447" y="1363"/>
                  </a:moveTo>
                  <a:lnTo>
                    <a:pt x="0" y="987"/>
                  </a:lnTo>
                  <a:lnTo>
                    <a:pt x="0" y="0"/>
                  </a:lnTo>
                  <a:lnTo>
                    <a:pt x="447" y="376"/>
                  </a:lnTo>
                  <a:lnTo>
                    <a:pt x="447" y="1363"/>
                  </a:lnTo>
                  <a:close/>
                </a:path>
              </a:pathLst>
            </a:custGeom>
            <a:solidFill>
              <a:srgbClr val="602F2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7" name="Google Shape;217;p30"/>
            <p:cNvSpPr/>
            <p:nvPr/>
          </p:nvSpPr>
          <p:spPr>
            <a:xfrm>
              <a:off x="307283" y="628308"/>
              <a:ext cx="302419" cy="1279073"/>
            </a:xfrm>
            <a:custGeom>
              <a:avLst/>
              <a:gdLst/>
              <a:ahLst/>
              <a:cxnLst/>
              <a:rect l="l" t="t" r="r" b="b"/>
              <a:pathLst>
                <a:path w="254" h="1109" extrusionOk="0">
                  <a:moveTo>
                    <a:pt x="254" y="987"/>
                  </a:moveTo>
                  <a:lnTo>
                    <a:pt x="0" y="1109"/>
                  </a:lnTo>
                  <a:lnTo>
                    <a:pt x="0" y="119"/>
                  </a:lnTo>
                  <a:lnTo>
                    <a:pt x="254" y="0"/>
                  </a:lnTo>
                  <a:lnTo>
                    <a:pt x="254" y="987"/>
                  </a:lnTo>
                  <a:close/>
                </a:path>
              </a:pathLst>
            </a:custGeom>
            <a:solidFill>
              <a:srgbClr val="91473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9" name="Google Shape;219;p30"/>
            <p:cNvSpPr/>
            <p:nvPr/>
          </p:nvSpPr>
          <p:spPr>
            <a:xfrm>
              <a:off x="8417402" y="476787"/>
              <a:ext cx="246459" cy="1306770"/>
            </a:xfrm>
            <a:custGeom>
              <a:avLst/>
              <a:gdLst/>
              <a:ahLst/>
              <a:cxnLst/>
              <a:rect l="l" t="t" r="r" b="b"/>
              <a:pathLst>
                <a:path w="207" h="1114" extrusionOk="0">
                  <a:moveTo>
                    <a:pt x="207" y="987"/>
                  </a:moveTo>
                  <a:lnTo>
                    <a:pt x="0" y="1114"/>
                  </a:lnTo>
                  <a:lnTo>
                    <a:pt x="0" y="127"/>
                  </a:lnTo>
                  <a:lnTo>
                    <a:pt x="207" y="0"/>
                  </a:lnTo>
                  <a:lnTo>
                    <a:pt x="207" y="987"/>
                  </a:lnTo>
                  <a:close/>
                </a:path>
              </a:pathLst>
            </a:custGeom>
            <a:solidFill>
              <a:srgbClr val="602F2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0" name="Google Shape;220;p30"/>
            <p:cNvSpPr/>
            <p:nvPr/>
          </p:nvSpPr>
          <p:spPr>
            <a:xfrm>
              <a:off x="483041" y="476786"/>
              <a:ext cx="8180897" cy="1156093"/>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21" name="Google Shape;221;p30"/>
          <p:cNvSpPr txBox="1">
            <a:spLocks noGrp="1"/>
          </p:cNvSpPr>
          <p:nvPr>
            <p:ph type="title"/>
          </p:nvPr>
        </p:nvSpPr>
        <p:spPr>
          <a:xfrm>
            <a:off x="718879" y="365360"/>
            <a:ext cx="7698523" cy="909076"/>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FFFFFF"/>
              </a:buClr>
              <a:buSzPts val="3000"/>
              <a:buFont typeface="Calibri"/>
              <a:buNone/>
            </a:pPr>
            <a:r>
              <a:rPr lang="en" sz="3200" dirty="0">
                <a:solidFill>
                  <a:srgbClr val="FFFFFF"/>
                </a:solidFill>
                <a:latin typeface="Calibri"/>
                <a:ea typeface="Calibri"/>
                <a:cs typeface="Calibri"/>
                <a:sym typeface="Calibri"/>
              </a:rPr>
              <a:t>METHODS - SURVEYS</a:t>
            </a:r>
            <a:endParaRPr sz="1200" dirty="0"/>
          </a:p>
        </p:txBody>
      </p:sp>
      <p:sp>
        <p:nvSpPr>
          <p:cNvPr id="222" name="Google Shape;222;p30"/>
          <p:cNvSpPr txBox="1">
            <a:spLocks noGrp="1"/>
          </p:cNvSpPr>
          <p:nvPr>
            <p:ph type="body" idx="1"/>
          </p:nvPr>
        </p:nvSpPr>
        <p:spPr>
          <a:xfrm>
            <a:off x="1025718" y="1540725"/>
            <a:ext cx="7281746" cy="3247417"/>
          </a:xfrm>
          <a:prstGeom prst="rect">
            <a:avLst/>
          </a:prstGeom>
          <a:noFill/>
          <a:ln>
            <a:noFill/>
          </a:ln>
        </p:spPr>
        <p:txBody>
          <a:bodyPr spcFirstLastPara="1" wrap="square" lIns="68575" tIns="34275" rIns="68575" bIns="34275" anchor="ctr" anchorCtr="0">
            <a:noAutofit/>
          </a:bodyPr>
          <a:lstStyle/>
          <a:p>
            <a:pPr marL="342900" lvl="0" indent="-165100" algn="l" rtl="0">
              <a:lnSpc>
                <a:spcPct val="70000"/>
              </a:lnSpc>
              <a:spcBef>
                <a:spcPts val="0"/>
              </a:spcBef>
              <a:spcAft>
                <a:spcPts val="0"/>
              </a:spcAft>
              <a:buSzPts val="1800"/>
              <a:buFont typeface="Arial"/>
              <a:buChar char="•"/>
            </a:pPr>
            <a:r>
              <a:rPr lang="en" sz="1800" dirty="0">
                <a:solidFill>
                  <a:schemeClr val="dk1"/>
                </a:solidFill>
              </a:rPr>
              <a:t>3 Qualtrics surveys were developed and tested in December 2018</a:t>
            </a:r>
            <a:endParaRPr sz="1100" dirty="0"/>
          </a:p>
          <a:p>
            <a:pPr marL="342900" lvl="0" indent="-165100" algn="l" rtl="0">
              <a:lnSpc>
                <a:spcPct val="70000"/>
              </a:lnSpc>
              <a:spcBef>
                <a:spcPts val="1200"/>
              </a:spcBef>
              <a:spcAft>
                <a:spcPts val="0"/>
              </a:spcAft>
              <a:buSzPts val="1800"/>
              <a:buFont typeface="Arial"/>
              <a:buChar char="•"/>
            </a:pPr>
            <a:r>
              <a:rPr lang="en" sz="1800" dirty="0">
                <a:solidFill>
                  <a:schemeClr val="dk1"/>
                </a:solidFill>
              </a:rPr>
              <a:t>IRB approval #HS-19-00169 by USC March 2019</a:t>
            </a:r>
            <a:endParaRPr sz="1100" dirty="0"/>
          </a:p>
          <a:p>
            <a:pPr marL="0" lvl="1" indent="0" algn="l" rtl="0">
              <a:lnSpc>
                <a:spcPct val="70000"/>
              </a:lnSpc>
              <a:spcBef>
                <a:spcPts val="1300"/>
              </a:spcBef>
              <a:spcAft>
                <a:spcPts val="0"/>
              </a:spcAft>
              <a:buSzPts val="1800"/>
              <a:buNone/>
            </a:pPr>
            <a:r>
              <a:rPr lang="en" sz="1800" dirty="0">
                <a:solidFill>
                  <a:schemeClr val="dk1"/>
                </a:solidFill>
              </a:rPr>
              <a:t>	</a:t>
            </a:r>
            <a:r>
              <a:rPr lang="en" sz="1800" b="0" dirty="0">
                <a:solidFill>
                  <a:schemeClr val="dk1"/>
                </a:solidFill>
              </a:rPr>
              <a:t>Academic faculty and staff – N=461</a:t>
            </a:r>
            <a:endParaRPr sz="1100" dirty="0"/>
          </a:p>
          <a:p>
            <a:pPr marL="0" lvl="1" indent="0" algn="l" rtl="0">
              <a:lnSpc>
                <a:spcPct val="70000"/>
              </a:lnSpc>
              <a:spcBef>
                <a:spcPts val="1300"/>
              </a:spcBef>
              <a:spcAft>
                <a:spcPts val="0"/>
              </a:spcAft>
              <a:buSzPts val="1800"/>
              <a:buNone/>
            </a:pPr>
            <a:r>
              <a:rPr lang="en" sz="1800" b="0" dirty="0">
                <a:solidFill>
                  <a:schemeClr val="dk1"/>
                </a:solidFill>
              </a:rPr>
              <a:t>		Program director, DCE, faculty, student affairs personnel</a:t>
            </a:r>
            <a:endParaRPr sz="1100" dirty="0"/>
          </a:p>
          <a:p>
            <a:pPr marL="0" lvl="1" indent="0" algn="l" rtl="0">
              <a:lnSpc>
                <a:spcPct val="70000"/>
              </a:lnSpc>
              <a:spcBef>
                <a:spcPts val="1300"/>
              </a:spcBef>
              <a:spcAft>
                <a:spcPts val="0"/>
              </a:spcAft>
              <a:buSzPts val="1800"/>
              <a:buNone/>
            </a:pPr>
            <a:r>
              <a:rPr lang="en" sz="1800" b="0" dirty="0">
                <a:solidFill>
                  <a:schemeClr val="dk1"/>
                </a:solidFill>
              </a:rPr>
              <a:t>	Clinical faculty – N=242</a:t>
            </a:r>
            <a:endParaRPr sz="1100" dirty="0"/>
          </a:p>
          <a:p>
            <a:pPr marL="0" lvl="1" indent="0" algn="l" rtl="0">
              <a:lnSpc>
                <a:spcPct val="70000"/>
              </a:lnSpc>
              <a:spcBef>
                <a:spcPts val="1300"/>
              </a:spcBef>
              <a:spcAft>
                <a:spcPts val="0"/>
              </a:spcAft>
              <a:buSzPts val="1800"/>
              <a:buNone/>
            </a:pPr>
            <a:r>
              <a:rPr lang="en" sz="1800" b="0" dirty="0">
                <a:solidFill>
                  <a:schemeClr val="dk1"/>
                </a:solidFill>
              </a:rPr>
              <a:t>		10 sites identified by DCEs</a:t>
            </a:r>
            <a:endParaRPr sz="1100" dirty="0"/>
          </a:p>
          <a:p>
            <a:pPr marL="0" lvl="1" indent="0" algn="l" rtl="0">
              <a:lnSpc>
                <a:spcPct val="70000"/>
              </a:lnSpc>
              <a:spcBef>
                <a:spcPts val="1300"/>
              </a:spcBef>
              <a:spcAft>
                <a:spcPts val="0"/>
              </a:spcAft>
              <a:buSzPts val="1800"/>
              <a:buNone/>
            </a:pPr>
            <a:r>
              <a:rPr lang="en" sz="1800" b="0" dirty="0">
                <a:solidFill>
                  <a:schemeClr val="dk1"/>
                </a:solidFill>
              </a:rPr>
              <a:t>	PT and PTA Students – N=1240</a:t>
            </a:r>
            <a:endParaRPr sz="1100" dirty="0"/>
          </a:p>
          <a:p>
            <a:pPr marL="0" lvl="1" indent="0" algn="l" rtl="0">
              <a:lnSpc>
                <a:spcPct val="70000"/>
              </a:lnSpc>
              <a:spcBef>
                <a:spcPts val="1300"/>
              </a:spcBef>
              <a:spcAft>
                <a:spcPts val="0"/>
              </a:spcAft>
              <a:buSzPts val="1800"/>
              <a:buNone/>
            </a:pPr>
            <a:r>
              <a:rPr lang="en" sz="1800" b="0" dirty="0">
                <a:solidFill>
                  <a:schemeClr val="dk1"/>
                </a:solidFill>
              </a:rPr>
              <a:t>		The Pulse, Student Assembly Director of 			Communications, Core Ambassadors</a:t>
            </a:r>
            <a:endParaRPr sz="1100" dirty="0"/>
          </a:p>
          <a:p>
            <a:pPr marL="0" lvl="1" indent="76200" algn="l" rtl="0">
              <a:lnSpc>
                <a:spcPct val="70000"/>
              </a:lnSpc>
              <a:spcBef>
                <a:spcPts val="1300"/>
              </a:spcBef>
              <a:spcAft>
                <a:spcPts val="0"/>
              </a:spcAft>
              <a:buSzPts val="1300"/>
              <a:buFont typeface="Arial"/>
              <a:buNone/>
            </a:pPr>
            <a:endParaRPr sz="1300" b="0" dirty="0">
              <a:solidFill>
                <a:schemeClr val="dk1"/>
              </a:solidFill>
            </a:endParaRPr>
          </a:p>
        </p:txBody>
      </p:sp>
      <p:sp>
        <p:nvSpPr>
          <p:cNvPr id="223" name="Google Shape;223;p30"/>
          <p:cNvSpPr txBox="1"/>
          <p:nvPr/>
        </p:nvSpPr>
        <p:spPr>
          <a:xfrm>
            <a:off x="2444123" y="4743857"/>
            <a:ext cx="6429953" cy="207749"/>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Clr>
                <a:srgbClr val="000000"/>
              </a:buClr>
              <a:buSzPts val="900"/>
              <a:buFont typeface="Calibri"/>
              <a:buNone/>
            </a:pPr>
            <a:r>
              <a:rPr lang="en" sz="900" b="0" i="0" u="none" strike="noStrike" cap="none">
                <a:solidFill>
                  <a:srgbClr val="000000"/>
                </a:solidFill>
                <a:latin typeface="Calibri"/>
                <a:ea typeface="Calibri"/>
                <a:cs typeface="Calibri"/>
                <a:sym typeface="Calibri"/>
              </a:rPr>
              <a:t>Task Force To Enhance Academic Programs Awareness to the Mental Health and Wellness Needs of Students and Future Clinicians</a:t>
            </a:r>
            <a:endParaRPr sz="900" b="0" i="0" u="none" strike="noStrike" cap="none">
              <a:solidFill>
                <a:srgbClr val="000000"/>
              </a:solidFill>
              <a:latin typeface="Calibri"/>
              <a:ea typeface="Calibri"/>
              <a:cs typeface="Calibri"/>
              <a:sym typeface="Calibri"/>
            </a:endParaRPr>
          </a:p>
        </p:txBody>
      </p:sp>
      <p:pic>
        <p:nvPicPr>
          <p:cNvPr id="224" name="Google Shape;224;p30"/>
          <p:cNvPicPr preferRelativeResize="0"/>
          <p:nvPr/>
        </p:nvPicPr>
        <p:blipFill rotWithShape="1">
          <a:blip r:embed="rId3">
            <a:alphaModFix/>
          </a:blip>
          <a:srcRect/>
          <a:stretch/>
        </p:blipFill>
        <p:spPr>
          <a:xfrm>
            <a:off x="307283" y="4772917"/>
            <a:ext cx="662998" cy="201185"/>
          </a:xfrm>
          <a:prstGeom prst="rect">
            <a:avLst/>
          </a:prstGeom>
          <a:noFill/>
          <a:ln>
            <a:noFill/>
          </a:ln>
        </p:spPr>
      </p:pic>
      <p:pic>
        <p:nvPicPr>
          <p:cNvPr id="225" name="Google Shape;225;p30"/>
          <p:cNvPicPr preferRelativeResize="0"/>
          <p:nvPr/>
        </p:nvPicPr>
        <p:blipFill rotWithShape="1">
          <a:blip r:embed="rId4">
            <a:alphaModFix/>
          </a:blip>
          <a:srcRect/>
          <a:stretch/>
        </p:blipFill>
        <p:spPr>
          <a:xfrm>
            <a:off x="941491" y="4736338"/>
            <a:ext cx="672142" cy="27434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0"/>
        <p:cNvGrpSpPr/>
        <p:nvPr/>
      </p:nvGrpSpPr>
      <p:grpSpPr>
        <a:xfrm>
          <a:off x="0" y="0"/>
          <a:ext cx="0" cy="0"/>
          <a:chOff x="0" y="0"/>
          <a:chExt cx="0" cy="0"/>
        </a:xfrm>
      </p:grpSpPr>
      <p:sp>
        <p:nvSpPr>
          <p:cNvPr id="231" name="Google Shape;231;p31"/>
          <p:cNvSpPr/>
          <p:nvPr/>
        </p:nvSpPr>
        <p:spPr>
          <a:xfrm>
            <a:off x="0" y="1"/>
            <a:ext cx="9143772"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2" name="Google Shape;232;p31"/>
          <p:cNvSpPr/>
          <p:nvPr/>
        </p:nvSpPr>
        <p:spPr>
          <a:xfrm>
            <a:off x="229" y="0"/>
            <a:ext cx="9143772"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600">
              <a:solidFill>
                <a:schemeClr val="lt1"/>
              </a:solidFill>
              <a:latin typeface="Calibri"/>
              <a:ea typeface="Calibri"/>
              <a:cs typeface="Calibri"/>
              <a:sym typeface="Calibri"/>
            </a:endParaRPr>
          </a:p>
        </p:txBody>
      </p:sp>
      <p:grpSp>
        <p:nvGrpSpPr>
          <p:cNvPr id="233" name="Google Shape;233;p31"/>
          <p:cNvGrpSpPr/>
          <p:nvPr/>
        </p:nvGrpSpPr>
        <p:grpSpPr>
          <a:xfrm>
            <a:off x="-16397" y="381628"/>
            <a:ext cx="3913468" cy="4679746"/>
            <a:chOff x="-19221" y="251144"/>
            <a:chExt cx="5217958" cy="6239661"/>
          </a:xfrm>
        </p:grpSpPr>
        <p:sp>
          <p:nvSpPr>
            <p:cNvPr id="234" name="Google Shape;234;p31"/>
            <p:cNvSpPr/>
            <p:nvPr/>
          </p:nvSpPr>
          <p:spPr>
            <a:xfrm>
              <a:off x="-19221" y="251144"/>
              <a:ext cx="5187198" cy="6239661"/>
            </a:xfrm>
            <a:custGeom>
              <a:avLst/>
              <a:gdLst/>
              <a:ahLst/>
              <a:cxnLst/>
              <a:rect l="l" t="t" r="r" b="b"/>
              <a:pathLst>
                <a:path w="5187198" h="6239661" extrusionOk="0">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0">
                  <a:srgbClr val="FFFFFF">
                    <a:alpha val="9803"/>
                  </a:srgbClr>
                </a:gs>
                <a:gs pos="2000">
                  <a:srgbClr val="FFFFFF">
                    <a:alpha val="9803"/>
                  </a:srgbClr>
                </a:gs>
                <a:gs pos="16000">
                  <a:srgbClr val="F2EEE6">
                    <a:alpha val="9803"/>
                  </a:srgbClr>
                </a:gs>
                <a:gs pos="85000">
                  <a:srgbClr val="C06143">
                    <a:alpha val="9803"/>
                  </a:srgbClr>
                </a:gs>
                <a:gs pos="100000">
                  <a:srgbClr val="FFFFFF">
                    <a:alpha val="9803"/>
                  </a:srgbClr>
                </a:gs>
              </a:gsLst>
              <a:lin ang="120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5" name="Google Shape;235;p31"/>
            <p:cNvSpPr/>
            <p:nvPr/>
          </p:nvSpPr>
          <p:spPr>
            <a:xfrm>
              <a:off x="-19220" y="297400"/>
              <a:ext cx="5215811" cy="6107388"/>
            </a:xfrm>
            <a:custGeom>
              <a:avLst/>
              <a:gdLst/>
              <a:ahLst/>
              <a:cxnLst/>
              <a:rect l="l" t="t" r="r" b="b"/>
              <a:pathLst>
                <a:path w="5215811" h="6107388" extrusionOk="0">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0">
                  <a:srgbClr val="FFFFFF">
                    <a:alpha val="9803"/>
                  </a:srgbClr>
                </a:gs>
                <a:gs pos="2000">
                  <a:srgbClr val="FFFFFF">
                    <a:alpha val="9803"/>
                  </a:srgbClr>
                </a:gs>
                <a:gs pos="16000">
                  <a:srgbClr val="F2EEE6">
                    <a:alpha val="9803"/>
                  </a:srgbClr>
                </a:gs>
                <a:gs pos="85000">
                  <a:srgbClr val="C06143">
                    <a:alpha val="9803"/>
                  </a:srgbClr>
                </a:gs>
                <a:gs pos="100000">
                  <a:srgbClr val="FFFFFF">
                    <a:alpha val="9803"/>
                  </a:srgbClr>
                </a:gs>
              </a:gsLst>
              <a:lin ang="120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6" name="Google Shape;236;p31"/>
            <p:cNvSpPr/>
            <p:nvPr/>
          </p:nvSpPr>
          <p:spPr>
            <a:xfrm>
              <a:off x="-19221" y="319367"/>
              <a:ext cx="5217956" cy="6100079"/>
            </a:xfrm>
            <a:custGeom>
              <a:avLst/>
              <a:gdLst/>
              <a:ahLst/>
              <a:cxnLst/>
              <a:rect l="l" t="t" r="r" b="b"/>
              <a:pathLst>
                <a:path w="5217956" h="6100079" extrusionOk="0">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0">
                  <a:srgbClr val="FFFFFF">
                    <a:alpha val="9803"/>
                  </a:srgbClr>
                </a:gs>
                <a:gs pos="2000">
                  <a:srgbClr val="FFFFFF">
                    <a:alpha val="9803"/>
                  </a:srgbClr>
                </a:gs>
                <a:gs pos="16000">
                  <a:srgbClr val="F2EEE6">
                    <a:alpha val="9803"/>
                  </a:srgbClr>
                </a:gs>
                <a:gs pos="85000">
                  <a:srgbClr val="C06143">
                    <a:alpha val="9803"/>
                  </a:srgbClr>
                </a:gs>
                <a:gs pos="100000">
                  <a:srgbClr val="FFFFFF">
                    <a:alpha val="9803"/>
                  </a:srgbClr>
                </a:gs>
              </a:gsLst>
              <a:lin ang="120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7" name="Google Shape;237;p31"/>
            <p:cNvSpPr/>
            <p:nvPr/>
          </p:nvSpPr>
          <p:spPr>
            <a:xfrm>
              <a:off x="-19220" y="319367"/>
              <a:ext cx="5217957" cy="6100079"/>
            </a:xfrm>
            <a:custGeom>
              <a:avLst/>
              <a:gdLst/>
              <a:ahLst/>
              <a:cxnLst/>
              <a:rect l="l" t="t" r="r" b="b"/>
              <a:pathLst>
                <a:path w="5217957" h="6100079" extrusionOk="0">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0">
                  <a:srgbClr val="FFFFFF">
                    <a:alpha val="9803"/>
                  </a:srgbClr>
                </a:gs>
                <a:gs pos="2000">
                  <a:srgbClr val="FFFFFF">
                    <a:alpha val="9803"/>
                  </a:srgbClr>
                </a:gs>
                <a:gs pos="16000">
                  <a:srgbClr val="F2EEE6">
                    <a:alpha val="9803"/>
                  </a:srgbClr>
                </a:gs>
                <a:gs pos="85000">
                  <a:srgbClr val="C06143">
                    <a:alpha val="9803"/>
                  </a:srgbClr>
                </a:gs>
                <a:gs pos="100000">
                  <a:srgbClr val="FFFFFF">
                    <a:alpha val="9803"/>
                  </a:srgbClr>
                </a:gs>
              </a:gsLst>
              <a:lin ang="120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238" name="Google Shape;238;p31"/>
          <p:cNvSpPr txBox="1">
            <a:spLocks noGrp="1"/>
          </p:cNvSpPr>
          <p:nvPr>
            <p:ph type="title"/>
          </p:nvPr>
        </p:nvSpPr>
        <p:spPr>
          <a:xfrm>
            <a:off x="353568" y="932260"/>
            <a:ext cx="3018282" cy="327898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2"/>
              </a:buClr>
              <a:buSzPts val="2700"/>
              <a:buFont typeface="Calibri"/>
              <a:buNone/>
            </a:pPr>
            <a:r>
              <a:rPr lang="en" sz="2800" b="0" i="0" dirty="0">
                <a:solidFill>
                  <a:schemeClr val="dk2"/>
                </a:solidFill>
                <a:latin typeface="Calibri"/>
                <a:ea typeface="Calibri"/>
                <a:cs typeface="Calibri"/>
                <a:sym typeface="Calibri"/>
              </a:rPr>
              <a:t> 8 DIMENSIONS OF HEALTH/WELLNESS </a:t>
            </a:r>
            <a:endParaRPr sz="2800" dirty="0">
              <a:solidFill>
                <a:schemeClr val="dk2"/>
              </a:solidFill>
              <a:latin typeface="Calibri"/>
              <a:ea typeface="Calibri"/>
              <a:cs typeface="Calibri"/>
              <a:sym typeface="Calibri"/>
            </a:endParaRPr>
          </a:p>
        </p:txBody>
      </p:sp>
      <p:sp>
        <p:nvSpPr>
          <p:cNvPr id="239" name="Google Shape;239;p31"/>
          <p:cNvSpPr txBox="1">
            <a:spLocks noGrp="1"/>
          </p:cNvSpPr>
          <p:nvPr>
            <p:ph type="body" idx="1"/>
          </p:nvPr>
        </p:nvSpPr>
        <p:spPr>
          <a:xfrm>
            <a:off x="3725188" y="102394"/>
            <a:ext cx="5248123" cy="4958981"/>
          </a:xfrm>
          <a:prstGeom prst="rect">
            <a:avLst/>
          </a:prstGeom>
          <a:noFill/>
          <a:ln>
            <a:noFill/>
          </a:ln>
        </p:spPr>
        <p:txBody>
          <a:bodyPr spcFirstLastPara="1" wrap="square" lIns="68575" tIns="34275" rIns="68575" bIns="34275" anchor="ctr" anchorCtr="0">
            <a:noAutofit/>
          </a:bodyPr>
          <a:lstStyle/>
          <a:p>
            <a:pPr marL="342900" lvl="0" indent="-177800" algn="l" rtl="0">
              <a:lnSpc>
                <a:spcPct val="90000"/>
              </a:lnSpc>
              <a:spcBef>
                <a:spcPts val="0"/>
              </a:spcBef>
              <a:spcAft>
                <a:spcPts val="0"/>
              </a:spcAft>
              <a:buSzPts val="1400"/>
              <a:buFont typeface="Arial"/>
              <a:buChar char="•"/>
            </a:pPr>
            <a:r>
              <a:rPr lang="en" sz="1600" b="0" i="0" dirty="0">
                <a:solidFill>
                  <a:schemeClr val="dk2"/>
                </a:solidFill>
              </a:rPr>
              <a:t>Emotional—Coping effectively with life and creating satisfying relationships, including sexual relationships</a:t>
            </a:r>
            <a:endParaRPr sz="1200" dirty="0"/>
          </a:p>
          <a:p>
            <a:pPr marL="342900" lvl="0" indent="-177800" algn="l" rtl="0">
              <a:lnSpc>
                <a:spcPct val="90000"/>
              </a:lnSpc>
              <a:spcBef>
                <a:spcPts val="1200"/>
              </a:spcBef>
              <a:spcAft>
                <a:spcPts val="0"/>
              </a:spcAft>
              <a:buSzPts val="1400"/>
              <a:buFont typeface="Arial"/>
              <a:buChar char="•"/>
            </a:pPr>
            <a:r>
              <a:rPr lang="en" sz="1600" b="0" i="0" dirty="0">
                <a:solidFill>
                  <a:schemeClr val="dk2"/>
                </a:solidFill>
              </a:rPr>
              <a:t>Environmental—Accessing pleasant, stimulating, and safe environments that support all aspects of well-being </a:t>
            </a:r>
            <a:endParaRPr sz="1200" dirty="0"/>
          </a:p>
          <a:p>
            <a:pPr marL="342900" lvl="0" indent="-177800" algn="l" rtl="0">
              <a:lnSpc>
                <a:spcPct val="90000"/>
              </a:lnSpc>
              <a:spcBef>
                <a:spcPts val="1200"/>
              </a:spcBef>
              <a:spcAft>
                <a:spcPts val="0"/>
              </a:spcAft>
              <a:buSzPts val="1400"/>
              <a:buFont typeface="Arial"/>
              <a:buChar char="•"/>
            </a:pPr>
            <a:r>
              <a:rPr lang="en" sz="1600" b="0" i="0" dirty="0">
                <a:solidFill>
                  <a:schemeClr val="dk2"/>
                </a:solidFill>
              </a:rPr>
              <a:t>Financial—Demonstrating competence with money management to meet current and future financial needs </a:t>
            </a:r>
            <a:endParaRPr sz="1200" dirty="0"/>
          </a:p>
          <a:p>
            <a:pPr marL="342900" lvl="0" indent="-177800" algn="l" rtl="0">
              <a:lnSpc>
                <a:spcPct val="90000"/>
              </a:lnSpc>
              <a:spcBef>
                <a:spcPts val="1200"/>
              </a:spcBef>
              <a:spcAft>
                <a:spcPts val="0"/>
              </a:spcAft>
              <a:buSzPts val="1400"/>
              <a:buFont typeface="Arial"/>
              <a:buChar char="•"/>
            </a:pPr>
            <a:r>
              <a:rPr lang="en" sz="1600" b="0" i="0" dirty="0">
                <a:solidFill>
                  <a:schemeClr val="dk2"/>
                </a:solidFill>
              </a:rPr>
              <a:t>Intellectual—Recognizing creative abilities and finding ways to expand knowledge and skills </a:t>
            </a:r>
            <a:endParaRPr sz="1200" dirty="0"/>
          </a:p>
          <a:p>
            <a:pPr marL="342900" lvl="0" indent="-177800" algn="l" rtl="0">
              <a:lnSpc>
                <a:spcPct val="90000"/>
              </a:lnSpc>
              <a:spcBef>
                <a:spcPts val="1200"/>
              </a:spcBef>
              <a:spcAft>
                <a:spcPts val="0"/>
              </a:spcAft>
              <a:buSzPts val="1400"/>
              <a:buFont typeface="Arial"/>
              <a:buChar char="•"/>
            </a:pPr>
            <a:r>
              <a:rPr lang="en" sz="1600" b="0" i="0" dirty="0">
                <a:solidFill>
                  <a:schemeClr val="dk2"/>
                </a:solidFill>
              </a:rPr>
              <a:t>Occupational—Personal satisfaction and enrichment from one’s work </a:t>
            </a:r>
            <a:endParaRPr sz="1200" dirty="0"/>
          </a:p>
          <a:p>
            <a:pPr marL="342900" lvl="0" indent="-177800" algn="l" rtl="0">
              <a:lnSpc>
                <a:spcPct val="90000"/>
              </a:lnSpc>
              <a:spcBef>
                <a:spcPts val="1200"/>
              </a:spcBef>
              <a:spcAft>
                <a:spcPts val="0"/>
              </a:spcAft>
              <a:buSzPts val="1400"/>
              <a:buFont typeface="Arial"/>
              <a:buChar char="•"/>
            </a:pPr>
            <a:r>
              <a:rPr lang="en" sz="1600" b="0" i="0" dirty="0">
                <a:solidFill>
                  <a:schemeClr val="dk2"/>
                </a:solidFill>
              </a:rPr>
              <a:t>Physical—Recognizing the need for physical activity, adequate and healthy foods, and sleep </a:t>
            </a:r>
            <a:endParaRPr sz="1200" dirty="0"/>
          </a:p>
          <a:p>
            <a:pPr marL="342900" lvl="0" indent="-177800" algn="l" rtl="0">
              <a:lnSpc>
                <a:spcPct val="90000"/>
              </a:lnSpc>
              <a:spcBef>
                <a:spcPts val="1200"/>
              </a:spcBef>
              <a:spcAft>
                <a:spcPts val="0"/>
              </a:spcAft>
              <a:buSzPts val="1400"/>
              <a:buFont typeface="Arial"/>
              <a:buChar char="•"/>
            </a:pPr>
            <a:r>
              <a:rPr lang="en" sz="1600" b="0" i="0" dirty="0">
                <a:solidFill>
                  <a:schemeClr val="dk2"/>
                </a:solidFill>
              </a:rPr>
              <a:t>Social—Developing a sense of connection, belonging, and a well-developed support system</a:t>
            </a:r>
            <a:endParaRPr sz="1200" dirty="0"/>
          </a:p>
          <a:p>
            <a:pPr marL="342900" lvl="0" indent="-177800" algn="l" rtl="0">
              <a:lnSpc>
                <a:spcPct val="90000"/>
              </a:lnSpc>
              <a:spcBef>
                <a:spcPts val="1200"/>
              </a:spcBef>
              <a:spcAft>
                <a:spcPts val="0"/>
              </a:spcAft>
              <a:buSzPts val="1400"/>
              <a:buFont typeface="Arial"/>
              <a:buChar char="•"/>
            </a:pPr>
            <a:r>
              <a:rPr lang="en" sz="1600" b="0" i="0" dirty="0">
                <a:solidFill>
                  <a:schemeClr val="dk2"/>
                </a:solidFill>
              </a:rPr>
              <a:t> Spiritual—Expanding a sense of purpose and meaning in life    </a:t>
            </a:r>
            <a:endParaRPr sz="1200" dirty="0"/>
          </a:p>
          <a:p>
            <a:pPr marL="177800" lvl="0" indent="0" algn="r" rtl="0">
              <a:lnSpc>
                <a:spcPct val="90000"/>
              </a:lnSpc>
              <a:spcBef>
                <a:spcPts val="1200"/>
              </a:spcBef>
              <a:spcAft>
                <a:spcPts val="0"/>
              </a:spcAft>
              <a:buSzPts val="1100"/>
              <a:buNone/>
            </a:pPr>
            <a:r>
              <a:rPr lang="en" sz="1100" b="0" i="0" dirty="0">
                <a:solidFill>
                  <a:schemeClr val="dk2"/>
                </a:solidFill>
              </a:rPr>
              <a:t>https://www.samhsa.gov/wellness-initiative/eight-dimensions-wellness</a:t>
            </a:r>
            <a:endParaRPr sz="1100" dirty="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83CA42A-E21F-4AA4-9F07-5979D69FD561}"/>
              </a:ext>
            </a:extLst>
          </p:cNvPr>
          <p:cNvGrpSpPr/>
          <p:nvPr/>
        </p:nvGrpSpPr>
        <p:grpSpPr>
          <a:xfrm>
            <a:off x="158695" y="200017"/>
            <a:ext cx="8356655" cy="1861603"/>
            <a:chOff x="307283" y="476786"/>
            <a:chExt cx="8356655" cy="1861603"/>
          </a:xfrm>
        </p:grpSpPr>
        <p:sp>
          <p:nvSpPr>
            <p:cNvPr id="6" name="Google Shape;216;p30">
              <a:extLst>
                <a:ext uri="{FF2B5EF4-FFF2-40B4-BE49-F238E27FC236}">
                  <a16:creationId xmlns:a16="http://schemas.microsoft.com/office/drawing/2014/main" id="{3C69BA3A-F3AA-4B8B-AA63-A23755739641}"/>
                </a:ext>
              </a:extLst>
            </p:cNvPr>
            <p:cNvSpPr/>
            <p:nvPr/>
          </p:nvSpPr>
          <p:spPr>
            <a:xfrm>
              <a:off x="307283" y="766763"/>
              <a:ext cx="532209" cy="1571626"/>
            </a:xfrm>
            <a:custGeom>
              <a:avLst/>
              <a:gdLst/>
              <a:ahLst/>
              <a:cxnLst/>
              <a:rect l="l" t="t" r="r" b="b"/>
              <a:pathLst>
                <a:path w="447" h="1363" extrusionOk="0">
                  <a:moveTo>
                    <a:pt x="447" y="1363"/>
                  </a:moveTo>
                  <a:lnTo>
                    <a:pt x="0" y="987"/>
                  </a:lnTo>
                  <a:lnTo>
                    <a:pt x="0" y="0"/>
                  </a:lnTo>
                  <a:lnTo>
                    <a:pt x="447" y="376"/>
                  </a:lnTo>
                  <a:lnTo>
                    <a:pt x="447" y="1363"/>
                  </a:lnTo>
                  <a:close/>
                </a:path>
              </a:pathLst>
            </a:custGeom>
            <a:solidFill>
              <a:srgbClr val="602F2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 name="Google Shape;217;p30">
              <a:extLst>
                <a:ext uri="{FF2B5EF4-FFF2-40B4-BE49-F238E27FC236}">
                  <a16:creationId xmlns:a16="http://schemas.microsoft.com/office/drawing/2014/main" id="{8B00390E-EB05-468B-A71D-A622C148E036}"/>
                </a:ext>
              </a:extLst>
            </p:cNvPr>
            <p:cNvSpPr/>
            <p:nvPr/>
          </p:nvSpPr>
          <p:spPr>
            <a:xfrm>
              <a:off x="307283" y="628308"/>
              <a:ext cx="302419" cy="1279073"/>
            </a:xfrm>
            <a:custGeom>
              <a:avLst/>
              <a:gdLst/>
              <a:ahLst/>
              <a:cxnLst/>
              <a:rect l="l" t="t" r="r" b="b"/>
              <a:pathLst>
                <a:path w="254" h="1109" extrusionOk="0">
                  <a:moveTo>
                    <a:pt x="254" y="987"/>
                  </a:moveTo>
                  <a:lnTo>
                    <a:pt x="0" y="1109"/>
                  </a:lnTo>
                  <a:lnTo>
                    <a:pt x="0" y="119"/>
                  </a:lnTo>
                  <a:lnTo>
                    <a:pt x="254" y="0"/>
                  </a:lnTo>
                  <a:lnTo>
                    <a:pt x="254" y="987"/>
                  </a:lnTo>
                  <a:close/>
                </a:path>
              </a:pathLst>
            </a:custGeom>
            <a:solidFill>
              <a:srgbClr val="91473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 name="Google Shape;219;p30">
              <a:extLst>
                <a:ext uri="{FF2B5EF4-FFF2-40B4-BE49-F238E27FC236}">
                  <a16:creationId xmlns:a16="http://schemas.microsoft.com/office/drawing/2014/main" id="{F24C5CE5-060B-491F-80B3-2B179AAF14C7}"/>
                </a:ext>
              </a:extLst>
            </p:cNvPr>
            <p:cNvSpPr/>
            <p:nvPr/>
          </p:nvSpPr>
          <p:spPr>
            <a:xfrm>
              <a:off x="8417402" y="476787"/>
              <a:ext cx="246459" cy="1306770"/>
            </a:xfrm>
            <a:custGeom>
              <a:avLst/>
              <a:gdLst/>
              <a:ahLst/>
              <a:cxnLst/>
              <a:rect l="l" t="t" r="r" b="b"/>
              <a:pathLst>
                <a:path w="207" h="1114" extrusionOk="0">
                  <a:moveTo>
                    <a:pt x="207" y="987"/>
                  </a:moveTo>
                  <a:lnTo>
                    <a:pt x="0" y="1114"/>
                  </a:lnTo>
                  <a:lnTo>
                    <a:pt x="0" y="127"/>
                  </a:lnTo>
                  <a:lnTo>
                    <a:pt x="207" y="0"/>
                  </a:lnTo>
                  <a:lnTo>
                    <a:pt x="207" y="987"/>
                  </a:lnTo>
                  <a:close/>
                </a:path>
              </a:pathLst>
            </a:custGeom>
            <a:solidFill>
              <a:srgbClr val="602F2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 name="Google Shape;220;p30">
              <a:extLst>
                <a:ext uri="{FF2B5EF4-FFF2-40B4-BE49-F238E27FC236}">
                  <a16:creationId xmlns:a16="http://schemas.microsoft.com/office/drawing/2014/main" id="{21D161EE-2807-4ABD-89B7-AE6C796F0AE2}"/>
                </a:ext>
              </a:extLst>
            </p:cNvPr>
            <p:cNvSpPr/>
            <p:nvPr/>
          </p:nvSpPr>
          <p:spPr>
            <a:xfrm>
              <a:off x="483041" y="476786"/>
              <a:ext cx="8180897" cy="1156093"/>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 name="Text Placeholder 1">
            <a:extLst>
              <a:ext uri="{FF2B5EF4-FFF2-40B4-BE49-F238E27FC236}">
                <a16:creationId xmlns:a16="http://schemas.microsoft.com/office/drawing/2014/main" id="{D1468F16-7C6E-4439-9983-46E23299BF8C}"/>
              </a:ext>
            </a:extLst>
          </p:cNvPr>
          <p:cNvSpPr>
            <a:spLocks noGrp="1"/>
          </p:cNvSpPr>
          <p:nvPr>
            <p:ph type="body" idx="1"/>
          </p:nvPr>
        </p:nvSpPr>
        <p:spPr/>
        <p:txBody>
          <a:bodyPr/>
          <a:lstStyle/>
          <a:p>
            <a:pPr marL="57150" indent="0">
              <a:buNone/>
              <a:tabLst>
                <a:tab pos="457200" algn="l"/>
              </a:tabLst>
            </a:pPr>
            <a:r>
              <a:rPr lang="en-US" sz="3200" dirty="0"/>
              <a:t>	Academic Faculty, PT &amp; PTA programs</a:t>
            </a:r>
          </a:p>
          <a:p>
            <a:pPr marL="57150" indent="0">
              <a:buNone/>
              <a:tabLst>
                <a:tab pos="457200" algn="l"/>
              </a:tabLst>
            </a:pPr>
            <a:r>
              <a:rPr lang="en-US" sz="3200" dirty="0"/>
              <a:t>	Students</a:t>
            </a:r>
          </a:p>
        </p:txBody>
      </p:sp>
      <p:sp>
        <p:nvSpPr>
          <p:cNvPr id="4" name="Title 2">
            <a:extLst>
              <a:ext uri="{FF2B5EF4-FFF2-40B4-BE49-F238E27FC236}">
                <a16:creationId xmlns:a16="http://schemas.microsoft.com/office/drawing/2014/main" id="{ACC56FEE-B283-4610-B57A-7E7660EAEBD1}"/>
              </a:ext>
            </a:extLst>
          </p:cNvPr>
          <p:cNvSpPr>
            <a:spLocks noGrp="1"/>
          </p:cNvSpPr>
          <p:nvPr>
            <p:ph type="title"/>
          </p:nvPr>
        </p:nvSpPr>
        <p:spPr>
          <a:xfrm>
            <a:off x="481551" y="281175"/>
            <a:ext cx="7886700" cy="993775"/>
          </a:xfrm>
        </p:spPr>
        <p:txBody>
          <a:bodyPr/>
          <a:lstStyle/>
          <a:p>
            <a:r>
              <a:rPr lang="en" sz="3600" dirty="0">
                <a:solidFill>
                  <a:schemeClr val="bg1"/>
                </a:solidFill>
              </a:rPr>
              <a:t>METHODS: Quantitative Analysis</a:t>
            </a:r>
            <a:endParaRPr lang="en-US" dirty="0">
              <a:solidFill>
                <a:schemeClr val="bg1"/>
              </a:solidFill>
            </a:endParaRPr>
          </a:p>
        </p:txBody>
      </p:sp>
    </p:spTree>
    <p:extLst>
      <p:ext uri="{BB962C8B-B14F-4D97-AF65-F5344CB8AC3E}">
        <p14:creationId xmlns:p14="http://schemas.microsoft.com/office/powerpoint/2010/main" val="2733865936"/>
      </p:ext>
    </p:extLst>
  </p:cSld>
  <p:clrMapOvr>
    <a:masterClrMapping/>
  </p:clrMapOvr>
</p:sld>
</file>

<file path=ppt/theme/theme1.xml><?xml version="1.0" encoding="utf-8"?>
<a:theme xmlns:a="http://schemas.openxmlformats.org/drawingml/2006/main" name="Office Theme">
  <a:themeElements>
    <a:clrScheme name="ACAPT 1">
      <a:dk1>
        <a:srgbClr val="000000"/>
      </a:dk1>
      <a:lt1>
        <a:srgbClr val="FFFFFF"/>
      </a:lt1>
      <a:dk2>
        <a:srgbClr val="224149"/>
      </a:dk2>
      <a:lt2>
        <a:srgbClr val="E7E6E6"/>
      </a:lt2>
      <a:accent1>
        <a:srgbClr val="C06143"/>
      </a:accent1>
      <a:accent2>
        <a:srgbClr val="8B9D56"/>
      </a:accent2>
      <a:accent3>
        <a:srgbClr val="305B66"/>
      </a:accent3>
      <a:accent4>
        <a:srgbClr val="6D6E70"/>
      </a:accent4>
      <a:accent5>
        <a:srgbClr val="91B7C1"/>
      </a:accent5>
      <a:accent6>
        <a:srgbClr val="F2EEE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TotalTime>
  <Words>3690</Words>
  <Application>Microsoft Office PowerPoint</Application>
  <PresentationFormat>On-screen Show (16:9)</PresentationFormat>
  <Paragraphs>385</Paragraphs>
  <Slides>56</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Calibri</vt:lpstr>
      <vt:lpstr>Arial</vt:lpstr>
      <vt:lpstr>Gotham Medium</vt:lpstr>
      <vt:lpstr>Wingdings</vt:lpstr>
      <vt:lpstr>Montserrat</vt:lpstr>
      <vt:lpstr>NTR</vt:lpstr>
      <vt:lpstr>Office Theme</vt:lpstr>
      <vt:lpstr>STUDENT MENTAL HEALTH: RESULTS FROM THE ACAPT TASK FORCE STUDY</vt:lpstr>
      <vt:lpstr>PowerPoint Presentation</vt:lpstr>
      <vt:lpstr>PowerPoint Presentation</vt:lpstr>
      <vt:lpstr>PowerPoint Presentation</vt:lpstr>
      <vt:lpstr>PowerPoint Presentation</vt:lpstr>
      <vt:lpstr>TASK FORCE CHARGE</vt:lpstr>
      <vt:lpstr>METHODS - SURVEYS</vt:lpstr>
      <vt:lpstr> 8 DIMENSIONS OF HEALTH/WELLNESS </vt:lpstr>
      <vt:lpstr>METHODS: Quantitative Analysis</vt:lpstr>
      <vt:lpstr>Primary Role in  Physical Therapy Education</vt:lpstr>
      <vt:lpstr>Years of Academic/Clinical Experience</vt:lpstr>
      <vt:lpstr>Student Data</vt:lpstr>
      <vt:lpstr>Student Data</vt:lpstr>
      <vt:lpstr>Does your institution have a department/office for counseling and psychological services available for students?</vt:lpstr>
      <vt:lpstr>Does your program have a protocol or intervention in place in the case of a student's mental health crisis?</vt:lpstr>
      <vt:lpstr>Please identify how frequently you have encountered the following issues with your students</vt:lpstr>
      <vt:lpstr>How prepared do you feel to manage the following student issues?</vt:lpstr>
      <vt:lpstr>Issues addressed on survey</vt:lpstr>
      <vt:lpstr>Academic Performance Anxiety</vt:lpstr>
      <vt:lpstr>Financial Strain</vt:lpstr>
      <vt:lpstr>Clinical Performance Anxiety</vt:lpstr>
      <vt:lpstr>Generalized Anxiety</vt:lpstr>
      <vt:lpstr>Student Health Issues</vt:lpstr>
      <vt:lpstr>Faculty reported “rarely” or “never”</vt:lpstr>
      <vt:lpstr>Students reported “rarely” or “never”</vt:lpstr>
      <vt:lpstr>Faculty Perception of Being “Not Prepared” </vt:lpstr>
      <vt:lpstr>METHODS: Qualitative Analysis</vt:lpstr>
      <vt:lpstr>WHAT DO YOU FEEL ARE YOUR STRENGTHS IN SUPPORTING STUDENTS’ WELLNESS NEEDS?</vt:lpstr>
      <vt:lpstr>Theme: Faculty Characteristics</vt:lpstr>
      <vt:lpstr>Theme: Faculty Characteristics </vt:lpstr>
      <vt:lpstr>Theme: Resources</vt:lpstr>
      <vt:lpstr>Theme: Program Attributes</vt:lpstr>
      <vt:lpstr>Theme: Actions</vt:lpstr>
      <vt:lpstr>WHAT DO YOU FEEL ARE YOUR STRENGTHS IN SUPPORTING STUDENTS’ WELLNESS NEEDS?</vt:lpstr>
      <vt:lpstr>Theme: Compassionate Communication</vt:lpstr>
      <vt:lpstr>Theme: Relatability</vt:lpstr>
      <vt:lpstr>Theme: Resource &amp; Referral Support</vt:lpstr>
      <vt:lpstr>Theme: Empathic Personality Traits</vt:lpstr>
      <vt:lpstr>WHAT ARE YOUR CONCERNS IN SUPPORTING STUDENTS’ WELLNESS NEEDS?</vt:lpstr>
      <vt:lpstr>Theme: Faculty Characteristics</vt:lpstr>
      <vt:lpstr>Theme: Program Attributes</vt:lpstr>
      <vt:lpstr>Theme: Student-Related Attributes</vt:lpstr>
      <vt:lpstr>WHAT ARE YOUR CONCERNS IN SUPPORTING STUDENTS’ WELLNESS NEEDS?</vt:lpstr>
      <vt:lpstr>Theme: Not My Concern, It’s Yours (Institution) </vt:lpstr>
      <vt:lpstr>Theme: Not My Concern, It’s Yours (Student) </vt:lpstr>
      <vt:lpstr>Theme: Lack of Time</vt:lpstr>
      <vt:lpstr>Theme: Underqualified &amp; Unprepared</vt:lpstr>
      <vt:lpstr>Theme: Breaking Boundaries</vt:lpstr>
      <vt:lpstr>Student Themes   Institutional Strengths</vt:lpstr>
      <vt:lpstr>Student Themes   Institutional Weaknesses</vt:lpstr>
      <vt:lpstr>What Next? </vt:lpstr>
      <vt:lpstr>Suggestions –  Immediate Action Steps</vt:lpstr>
      <vt:lpstr>TASK FORCE CHARGE – Future plans</vt:lpstr>
      <vt:lpstr>PowerPoint Presentation</vt:lpstr>
      <vt:lpstr>Special Thanks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MENTAL HEALTH: RESULTS FROM THE ACAPT TASK FORCE STUDY</dc:title>
  <dc:creator>Cheryl D. Resnik</dc:creator>
  <cp:lastModifiedBy>Jeannette R. Anderson</cp:lastModifiedBy>
  <cp:revision>16</cp:revision>
  <dcterms:created xsi:type="dcterms:W3CDTF">2020-09-28T21:10:39Z</dcterms:created>
  <dcterms:modified xsi:type="dcterms:W3CDTF">2020-09-29T01:16:37Z</dcterms:modified>
</cp:coreProperties>
</file>