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121775025799794"/>
          <c:y val="8.914713008420698E-2"/>
          <c:w val="0.39370485036119712"/>
          <c:h val="0.7393413673248822"/>
        </c:manualLayout>
      </c:layout>
      <c:pieChart>
        <c:varyColors val="1"/>
        <c:ser>
          <c:idx val="0"/>
          <c:order val="0"/>
          <c:tx>
            <c:strRef>
              <c:f>'data for charts'!$B$39</c:f>
              <c:strCache>
                <c:ptCount val="1"/>
                <c:pt idx="0">
                  <c:v>YTD 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7.3332962521355807E-2"/>
                  <c:y val="3.282351815120842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3007040220689577E-2"/>
                  <c:y val="2.866997766038021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733668421342088"/>
                  <c:y val="-1.982118364236730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1604584365418814"/>
                  <c:y val="4.086336580368624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4984381306787191E-2"/>
                  <c:y val="-0.1388190669714672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20126534253458"/>
                      <c:h val="0.14627956989247309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14482528577550316"/>
                  <c:y val="2.70315010461340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664340245023897"/>
                      <c:h val="0.1919978696365399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7.1006112577040634E-2"/>
                  <c:y val="0.117072521069233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60717615988039"/>
                      <c:h val="0.13677549041697429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9.0337197845170317E-2"/>
                  <c:y val="0.240407247481161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'data for charts'!$A$40:$A$46</c:f>
              <c:strCache>
                <c:ptCount val="7"/>
                <c:pt idx="0">
                  <c:v>Dues</c:v>
                </c:pt>
                <c:pt idx="1">
                  <c:v>Leadership Development</c:v>
                </c:pt>
                <c:pt idx="2">
                  <c:v>ELC Sponsorships</c:v>
                </c:pt>
                <c:pt idx="3">
                  <c:v>ELC Registration</c:v>
                </c:pt>
                <c:pt idx="4">
                  <c:v>ELC Abstract Submission</c:v>
                </c:pt>
                <c:pt idx="5">
                  <c:v>Education Research</c:v>
                </c:pt>
                <c:pt idx="6">
                  <c:v>Investments</c:v>
                </c:pt>
              </c:strCache>
            </c:strRef>
          </c:cat>
          <c:val>
            <c:numRef>
              <c:f>'data for charts'!$B$40:$B$46</c:f>
              <c:numCache>
                <c:formatCode>_(* #,##0_);_(* \(#,##0\);_(* "-"??_);_(@_)</c:formatCode>
                <c:ptCount val="7"/>
                <c:pt idx="0">
                  <c:v>561250.1</c:v>
                </c:pt>
                <c:pt idx="1">
                  <c:v>19200</c:v>
                </c:pt>
                <c:pt idx="2">
                  <c:v>22700</c:v>
                </c:pt>
                <c:pt idx="3">
                  <c:v>156682.5</c:v>
                </c:pt>
                <c:pt idx="5">
                  <c:v>14534.99</c:v>
                </c:pt>
                <c:pt idx="6">
                  <c:v>78366.740000000005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0"/>
        <c:extLst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9445410595063"/>
          <c:y val="0.21361629476287819"/>
          <c:w val="0.48442590667002799"/>
          <c:h val="0.64031805862224511"/>
        </c:manualLayout>
      </c:layout>
      <c:pieChart>
        <c:varyColors val="1"/>
        <c:ser>
          <c:idx val="0"/>
          <c:order val="0"/>
          <c:explosion val="1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4.1356102391475823E-2"/>
                  <c:y val="-2.2319858403264101E-2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752483226198098"/>
                      <c:h val="0.1259726126251956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1513820764586801E-3"/>
                  <c:y val="-7.6323989411141102E-2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738076063975219E-2"/>
                  <c:y val="0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091812082253853E-2"/>
                  <c:y val="4.7956880400820107E-2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6453691302352554E-2"/>
                  <c:y val="0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77181233807794E-2"/>
                  <c:y val="3.3550859139755973E-2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6"/>
              <c:layout>
                <c:manualLayout>
                  <c:x val="-6.76868009139317E-3"/>
                  <c:y val="4.8439559634818941E-2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9072930662600503E-2"/>
                  <c:y val="4.8439559634818235E-3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10290845386829E-2"/>
                  <c:y val="7.265933945222779E-3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9072930662600503E-2"/>
                  <c:y val="-9.6879119269638464E-3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2313811998045078E-2"/>
                  <c:y val="2.421977981740956E-2"/>
                </c:manualLayout>
              </c:layout>
              <c:numFmt formatCode="0%" sourceLinked="0"/>
              <c:spPr>
                <a:solidFill>
                  <a:schemeClr val="bg1"/>
                </a:solidFill>
                <a:ln>
                  <a:solidFill>
                    <a:schemeClr val="bg1"/>
                  </a:solidFill>
                  <a:round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solidFill>
                <a:schemeClr val="bg1"/>
              </a:solidFill>
              <a:ln>
                <a:solidFill>
                  <a:schemeClr val="bg1"/>
                </a:solidFill>
                <a:round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'data for charts'!$A$2:$A$14</c:f>
              <c:strCache>
                <c:ptCount val="11"/>
                <c:pt idx="0">
                  <c:v>G&amp;A</c:v>
                </c:pt>
                <c:pt idx="1">
                  <c:v>Leadership Development</c:v>
                </c:pt>
                <c:pt idx="2">
                  <c:v>Clinical Education </c:v>
                </c:pt>
                <c:pt idx="3">
                  <c:v>Communications</c:v>
                </c:pt>
                <c:pt idx="4">
                  <c:v>ELC programming</c:v>
                </c:pt>
                <c:pt idx="5">
                  <c:v>Criteria Excellence</c:v>
                </c:pt>
                <c:pt idx="6">
                  <c:v>Strategic Partnerships</c:v>
                </c:pt>
                <c:pt idx="7">
                  <c:v>Membership</c:v>
                </c:pt>
                <c:pt idx="8">
                  <c:v>Consortia</c:v>
                </c:pt>
                <c:pt idx="9">
                  <c:v>Governance</c:v>
                </c:pt>
                <c:pt idx="10">
                  <c:v>Educational Research</c:v>
                </c:pt>
              </c:strCache>
            </c:strRef>
          </c:cat>
          <c:val>
            <c:numRef>
              <c:f>'data for charts'!$B$2:$B$14</c:f>
              <c:numCache>
                <c:formatCode>"$"#,##0</c:formatCode>
                <c:ptCount val="11"/>
                <c:pt idx="0">
                  <c:v>95836.29</c:v>
                </c:pt>
                <c:pt idx="1">
                  <c:v>88481.94</c:v>
                </c:pt>
                <c:pt idx="2">
                  <c:v>11532.539999999999</c:v>
                </c:pt>
                <c:pt idx="3">
                  <c:v>81844.799999999988</c:v>
                </c:pt>
                <c:pt idx="4">
                  <c:v>103265.53</c:v>
                </c:pt>
                <c:pt idx="5">
                  <c:v>44581.13</c:v>
                </c:pt>
                <c:pt idx="6">
                  <c:v>80629.34</c:v>
                </c:pt>
                <c:pt idx="7">
                  <c:v>25379.629999999997</c:v>
                </c:pt>
                <c:pt idx="8">
                  <c:v>60679.37999999999</c:v>
                </c:pt>
                <c:pt idx="9">
                  <c:v>137435.24999999997</c:v>
                </c:pt>
                <c:pt idx="10">
                  <c:v>49461.829999999994</c:v>
                </c:pt>
              </c:numCache>
            </c:numRef>
          </c:val>
          <c:extLst/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ACAPT Income</a:t>
            </a:r>
            <a:r>
              <a:rPr lang="en-US" b="1" baseline="0"/>
              <a:t> and Expenses Trend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6202535848324"/>
          <c:y val="0.14199075819747881"/>
          <c:w val="0.82731052785874004"/>
          <c:h val="0.6713357731691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'NI, Cash &amp; Invest'!$A$5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'NI, Cash &amp; Invest'!$B$4:$F$4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 YTD</c:v>
                </c:pt>
              </c:strCache>
            </c:strRef>
          </c:cat>
          <c:val>
            <c:numRef>
              <c:f>'NI, Cash &amp; Invest'!$B$5:$F$5</c:f>
              <c:numCache>
                <c:formatCode>_("$"* #,##0_);_("$"* \(#,##0\);_("$"* "-"??_);_(@_)</c:formatCode>
                <c:ptCount val="5"/>
                <c:pt idx="0">
                  <c:v>617687.5</c:v>
                </c:pt>
                <c:pt idx="1">
                  <c:v>673067</c:v>
                </c:pt>
                <c:pt idx="2">
                  <c:v>729071.82</c:v>
                </c:pt>
                <c:pt idx="3">
                  <c:v>724270.29</c:v>
                </c:pt>
                <c:pt idx="4">
                  <c:v>852734.33</c:v>
                </c:pt>
              </c:numCache>
            </c:numRef>
          </c:val>
        </c:ser>
        <c:ser>
          <c:idx val="1"/>
          <c:order val="1"/>
          <c:tx>
            <c:strRef>
              <c:f>'NI, Cash &amp; Invest'!$A$6</c:f>
              <c:strCache>
                <c:ptCount val="1"/>
                <c:pt idx="0">
                  <c:v>Expenses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'NI, Cash &amp; Invest'!$B$4:$F$4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 YTD</c:v>
                </c:pt>
              </c:strCache>
            </c:strRef>
          </c:cat>
          <c:val>
            <c:numRef>
              <c:f>'NI, Cash &amp; Invest'!$B$6:$F$6</c:f>
              <c:numCache>
                <c:formatCode>_("$"* #,##0_);_("$"* \(#,##0\);_("$"* "-"??_);_(@_)</c:formatCode>
                <c:ptCount val="5"/>
                <c:pt idx="0">
                  <c:v>415910</c:v>
                </c:pt>
                <c:pt idx="1">
                  <c:v>406434.28</c:v>
                </c:pt>
                <c:pt idx="2">
                  <c:v>461078.69</c:v>
                </c:pt>
                <c:pt idx="3">
                  <c:v>671540.44</c:v>
                </c:pt>
                <c:pt idx="4">
                  <c:v>779127.66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overlap val="-9"/>
        <c:axId val="572108616"/>
        <c:axId val="572099992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'NI, Cash &amp; Invest'!$A$7</c15:sqref>
                        </c15:formulaRef>
                      </c:ext>
                    </c:extLst>
                    <c:strCache>
                      <c:ptCount val="1"/>
                      <c:pt idx="0">
                        <c:v>Net Income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'NI, Cash &amp; Invest'!$B$4:$F$4</c15:sqref>
                        </c15:formulaRef>
                      </c:ext>
                    </c:extLst>
                    <c:strCache>
                      <c:ptCount val="5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 YTD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'NI, Cash &amp; Invest'!$B$7:$F$7</c15:sqref>
                        </c15:formulaRef>
                      </c:ext>
                    </c:extLst>
                    <c:numCache>
                      <c:formatCode>_("$"* #,##0_);_("$"* \(#,##0\);_("$"* "-"??_);_(@_)</c:formatCode>
                      <c:ptCount val="5"/>
                      <c:pt idx="0">
                        <c:v>201777.5</c:v>
                      </c:pt>
                      <c:pt idx="1">
                        <c:v>266632.71999999997</c:v>
                      </c:pt>
                      <c:pt idx="2">
                        <c:v>267993.12999999995</c:v>
                      </c:pt>
                      <c:pt idx="3">
                        <c:v>52729.850000000093</c:v>
                      </c:pt>
                      <c:pt idx="4">
                        <c:v>73606.669999999925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57210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099992"/>
        <c:crosses val="autoZero"/>
        <c:auto val="1"/>
        <c:lblAlgn val="ctr"/>
        <c:lblOffset val="100"/>
        <c:noMultiLvlLbl val="0"/>
      </c:catAx>
      <c:valAx>
        <c:axId val="572099992"/>
        <c:scaling>
          <c:orientation val="minMax"/>
        </c:scaling>
        <c:delete val="0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108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06522355437275"/>
          <c:y val="0.89409667541557303"/>
          <c:w val="0.3281295325889142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8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1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2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3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9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5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5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2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9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6D7C2-D7C6-4578-B9B0-70DF1F1D4331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02EAD-19FE-4BF1-91F3-8A036F9A9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9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/>
          <p:nvPr/>
        </p:nvSpPr>
        <p:spPr>
          <a:xfrm>
            <a:off x="3446319" y="311727"/>
            <a:ext cx="4935682" cy="207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39840">
              <a:spcBef>
                <a:spcPts val="61"/>
              </a:spcBef>
            </a:pPr>
            <a:r>
              <a:rPr lang="en-US" sz="1227" b="1" spc="-3" dirty="0">
                <a:solidFill>
                  <a:srgbClr val="FFFFFF"/>
                </a:solidFill>
                <a:latin typeface="Century Gothic"/>
                <a:cs typeface="Century Gothic"/>
              </a:rPr>
              <a:t>Finances – Sources of Income</a:t>
            </a:r>
            <a:endParaRPr lang="en-US" sz="1227" b="1" dirty="0">
              <a:latin typeface="Century Gothic"/>
              <a:cs typeface="Century Gothic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3500158"/>
              </p:ext>
            </p:extLst>
          </p:nvPr>
        </p:nvGraphicFramePr>
        <p:xfrm>
          <a:off x="1950718" y="795521"/>
          <a:ext cx="7083554" cy="5276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74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/>
          <p:nvPr/>
        </p:nvSpPr>
        <p:spPr>
          <a:xfrm>
            <a:off x="3446319" y="311727"/>
            <a:ext cx="4935682" cy="207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39840">
              <a:spcBef>
                <a:spcPts val="61"/>
              </a:spcBef>
            </a:pPr>
            <a:r>
              <a:rPr lang="en-US" sz="1227" b="1" spc="-3" dirty="0">
                <a:solidFill>
                  <a:srgbClr val="FFFFFF"/>
                </a:solidFill>
                <a:latin typeface="Century Gothic"/>
                <a:cs typeface="Century Gothic"/>
              </a:rPr>
              <a:t>Finances – Expense Summary</a:t>
            </a:r>
            <a:endParaRPr lang="en-US" sz="1227" b="1" dirty="0">
              <a:latin typeface="Century Gothic"/>
              <a:cs typeface="Century Gothic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290388"/>
              </p:ext>
            </p:extLst>
          </p:nvPr>
        </p:nvGraphicFramePr>
        <p:xfrm>
          <a:off x="2041180" y="755903"/>
          <a:ext cx="7505156" cy="5677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84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/>
          <p:nvPr/>
        </p:nvSpPr>
        <p:spPr>
          <a:xfrm>
            <a:off x="3446319" y="311727"/>
            <a:ext cx="4935682" cy="207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139840">
              <a:spcBef>
                <a:spcPts val="61"/>
              </a:spcBef>
            </a:pPr>
            <a:r>
              <a:rPr lang="en-US" sz="1227" b="1" spc="-3" dirty="0">
                <a:solidFill>
                  <a:srgbClr val="FFFFFF"/>
                </a:solidFill>
                <a:latin typeface="Century Gothic"/>
                <a:cs typeface="Century Gothic"/>
              </a:rPr>
              <a:t>Finances – Trends</a:t>
            </a:r>
            <a:endParaRPr lang="en-US" sz="1227" b="1" dirty="0">
              <a:latin typeface="Century Gothic"/>
              <a:cs typeface="Century Gothic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874092"/>
              </p:ext>
            </p:extLst>
          </p:nvPr>
        </p:nvGraphicFramePr>
        <p:xfrm>
          <a:off x="3342409" y="831273"/>
          <a:ext cx="5559136" cy="3480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1785" y="4312228"/>
            <a:ext cx="5759760" cy="224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34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Trebuchet MS</vt:lpstr>
      <vt:lpstr>Office Theme</vt:lpstr>
      <vt:lpstr>PowerPoint Presentation</vt:lpstr>
      <vt:lpstr>PowerPoint Presentation</vt:lpstr>
      <vt:lpstr>PowerPoint Presentation</vt:lpstr>
    </vt:vector>
  </TitlesOfParts>
  <Company>American Physical Therapy Association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Brooks, Sandy</dc:creator>
  <cp:lastModifiedBy>Brooks, Sandy</cp:lastModifiedBy>
  <cp:revision>10</cp:revision>
  <dcterms:created xsi:type="dcterms:W3CDTF">2020-05-04T17:12:28Z</dcterms:created>
  <dcterms:modified xsi:type="dcterms:W3CDTF">2020-05-12T21:35:45Z</dcterms:modified>
</cp:coreProperties>
</file>