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notesSlides/notesSlide61.xml" ContentType="application/vnd.openxmlformats-officedocument.presentationml.notesSlide+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charts/chart9.xml" ContentType="application/vnd.openxmlformats-officedocument.drawingml.chart+xml"/>
  <Override PartName="/ppt/drawings/drawing9.xml" ContentType="application/vnd.openxmlformats-officedocument.drawingml.chartshape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6" r:id="rId2"/>
    <p:sldId id="257" r:id="rId3"/>
    <p:sldId id="258" r:id="rId4"/>
    <p:sldId id="261" r:id="rId5"/>
    <p:sldId id="272" r:id="rId6"/>
    <p:sldId id="262" r:id="rId7"/>
    <p:sldId id="263"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370"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299" r:id="rId76"/>
    <p:sldId id="300" r:id="rId77"/>
    <p:sldId id="301" r:id="rId78"/>
    <p:sldId id="302" r:id="rId79"/>
    <p:sldId id="303" r:id="rId80"/>
    <p:sldId id="304" r:id="rId81"/>
    <p:sldId id="305" r:id="rId82"/>
    <p:sldId id="306" r:id="rId83"/>
    <p:sldId id="307" r:id="rId84"/>
    <p:sldId id="308" r:id="rId85"/>
    <p:sldId id="309" r:id="rId86"/>
    <p:sldId id="310" r:id="rId87"/>
    <p:sldId id="311" r:id="rId88"/>
    <p:sldId id="312" r:id="rId89"/>
    <p:sldId id="313" r:id="rId90"/>
    <p:sldId id="314" r:id="rId91"/>
    <p:sldId id="315" r:id="rId92"/>
    <p:sldId id="316" r:id="rId93"/>
    <p:sldId id="317" r:id="rId94"/>
    <p:sldId id="318" r:id="rId95"/>
    <p:sldId id="319" r:id="rId96"/>
    <p:sldId id="320" r:id="rId97"/>
    <p:sldId id="321" r:id="rId98"/>
    <p:sldId id="322" r:id="rId99"/>
    <p:sldId id="323" r:id="rId100"/>
    <p:sldId id="324" r:id="rId101"/>
    <p:sldId id="325" r:id="rId102"/>
    <p:sldId id="326" r:id="rId103"/>
    <p:sldId id="327" r:id="rId104"/>
    <p:sldId id="328" r:id="rId105"/>
    <p:sldId id="329" r:id="rId106"/>
    <p:sldId id="330" r:id="rId107"/>
    <p:sldId id="259" r:id="rId108"/>
    <p:sldId id="260" r:id="rId109"/>
    <p:sldId id="298" r:id="rId110"/>
    <p:sldId id="366" r:id="rId111"/>
    <p:sldId id="367" r:id="rId112"/>
    <p:sldId id="368" r:id="rId113"/>
    <p:sldId id="331" r:id="rId114"/>
    <p:sldId id="332" r:id="rId115"/>
    <p:sldId id="369"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501" autoAdjust="0"/>
  </p:normalViewPr>
  <p:slideViewPr>
    <p:cSldViewPr>
      <p:cViewPr varScale="1">
        <p:scale>
          <a:sx n="56" d="100"/>
          <a:sy n="56" d="100"/>
        </p:scale>
        <p:origin x="1733"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a.emr.musc.edu\chp\clinical_education\_PT\Documents\IPdataforPT2013-2016OPv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a.emr.musc.edu\chp\clinical_education\_PT\Documents\IPdataforPT2013-2016OPv2.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a.emr.musc.edu\chp\clinical_education\_PT\Documents\IPdataforPT2013-2016OPv2.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da.emr.musc.edu\chp\clinical_education\_PT\Documents\IPdataforPT2013-2016OPv2.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da.emr.musc.edu\chp\clinical_education\_PT\Documents\IPdataforPT2013-2016OPv2.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da.emr.musc.edu\chp\clinical_education\_PT\Documents\IPdataforPT2013-2016OPv2.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da.emr.musc.edu\chp\clinical_education\_PT\Documents\IPdataforPT2013-2016OPv2.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da.emr.musc.edu\chp\clinical_education\_PT\Documents\IPdataforPT2013-2016OPv2.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da.emr.musc.edu\chp\clinical_education\_PT\Documents\IPdataforPT2013-2016OP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Hospital Outpatient</a:t>
            </a:r>
          </a:p>
        </c:rich>
      </c:tx>
      <c:overlay val="1"/>
    </c:title>
    <c:autoTitleDeleted val="0"/>
    <c:plotArea>
      <c:layout/>
      <c:barChart>
        <c:barDir val="col"/>
        <c:grouping val="stacked"/>
        <c:varyColors val="0"/>
        <c:ser>
          <c:idx val="0"/>
          <c:order val="0"/>
          <c:tx>
            <c:strRef>
              <c:f>Charts!$T$2</c:f>
              <c:strCache>
                <c:ptCount val="1"/>
                <c:pt idx="0">
                  <c:v>case conference</c:v>
                </c:pt>
              </c:strCache>
            </c:strRef>
          </c:tx>
          <c:invertIfNegative val="0"/>
          <c:cat>
            <c:strRef>
              <c:f>Charts!$S$3:$S$19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Charts!$T$3:$T$19</c:f>
              <c:numCache>
                <c:formatCode>General</c:formatCode>
                <c:ptCount val="17"/>
                <c:pt idx="2">
                  <c:v>2</c:v>
                </c:pt>
                <c:pt idx="4">
                  <c:v>1</c:v>
                </c:pt>
                <c:pt idx="6">
                  <c:v>2</c:v>
                </c:pt>
                <c:pt idx="7">
                  <c:v>1</c:v>
                </c:pt>
                <c:pt idx="8">
                  <c:v>12</c:v>
                </c:pt>
                <c:pt idx="9">
                  <c:v>1</c:v>
                </c:pt>
                <c:pt idx="10">
                  <c:v>1</c:v>
                </c:pt>
                <c:pt idx="11">
                  <c:v>2</c:v>
                </c:pt>
                <c:pt idx="14">
                  <c:v>2</c:v>
                </c:pt>
                <c:pt idx="15">
                  <c:v>8</c:v>
                </c:pt>
              </c:numCache>
            </c:numRef>
          </c:val>
          <c:extLst xmlns:c16r2="http://schemas.microsoft.com/office/drawing/2015/06/chart">
            <c:ext xmlns:c16="http://schemas.microsoft.com/office/drawing/2014/chart" uri="{C3380CC4-5D6E-409C-BE32-E72D297353CC}">
              <c16:uniqueId val="{00000000-E87A-46C7-A718-3FAF3EB9870D}"/>
            </c:ext>
          </c:extLst>
        </c:ser>
        <c:ser>
          <c:idx val="1"/>
          <c:order val="1"/>
          <c:tx>
            <c:strRef>
              <c:f>Charts!$U$2</c:f>
              <c:strCache>
                <c:ptCount val="1"/>
                <c:pt idx="0">
                  <c:v>D/C planning meeting</c:v>
                </c:pt>
              </c:strCache>
            </c:strRef>
          </c:tx>
          <c:invertIfNegative val="0"/>
          <c:cat>
            <c:strRef>
              <c:f>Charts!$S$3:$S$19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Charts!$U$3:$U$19</c:f>
              <c:numCache>
                <c:formatCode>General</c:formatCode>
                <c:ptCount val="17"/>
                <c:pt idx="2">
                  <c:v>1</c:v>
                </c:pt>
                <c:pt idx="6">
                  <c:v>3</c:v>
                </c:pt>
                <c:pt idx="7">
                  <c:v>1</c:v>
                </c:pt>
                <c:pt idx="8">
                  <c:v>7</c:v>
                </c:pt>
                <c:pt idx="9">
                  <c:v>1</c:v>
                </c:pt>
                <c:pt idx="10">
                  <c:v>1</c:v>
                </c:pt>
                <c:pt idx="11">
                  <c:v>2</c:v>
                </c:pt>
                <c:pt idx="14">
                  <c:v>3</c:v>
                </c:pt>
                <c:pt idx="15">
                  <c:v>3</c:v>
                </c:pt>
              </c:numCache>
            </c:numRef>
          </c:val>
          <c:extLst xmlns:c16r2="http://schemas.microsoft.com/office/drawing/2015/06/chart">
            <c:ext xmlns:c16="http://schemas.microsoft.com/office/drawing/2014/chart" uri="{C3380CC4-5D6E-409C-BE32-E72D297353CC}">
              <c16:uniqueId val="{00000001-E87A-46C7-A718-3FAF3EB9870D}"/>
            </c:ext>
          </c:extLst>
        </c:ser>
        <c:ser>
          <c:idx val="2"/>
          <c:order val="2"/>
          <c:tx>
            <c:strRef>
              <c:f>Charts!$V$2</c:f>
              <c:strCache>
                <c:ptCount val="1"/>
                <c:pt idx="0">
                  <c:v>phone call</c:v>
                </c:pt>
              </c:strCache>
            </c:strRef>
          </c:tx>
          <c:invertIfNegative val="0"/>
          <c:cat>
            <c:strRef>
              <c:f>Charts!$S$3:$S$19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Charts!$V$3:$V$19</c:f>
              <c:numCache>
                <c:formatCode>General</c:formatCode>
                <c:ptCount val="17"/>
                <c:pt idx="4">
                  <c:v>5</c:v>
                </c:pt>
                <c:pt idx="6">
                  <c:v>13</c:v>
                </c:pt>
                <c:pt idx="7">
                  <c:v>2</c:v>
                </c:pt>
                <c:pt idx="9">
                  <c:v>2</c:v>
                </c:pt>
                <c:pt idx="10">
                  <c:v>4</c:v>
                </c:pt>
                <c:pt idx="14">
                  <c:v>1</c:v>
                </c:pt>
              </c:numCache>
            </c:numRef>
          </c:val>
          <c:extLst xmlns:c16r2="http://schemas.microsoft.com/office/drawing/2015/06/chart">
            <c:ext xmlns:c16="http://schemas.microsoft.com/office/drawing/2014/chart" uri="{C3380CC4-5D6E-409C-BE32-E72D297353CC}">
              <c16:uniqueId val="{00000002-E87A-46C7-A718-3FAF3EB9870D}"/>
            </c:ext>
          </c:extLst>
        </c:ser>
        <c:ser>
          <c:idx val="3"/>
          <c:order val="3"/>
          <c:tx>
            <c:strRef>
              <c:f>Charts!$W$2</c:f>
              <c:strCache>
                <c:ptCount val="1"/>
                <c:pt idx="0">
                  <c:v>other live meeting</c:v>
                </c:pt>
              </c:strCache>
            </c:strRef>
          </c:tx>
          <c:invertIfNegative val="0"/>
          <c:cat>
            <c:strRef>
              <c:f>Charts!$S$3:$S$19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Charts!$W$3:$W$19</c:f>
              <c:numCache>
                <c:formatCode>General</c:formatCode>
                <c:ptCount val="17"/>
                <c:pt idx="2">
                  <c:v>1</c:v>
                </c:pt>
                <c:pt idx="4">
                  <c:v>11</c:v>
                </c:pt>
                <c:pt idx="5">
                  <c:v>2</c:v>
                </c:pt>
                <c:pt idx="6">
                  <c:v>17</c:v>
                </c:pt>
                <c:pt idx="7">
                  <c:v>10</c:v>
                </c:pt>
                <c:pt idx="8">
                  <c:v>34</c:v>
                </c:pt>
                <c:pt idx="9">
                  <c:v>4</c:v>
                </c:pt>
                <c:pt idx="10">
                  <c:v>15</c:v>
                </c:pt>
                <c:pt idx="11">
                  <c:v>3</c:v>
                </c:pt>
                <c:pt idx="12">
                  <c:v>2</c:v>
                </c:pt>
                <c:pt idx="13">
                  <c:v>1</c:v>
                </c:pt>
                <c:pt idx="14">
                  <c:v>5</c:v>
                </c:pt>
                <c:pt idx="15">
                  <c:v>23</c:v>
                </c:pt>
                <c:pt idx="16">
                  <c:v>1</c:v>
                </c:pt>
              </c:numCache>
            </c:numRef>
          </c:val>
          <c:extLst xmlns:c16r2="http://schemas.microsoft.com/office/drawing/2015/06/chart">
            <c:ext xmlns:c16="http://schemas.microsoft.com/office/drawing/2014/chart" uri="{C3380CC4-5D6E-409C-BE32-E72D297353CC}">
              <c16:uniqueId val="{00000003-E87A-46C7-A718-3FAF3EB9870D}"/>
            </c:ext>
          </c:extLst>
        </c:ser>
        <c:ser>
          <c:idx val="4"/>
          <c:order val="4"/>
          <c:tx>
            <c:strRef>
              <c:f>Charts!$X$2</c:f>
              <c:strCache>
                <c:ptCount val="1"/>
                <c:pt idx="0">
                  <c:v>electronic communication</c:v>
                </c:pt>
              </c:strCache>
            </c:strRef>
          </c:tx>
          <c:invertIfNegative val="0"/>
          <c:cat>
            <c:strRef>
              <c:f>Charts!$S$3:$S$19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Charts!$X$3:$X$19</c:f>
              <c:numCache>
                <c:formatCode>General</c:formatCode>
                <c:ptCount val="17"/>
                <c:pt idx="0">
                  <c:v>1</c:v>
                </c:pt>
                <c:pt idx="4">
                  <c:v>4</c:v>
                </c:pt>
                <c:pt idx="6">
                  <c:v>23</c:v>
                </c:pt>
                <c:pt idx="7">
                  <c:v>3</c:v>
                </c:pt>
                <c:pt idx="8">
                  <c:v>6</c:v>
                </c:pt>
                <c:pt idx="9">
                  <c:v>4</c:v>
                </c:pt>
                <c:pt idx="10">
                  <c:v>6</c:v>
                </c:pt>
                <c:pt idx="11">
                  <c:v>2</c:v>
                </c:pt>
                <c:pt idx="12">
                  <c:v>2</c:v>
                </c:pt>
                <c:pt idx="14">
                  <c:v>1</c:v>
                </c:pt>
                <c:pt idx="15">
                  <c:v>2</c:v>
                </c:pt>
                <c:pt idx="16">
                  <c:v>4</c:v>
                </c:pt>
              </c:numCache>
            </c:numRef>
          </c:val>
          <c:extLst xmlns:c16r2="http://schemas.microsoft.com/office/drawing/2015/06/chart">
            <c:ext xmlns:c16="http://schemas.microsoft.com/office/drawing/2014/chart" uri="{C3380CC4-5D6E-409C-BE32-E72D297353CC}">
              <c16:uniqueId val="{00000004-E87A-46C7-A718-3FAF3EB9870D}"/>
            </c:ext>
          </c:extLst>
        </c:ser>
        <c:dLbls>
          <c:showLegendKey val="0"/>
          <c:showVal val="0"/>
          <c:showCatName val="0"/>
          <c:showSerName val="0"/>
          <c:showPercent val="0"/>
          <c:showBubbleSize val="0"/>
        </c:dLbls>
        <c:gapWidth val="150"/>
        <c:overlap val="100"/>
        <c:axId val="291840152"/>
        <c:axId val="377757800"/>
      </c:barChart>
      <c:catAx>
        <c:axId val="291840152"/>
        <c:scaling>
          <c:orientation val="minMax"/>
        </c:scaling>
        <c:delete val="0"/>
        <c:axPos val="b"/>
        <c:numFmt formatCode="General" sourceLinked="0"/>
        <c:majorTickMark val="out"/>
        <c:minorTickMark val="none"/>
        <c:tickLblPos val="nextTo"/>
        <c:crossAx val="377757800"/>
        <c:crosses val="autoZero"/>
        <c:auto val="1"/>
        <c:lblAlgn val="ctr"/>
        <c:lblOffset val="100"/>
        <c:noMultiLvlLbl val="0"/>
      </c:catAx>
      <c:valAx>
        <c:axId val="377757800"/>
        <c:scaling>
          <c:orientation val="minMax"/>
        </c:scaling>
        <c:delete val="0"/>
        <c:axPos val="l"/>
        <c:majorGridlines/>
        <c:title>
          <c:tx>
            <c:rich>
              <a:bodyPr rot="0" vert="wordArtVert"/>
              <a:lstStyle/>
              <a:p>
                <a:pPr>
                  <a:defRPr/>
                </a:pPr>
                <a:r>
                  <a:rPr lang="en-US"/>
                  <a:t>Encounters</a:t>
                </a:r>
              </a:p>
            </c:rich>
          </c:tx>
          <c:layout>
            <c:manualLayout>
              <c:xMode val="edge"/>
              <c:yMode val="edge"/>
              <c:x val="1.56494522691706E-2"/>
              <c:y val="0.11157115294363"/>
            </c:manualLayout>
          </c:layout>
          <c:overlay val="0"/>
        </c:title>
        <c:numFmt formatCode="General" sourceLinked="1"/>
        <c:majorTickMark val="out"/>
        <c:minorTickMark val="none"/>
        <c:tickLblPos val="nextTo"/>
        <c:crossAx val="291840152"/>
        <c:crosses val="autoZero"/>
        <c:crossBetween val="between"/>
      </c:valAx>
      <c:spPr>
        <a:noFill/>
      </c:spPr>
    </c:plotArea>
    <c:legend>
      <c:legendPos val="b"/>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Outpatient Private Practice</a:t>
            </a:r>
          </a:p>
        </c:rich>
      </c:tx>
      <c:overlay val="1"/>
    </c:title>
    <c:autoTitleDeleted val="0"/>
    <c:plotArea>
      <c:layout/>
      <c:barChart>
        <c:barDir val="col"/>
        <c:grouping val="stacked"/>
        <c:varyColors val="0"/>
        <c:ser>
          <c:idx val="0"/>
          <c:order val="0"/>
          <c:tx>
            <c:strRef>
              <c:f>Charts!$AE$2</c:f>
              <c:strCache>
                <c:ptCount val="1"/>
                <c:pt idx="0">
                  <c:v>case conference</c:v>
                </c:pt>
              </c:strCache>
            </c:strRef>
          </c:tx>
          <c:invertIfNegative val="0"/>
          <c:cat>
            <c:strRef>
              <c:f>Charts!$AD$3:$AD$19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Charts!$AE$3:$AE$19</c:f>
              <c:numCache>
                <c:formatCode>General</c:formatCode>
                <c:ptCount val="17"/>
                <c:pt idx="3">
                  <c:v>1</c:v>
                </c:pt>
                <c:pt idx="4">
                  <c:v>6</c:v>
                </c:pt>
                <c:pt idx="6">
                  <c:v>6</c:v>
                </c:pt>
                <c:pt idx="7">
                  <c:v>2</c:v>
                </c:pt>
                <c:pt idx="8">
                  <c:v>21</c:v>
                </c:pt>
                <c:pt idx="10">
                  <c:v>10</c:v>
                </c:pt>
                <c:pt idx="14">
                  <c:v>2</c:v>
                </c:pt>
                <c:pt idx="15">
                  <c:v>16</c:v>
                </c:pt>
                <c:pt idx="16">
                  <c:v>1</c:v>
                </c:pt>
              </c:numCache>
            </c:numRef>
          </c:val>
          <c:extLst xmlns:c16r2="http://schemas.microsoft.com/office/drawing/2015/06/chart">
            <c:ext xmlns:c16="http://schemas.microsoft.com/office/drawing/2014/chart" uri="{C3380CC4-5D6E-409C-BE32-E72D297353CC}">
              <c16:uniqueId val="{00000000-2F26-4D5D-B8BD-84B6CC94A711}"/>
            </c:ext>
          </c:extLst>
        </c:ser>
        <c:ser>
          <c:idx val="1"/>
          <c:order val="1"/>
          <c:tx>
            <c:strRef>
              <c:f>Charts!$AF$2</c:f>
              <c:strCache>
                <c:ptCount val="1"/>
                <c:pt idx="0">
                  <c:v>D/C planning meeting</c:v>
                </c:pt>
              </c:strCache>
            </c:strRef>
          </c:tx>
          <c:invertIfNegative val="0"/>
          <c:cat>
            <c:strRef>
              <c:f>Charts!$AD$3:$AD$19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Charts!$AF$3:$AF$19</c:f>
              <c:numCache>
                <c:formatCode>General</c:formatCode>
                <c:ptCount val="17"/>
                <c:pt idx="4">
                  <c:v>1</c:v>
                </c:pt>
                <c:pt idx="5">
                  <c:v>1</c:v>
                </c:pt>
                <c:pt idx="6">
                  <c:v>4</c:v>
                </c:pt>
                <c:pt idx="8">
                  <c:v>10</c:v>
                </c:pt>
                <c:pt idx="10">
                  <c:v>2</c:v>
                </c:pt>
                <c:pt idx="15">
                  <c:v>6</c:v>
                </c:pt>
              </c:numCache>
            </c:numRef>
          </c:val>
          <c:extLst xmlns:c16r2="http://schemas.microsoft.com/office/drawing/2015/06/chart">
            <c:ext xmlns:c16="http://schemas.microsoft.com/office/drawing/2014/chart" uri="{C3380CC4-5D6E-409C-BE32-E72D297353CC}">
              <c16:uniqueId val="{00000001-2F26-4D5D-B8BD-84B6CC94A711}"/>
            </c:ext>
          </c:extLst>
        </c:ser>
        <c:ser>
          <c:idx val="2"/>
          <c:order val="2"/>
          <c:tx>
            <c:strRef>
              <c:f>Charts!$AG$2</c:f>
              <c:strCache>
                <c:ptCount val="1"/>
                <c:pt idx="0">
                  <c:v>phone call</c:v>
                </c:pt>
              </c:strCache>
            </c:strRef>
          </c:tx>
          <c:invertIfNegative val="0"/>
          <c:cat>
            <c:strRef>
              <c:f>Charts!$AD$3:$AD$19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Charts!$AG$3:$AG$19</c:f>
              <c:numCache>
                <c:formatCode>General</c:formatCode>
                <c:ptCount val="17"/>
                <c:pt idx="3">
                  <c:v>1</c:v>
                </c:pt>
                <c:pt idx="4">
                  <c:v>10</c:v>
                </c:pt>
                <c:pt idx="5">
                  <c:v>5</c:v>
                </c:pt>
                <c:pt idx="6">
                  <c:v>41</c:v>
                </c:pt>
                <c:pt idx="7">
                  <c:v>9</c:v>
                </c:pt>
                <c:pt idx="8">
                  <c:v>1</c:v>
                </c:pt>
                <c:pt idx="10">
                  <c:v>12</c:v>
                </c:pt>
                <c:pt idx="11">
                  <c:v>1</c:v>
                </c:pt>
                <c:pt idx="12">
                  <c:v>1</c:v>
                </c:pt>
                <c:pt idx="14">
                  <c:v>7</c:v>
                </c:pt>
                <c:pt idx="15">
                  <c:v>2</c:v>
                </c:pt>
                <c:pt idx="16">
                  <c:v>1</c:v>
                </c:pt>
              </c:numCache>
            </c:numRef>
          </c:val>
          <c:extLst xmlns:c16r2="http://schemas.microsoft.com/office/drawing/2015/06/chart">
            <c:ext xmlns:c16="http://schemas.microsoft.com/office/drawing/2014/chart" uri="{C3380CC4-5D6E-409C-BE32-E72D297353CC}">
              <c16:uniqueId val="{00000002-2F26-4D5D-B8BD-84B6CC94A711}"/>
            </c:ext>
          </c:extLst>
        </c:ser>
        <c:ser>
          <c:idx val="3"/>
          <c:order val="3"/>
          <c:tx>
            <c:strRef>
              <c:f>Charts!$AH$2</c:f>
              <c:strCache>
                <c:ptCount val="1"/>
                <c:pt idx="0">
                  <c:v>other live meeting</c:v>
                </c:pt>
              </c:strCache>
            </c:strRef>
          </c:tx>
          <c:invertIfNegative val="0"/>
          <c:cat>
            <c:strRef>
              <c:f>Charts!$AD$3:$AD$19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Charts!$AH$3:$AH$19</c:f>
              <c:numCache>
                <c:formatCode>General</c:formatCode>
                <c:ptCount val="17"/>
                <c:pt idx="0">
                  <c:v>2</c:v>
                </c:pt>
                <c:pt idx="2">
                  <c:v>1</c:v>
                </c:pt>
                <c:pt idx="4">
                  <c:v>33</c:v>
                </c:pt>
                <c:pt idx="5">
                  <c:v>2</c:v>
                </c:pt>
                <c:pt idx="6">
                  <c:v>32</c:v>
                </c:pt>
                <c:pt idx="7">
                  <c:v>10</c:v>
                </c:pt>
                <c:pt idx="8">
                  <c:v>49</c:v>
                </c:pt>
                <c:pt idx="10">
                  <c:v>31</c:v>
                </c:pt>
                <c:pt idx="11">
                  <c:v>1</c:v>
                </c:pt>
                <c:pt idx="12">
                  <c:v>3</c:v>
                </c:pt>
                <c:pt idx="14">
                  <c:v>6</c:v>
                </c:pt>
                <c:pt idx="15">
                  <c:v>27</c:v>
                </c:pt>
              </c:numCache>
            </c:numRef>
          </c:val>
          <c:extLst xmlns:c16r2="http://schemas.microsoft.com/office/drawing/2015/06/chart">
            <c:ext xmlns:c16="http://schemas.microsoft.com/office/drawing/2014/chart" uri="{C3380CC4-5D6E-409C-BE32-E72D297353CC}">
              <c16:uniqueId val="{00000003-2F26-4D5D-B8BD-84B6CC94A711}"/>
            </c:ext>
          </c:extLst>
        </c:ser>
        <c:ser>
          <c:idx val="4"/>
          <c:order val="4"/>
          <c:tx>
            <c:strRef>
              <c:f>Charts!$AI$2</c:f>
              <c:strCache>
                <c:ptCount val="1"/>
                <c:pt idx="0">
                  <c:v>electronic communication</c:v>
                </c:pt>
              </c:strCache>
            </c:strRef>
          </c:tx>
          <c:invertIfNegative val="0"/>
          <c:cat>
            <c:strRef>
              <c:f>Charts!$AD$3:$AD$19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Charts!$AI$3:$AI$19</c:f>
              <c:numCache>
                <c:formatCode>General</c:formatCode>
                <c:ptCount val="17"/>
                <c:pt idx="1">
                  <c:v>1</c:v>
                </c:pt>
                <c:pt idx="4">
                  <c:v>6</c:v>
                </c:pt>
                <c:pt idx="5">
                  <c:v>4</c:v>
                </c:pt>
                <c:pt idx="6">
                  <c:v>61</c:v>
                </c:pt>
                <c:pt idx="7">
                  <c:v>5</c:v>
                </c:pt>
                <c:pt idx="8">
                  <c:v>12</c:v>
                </c:pt>
                <c:pt idx="9">
                  <c:v>3</c:v>
                </c:pt>
                <c:pt idx="10">
                  <c:v>13</c:v>
                </c:pt>
                <c:pt idx="12">
                  <c:v>2</c:v>
                </c:pt>
                <c:pt idx="13">
                  <c:v>1</c:v>
                </c:pt>
                <c:pt idx="14">
                  <c:v>1</c:v>
                </c:pt>
                <c:pt idx="15">
                  <c:v>5</c:v>
                </c:pt>
              </c:numCache>
            </c:numRef>
          </c:val>
          <c:extLst xmlns:c16r2="http://schemas.microsoft.com/office/drawing/2015/06/chart">
            <c:ext xmlns:c16="http://schemas.microsoft.com/office/drawing/2014/chart" uri="{C3380CC4-5D6E-409C-BE32-E72D297353CC}">
              <c16:uniqueId val="{00000004-2F26-4D5D-B8BD-84B6CC94A711}"/>
            </c:ext>
          </c:extLst>
        </c:ser>
        <c:dLbls>
          <c:showLegendKey val="0"/>
          <c:showVal val="0"/>
          <c:showCatName val="0"/>
          <c:showSerName val="0"/>
          <c:showPercent val="0"/>
          <c:showBubbleSize val="0"/>
        </c:dLbls>
        <c:gapWidth val="150"/>
        <c:overlap val="100"/>
        <c:axId val="377347528"/>
        <c:axId val="377534296"/>
      </c:barChart>
      <c:catAx>
        <c:axId val="377347528"/>
        <c:scaling>
          <c:orientation val="minMax"/>
        </c:scaling>
        <c:delete val="0"/>
        <c:axPos val="b"/>
        <c:numFmt formatCode="General" sourceLinked="0"/>
        <c:majorTickMark val="out"/>
        <c:minorTickMark val="none"/>
        <c:tickLblPos val="nextTo"/>
        <c:crossAx val="377534296"/>
        <c:crosses val="autoZero"/>
        <c:auto val="1"/>
        <c:lblAlgn val="ctr"/>
        <c:lblOffset val="100"/>
        <c:noMultiLvlLbl val="0"/>
      </c:catAx>
      <c:valAx>
        <c:axId val="377534296"/>
        <c:scaling>
          <c:orientation val="minMax"/>
        </c:scaling>
        <c:delete val="0"/>
        <c:axPos val="l"/>
        <c:majorGridlines/>
        <c:title>
          <c:tx>
            <c:rich>
              <a:bodyPr rot="0" vert="wordArtVert"/>
              <a:lstStyle/>
              <a:p>
                <a:pPr>
                  <a:defRPr/>
                </a:pPr>
                <a:r>
                  <a:rPr lang="en-US"/>
                  <a:t>Encounters</a:t>
                </a:r>
              </a:p>
            </c:rich>
          </c:tx>
          <c:layout>
            <c:manualLayout>
              <c:xMode val="edge"/>
              <c:yMode val="edge"/>
              <c:x val="1.56494522691706E-2"/>
              <c:y val="0.11157115294363"/>
            </c:manualLayout>
          </c:layout>
          <c:overlay val="0"/>
        </c:title>
        <c:numFmt formatCode="General" sourceLinked="1"/>
        <c:majorTickMark val="out"/>
        <c:minorTickMark val="none"/>
        <c:tickLblPos val="nextTo"/>
        <c:crossAx val="377347528"/>
        <c:crosses val="autoZero"/>
        <c:crossBetween val="between"/>
      </c:valAx>
      <c:spPr>
        <a:noFill/>
      </c:spPr>
    </c:plotArea>
    <c:legend>
      <c:legendPos val="b"/>
      <c:overlay val="0"/>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Outpatient Rehab Hospital</a:t>
            </a:r>
          </a:p>
        </c:rich>
      </c:tx>
      <c:overlay val="1"/>
    </c:title>
    <c:autoTitleDeleted val="0"/>
    <c:plotArea>
      <c:layout/>
      <c:barChart>
        <c:barDir val="col"/>
        <c:grouping val="stacked"/>
        <c:varyColors val="0"/>
        <c:ser>
          <c:idx val="0"/>
          <c:order val="0"/>
          <c:tx>
            <c:strRef>
              <c:f>Charts!$AP$2</c:f>
              <c:strCache>
                <c:ptCount val="1"/>
                <c:pt idx="0">
                  <c:v>case conference</c:v>
                </c:pt>
              </c:strCache>
            </c:strRef>
          </c:tx>
          <c:invertIfNegative val="0"/>
          <c:cat>
            <c:strRef>
              <c:f>Charts!$AO$3:$AO$19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Charts!$AP$3:$AP$19</c:f>
              <c:numCache>
                <c:formatCode>General</c:formatCode>
                <c:ptCount val="17"/>
                <c:pt idx="4">
                  <c:v>1</c:v>
                </c:pt>
                <c:pt idx="5">
                  <c:v>1</c:v>
                </c:pt>
                <c:pt idx="6">
                  <c:v>5</c:v>
                </c:pt>
                <c:pt idx="7">
                  <c:v>1</c:v>
                </c:pt>
                <c:pt idx="8">
                  <c:v>12</c:v>
                </c:pt>
                <c:pt idx="10">
                  <c:v>5</c:v>
                </c:pt>
                <c:pt idx="11">
                  <c:v>2</c:v>
                </c:pt>
                <c:pt idx="12">
                  <c:v>1</c:v>
                </c:pt>
                <c:pt idx="14">
                  <c:v>4</c:v>
                </c:pt>
                <c:pt idx="15">
                  <c:v>10</c:v>
                </c:pt>
              </c:numCache>
            </c:numRef>
          </c:val>
          <c:extLst xmlns:c16r2="http://schemas.microsoft.com/office/drawing/2015/06/chart">
            <c:ext xmlns:c16="http://schemas.microsoft.com/office/drawing/2014/chart" uri="{C3380CC4-5D6E-409C-BE32-E72D297353CC}">
              <c16:uniqueId val="{00000000-AD59-4D10-933A-4A94B5B84510}"/>
            </c:ext>
          </c:extLst>
        </c:ser>
        <c:ser>
          <c:idx val="1"/>
          <c:order val="1"/>
          <c:tx>
            <c:strRef>
              <c:f>Charts!$AQ$2</c:f>
              <c:strCache>
                <c:ptCount val="1"/>
                <c:pt idx="0">
                  <c:v>D/C planning meeting</c:v>
                </c:pt>
              </c:strCache>
            </c:strRef>
          </c:tx>
          <c:invertIfNegative val="0"/>
          <c:cat>
            <c:strRef>
              <c:f>Charts!$AO$3:$AO$19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Charts!$AQ$3:$AQ$19</c:f>
              <c:numCache>
                <c:formatCode>General</c:formatCode>
                <c:ptCount val="17"/>
                <c:pt idx="5">
                  <c:v>1</c:v>
                </c:pt>
                <c:pt idx="6">
                  <c:v>1</c:v>
                </c:pt>
                <c:pt idx="7">
                  <c:v>1</c:v>
                </c:pt>
                <c:pt idx="8">
                  <c:v>12</c:v>
                </c:pt>
                <c:pt idx="10">
                  <c:v>1</c:v>
                </c:pt>
                <c:pt idx="11">
                  <c:v>6</c:v>
                </c:pt>
                <c:pt idx="14">
                  <c:v>2</c:v>
                </c:pt>
                <c:pt idx="15">
                  <c:v>6</c:v>
                </c:pt>
                <c:pt idx="16">
                  <c:v>1</c:v>
                </c:pt>
              </c:numCache>
            </c:numRef>
          </c:val>
          <c:extLst xmlns:c16r2="http://schemas.microsoft.com/office/drawing/2015/06/chart">
            <c:ext xmlns:c16="http://schemas.microsoft.com/office/drawing/2014/chart" uri="{C3380CC4-5D6E-409C-BE32-E72D297353CC}">
              <c16:uniqueId val="{00000001-AD59-4D10-933A-4A94B5B84510}"/>
            </c:ext>
          </c:extLst>
        </c:ser>
        <c:ser>
          <c:idx val="2"/>
          <c:order val="2"/>
          <c:tx>
            <c:strRef>
              <c:f>Charts!$AR$2</c:f>
              <c:strCache>
                <c:ptCount val="1"/>
                <c:pt idx="0">
                  <c:v>phone call</c:v>
                </c:pt>
              </c:strCache>
            </c:strRef>
          </c:tx>
          <c:invertIfNegative val="0"/>
          <c:cat>
            <c:strRef>
              <c:f>Charts!$AO$3:$AO$19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Charts!$AR$3:$AR$19</c:f>
              <c:numCache>
                <c:formatCode>General</c:formatCode>
                <c:ptCount val="17"/>
                <c:pt idx="4">
                  <c:v>4</c:v>
                </c:pt>
                <c:pt idx="5">
                  <c:v>1</c:v>
                </c:pt>
                <c:pt idx="6">
                  <c:v>10</c:v>
                </c:pt>
                <c:pt idx="7">
                  <c:v>4</c:v>
                </c:pt>
                <c:pt idx="8">
                  <c:v>4</c:v>
                </c:pt>
                <c:pt idx="10">
                  <c:v>8</c:v>
                </c:pt>
                <c:pt idx="11">
                  <c:v>2</c:v>
                </c:pt>
                <c:pt idx="14">
                  <c:v>1</c:v>
                </c:pt>
                <c:pt idx="15">
                  <c:v>3</c:v>
                </c:pt>
              </c:numCache>
            </c:numRef>
          </c:val>
          <c:extLst xmlns:c16r2="http://schemas.microsoft.com/office/drawing/2015/06/chart">
            <c:ext xmlns:c16="http://schemas.microsoft.com/office/drawing/2014/chart" uri="{C3380CC4-5D6E-409C-BE32-E72D297353CC}">
              <c16:uniqueId val="{00000002-AD59-4D10-933A-4A94B5B84510}"/>
            </c:ext>
          </c:extLst>
        </c:ser>
        <c:ser>
          <c:idx val="3"/>
          <c:order val="3"/>
          <c:tx>
            <c:strRef>
              <c:f>Charts!$AS$2</c:f>
              <c:strCache>
                <c:ptCount val="1"/>
                <c:pt idx="0">
                  <c:v>other live meeting</c:v>
                </c:pt>
              </c:strCache>
            </c:strRef>
          </c:tx>
          <c:invertIfNegative val="0"/>
          <c:cat>
            <c:strRef>
              <c:f>Charts!$AO$3:$AO$19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Charts!$AS$3:$AS$19</c:f>
              <c:numCache>
                <c:formatCode>General</c:formatCode>
                <c:ptCount val="17"/>
                <c:pt idx="4">
                  <c:v>9</c:v>
                </c:pt>
                <c:pt idx="5">
                  <c:v>1</c:v>
                </c:pt>
                <c:pt idx="6">
                  <c:v>5</c:v>
                </c:pt>
                <c:pt idx="7">
                  <c:v>4</c:v>
                </c:pt>
                <c:pt idx="8">
                  <c:v>23</c:v>
                </c:pt>
                <c:pt idx="9">
                  <c:v>1</c:v>
                </c:pt>
                <c:pt idx="10">
                  <c:v>13</c:v>
                </c:pt>
                <c:pt idx="11">
                  <c:v>3</c:v>
                </c:pt>
                <c:pt idx="12">
                  <c:v>3</c:v>
                </c:pt>
                <c:pt idx="13">
                  <c:v>1</c:v>
                </c:pt>
                <c:pt idx="14">
                  <c:v>4</c:v>
                </c:pt>
                <c:pt idx="15">
                  <c:v>15</c:v>
                </c:pt>
              </c:numCache>
            </c:numRef>
          </c:val>
          <c:extLst xmlns:c16r2="http://schemas.microsoft.com/office/drawing/2015/06/chart">
            <c:ext xmlns:c16="http://schemas.microsoft.com/office/drawing/2014/chart" uri="{C3380CC4-5D6E-409C-BE32-E72D297353CC}">
              <c16:uniqueId val="{00000003-AD59-4D10-933A-4A94B5B84510}"/>
            </c:ext>
          </c:extLst>
        </c:ser>
        <c:ser>
          <c:idx val="4"/>
          <c:order val="4"/>
          <c:tx>
            <c:strRef>
              <c:f>Charts!$AT$2</c:f>
              <c:strCache>
                <c:ptCount val="1"/>
                <c:pt idx="0">
                  <c:v>electronic communication</c:v>
                </c:pt>
              </c:strCache>
            </c:strRef>
          </c:tx>
          <c:invertIfNegative val="0"/>
          <c:cat>
            <c:strRef>
              <c:f>Charts!$AO$3:$AO$19</c:f>
              <c:strCache>
                <c:ptCount val="17"/>
                <c:pt idx="0">
                  <c:v>Audiology</c:v>
                </c:pt>
                <c:pt idx="1">
                  <c:v>CVP</c:v>
                </c:pt>
                <c:pt idx="2">
                  <c:v>Dietary</c:v>
                </c:pt>
                <c:pt idx="3">
                  <c:v>Dental Medicine</c:v>
                </c:pt>
                <c:pt idx="4">
                  <c:v>DME</c:v>
                </c:pt>
                <c:pt idx="5">
                  <c:v>Education</c:v>
                </c:pt>
                <c:pt idx="6">
                  <c:v>MD/PA</c:v>
                </c:pt>
                <c:pt idx="7">
                  <c:v>Nursing</c:v>
                </c:pt>
                <c:pt idx="8">
                  <c:v>OT</c:v>
                </c:pt>
                <c:pt idx="9">
                  <c:v>Pharm</c:v>
                </c:pt>
                <c:pt idx="10">
                  <c:v>Pros/Ortho</c:v>
                </c:pt>
                <c:pt idx="11">
                  <c:v>Psych</c:v>
                </c:pt>
                <c:pt idx="12">
                  <c:v>RecT</c:v>
                </c:pt>
                <c:pt idx="13">
                  <c:v>ResT</c:v>
                </c:pt>
                <c:pt idx="14">
                  <c:v>Social Work</c:v>
                </c:pt>
                <c:pt idx="15">
                  <c:v>Speech Therapy</c:v>
                </c:pt>
                <c:pt idx="16">
                  <c:v>Vocational Rehab</c:v>
                </c:pt>
              </c:strCache>
            </c:strRef>
          </c:cat>
          <c:val>
            <c:numRef>
              <c:f>Charts!$AT$3:$AT$19</c:f>
              <c:numCache>
                <c:formatCode>General</c:formatCode>
                <c:ptCount val="17"/>
                <c:pt idx="4">
                  <c:v>4</c:v>
                </c:pt>
                <c:pt idx="6">
                  <c:v>14</c:v>
                </c:pt>
                <c:pt idx="7">
                  <c:v>7</c:v>
                </c:pt>
                <c:pt idx="8">
                  <c:v>10</c:v>
                </c:pt>
                <c:pt idx="9">
                  <c:v>1</c:v>
                </c:pt>
                <c:pt idx="10">
                  <c:v>7</c:v>
                </c:pt>
                <c:pt idx="12">
                  <c:v>1</c:v>
                </c:pt>
                <c:pt idx="13">
                  <c:v>2</c:v>
                </c:pt>
                <c:pt idx="14">
                  <c:v>6</c:v>
                </c:pt>
                <c:pt idx="15">
                  <c:v>8</c:v>
                </c:pt>
                <c:pt idx="16">
                  <c:v>1</c:v>
                </c:pt>
              </c:numCache>
            </c:numRef>
          </c:val>
          <c:extLst xmlns:c16r2="http://schemas.microsoft.com/office/drawing/2015/06/chart">
            <c:ext xmlns:c16="http://schemas.microsoft.com/office/drawing/2014/chart" uri="{C3380CC4-5D6E-409C-BE32-E72D297353CC}">
              <c16:uniqueId val="{00000004-AD59-4D10-933A-4A94B5B84510}"/>
            </c:ext>
          </c:extLst>
        </c:ser>
        <c:dLbls>
          <c:showLegendKey val="0"/>
          <c:showVal val="0"/>
          <c:showCatName val="0"/>
          <c:showSerName val="0"/>
          <c:showPercent val="0"/>
          <c:showBubbleSize val="0"/>
        </c:dLbls>
        <c:gapWidth val="150"/>
        <c:overlap val="100"/>
        <c:axId val="377674544"/>
        <c:axId val="377674928"/>
      </c:barChart>
      <c:catAx>
        <c:axId val="377674544"/>
        <c:scaling>
          <c:orientation val="minMax"/>
        </c:scaling>
        <c:delete val="0"/>
        <c:axPos val="b"/>
        <c:numFmt formatCode="General" sourceLinked="0"/>
        <c:majorTickMark val="out"/>
        <c:minorTickMark val="none"/>
        <c:tickLblPos val="nextTo"/>
        <c:crossAx val="377674928"/>
        <c:crosses val="autoZero"/>
        <c:auto val="1"/>
        <c:lblAlgn val="ctr"/>
        <c:lblOffset val="100"/>
        <c:noMultiLvlLbl val="0"/>
      </c:catAx>
      <c:valAx>
        <c:axId val="377674928"/>
        <c:scaling>
          <c:orientation val="minMax"/>
        </c:scaling>
        <c:delete val="0"/>
        <c:axPos val="l"/>
        <c:majorGridlines/>
        <c:title>
          <c:tx>
            <c:rich>
              <a:bodyPr rot="0" vert="wordArtVert"/>
              <a:lstStyle/>
              <a:p>
                <a:pPr>
                  <a:defRPr/>
                </a:pPr>
                <a:r>
                  <a:rPr lang="en-US"/>
                  <a:t>Encounters</a:t>
                </a:r>
              </a:p>
            </c:rich>
          </c:tx>
          <c:layout>
            <c:manualLayout>
              <c:xMode val="edge"/>
              <c:yMode val="edge"/>
              <c:x val="1.56494522691706E-2"/>
              <c:y val="0.11157115294363"/>
            </c:manualLayout>
          </c:layout>
          <c:overlay val="0"/>
        </c:title>
        <c:numFmt formatCode="General" sourceLinked="1"/>
        <c:majorTickMark val="out"/>
        <c:minorTickMark val="none"/>
        <c:tickLblPos val="nextTo"/>
        <c:crossAx val="377674544"/>
        <c:crosses val="autoZero"/>
        <c:crossBetween val="between"/>
      </c:valAx>
      <c:spPr>
        <a:noFill/>
      </c:spPr>
    </c:plotArea>
    <c:legend>
      <c:legendPos val="b"/>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Outpatient Private</a:t>
            </a:r>
            <a:r>
              <a:rPr lang="en-US" baseline="0"/>
              <a:t> Practice </a:t>
            </a:r>
            <a:r>
              <a:rPr lang="en-US"/>
              <a:t>Total Encounters</a:t>
            </a:r>
          </a:p>
        </c:rich>
      </c:tx>
      <c:layout>
        <c:manualLayout>
          <c:xMode val="edge"/>
          <c:yMode val="edge"/>
          <c:x val="0.15333317204490299"/>
          <c:y val="2.04678350792101E-2"/>
        </c:manualLayout>
      </c:layout>
      <c:overlay val="1"/>
    </c:title>
    <c:autoTitleDeleted val="0"/>
    <c:plotArea>
      <c:layout>
        <c:manualLayout>
          <c:layoutTarget val="inner"/>
          <c:xMode val="edge"/>
          <c:yMode val="edge"/>
          <c:x val="4.1046456692913402E-2"/>
          <c:y val="0.310606590842811"/>
          <c:w val="0.70317112860892395"/>
          <c:h val="0.39065062700495801"/>
        </c:manualLayout>
      </c:layout>
      <c:pieChart>
        <c:varyColors val="1"/>
        <c:ser>
          <c:idx val="0"/>
          <c:order val="0"/>
          <c:tx>
            <c:strRef>
              <c:f>Charts!$AD$20</c:f>
              <c:strCache>
                <c:ptCount val="1"/>
                <c:pt idx="0">
                  <c:v>Total</c:v>
                </c:pt>
              </c:strCache>
            </c:strRef>
          </c:tx>
          <c:cat>
            <c:strRef>
              <c:f>Charts!$AE$2:$AI$2</c:f>
              <c:strCache>
                <c:ptCount val="5"/>
                <c:pt idx="0">
                  <c:v>case conference</c:v>
                </c:pt>
                <c:pt idx="1">
                  <c:v>D/C planning meeting</c:v>
                </c:pt>
                <c:pt idx="2">
                  <c:v>phone call</c:v>
                </c:pt>
                <c:pt idx="3">
                  <c:v>other live meeting</c:v>
                </c:pt>
                <c:pt idx="4">
                  <c:v>electronic communication</c:v>
                </c:pt>
              </c:strCache>
            </c:strRef>
          </c:cat>
          <c:val>
            <c:numRef>
              <c:f>Charts!$AE$20:$AI$20</c:f>
              <c:numCache>
                <c:formatCode>General</c:formatCode>
                <c:ptCount val="5"/>
                <c:pt idx="0">
                  <c:v>65</c:v>
                </c:pt>
                <c:pt idx="1">
                  <c:v>24</c:v>
                </c:pt>
                <c:pt idx="2">
                  <c:v>91</c:v>
                </c:pt>
                <c:pt idx="3">
                  <c:v>197</c:v>
                </c:pt>
                <c:pt idx="4">
                  <c:v>114</c:v>
                </c:pt>
              </c:numCache>
            </c:numRef>
          </c:val>
          <c:extLst xmlns:c16r2="http://schemas.microsoft.com/office/drawing/2015/06/chart">
            <c:ext xmlns:c16="http://schemas.microsoft.com/office/drawing/2014/chart" uri="{C3380CC4-5D6E-409C-BE32-E72D297353CC}">
              <c16:uniqueId val="{00000000-B64A-4FC7-A44A-FE1FED70FF7E}"/>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58433333333333"/>
          <c:y val="0.69923228346456701"/>
          <c:w val="0.39823333333333299"/>
          <c:h val="0.17931321084864399"/>
        </c:manualLayout>
      </c:layout>
      <c:overlay val="0"/>
      <c:txPr>
        <a:bodyPr/>
        <a:lstStyle/>
        <a:p>
          <a:pPr rtl="0">
            <a:defRPr/>
          </a:pPr>
          <a:endParaRPr lang="en-US"/>
        </a:p>
      </c:txPr>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Hospital Outpatient Total Encounters</a:t>
            </a:r>
          </a:p>
        </c:rich>
      </c:tx>
      <c:overlay val="1"/>
    </c:title>
    <c:autoTitleDeleted val="0"/>
    <c:plotArea>
      <c:layout>
        <c:manualLayout>
          <c:layoutTarget val="inner"/>
          <c:xMode val="edge"/>
          <c:yMode val="edge"/>
          <c:x val="0.221858481018674"/>
          <c:y val="0.24651978278424"/>
          <c:w val="0.42523938303759101"/>
          <c:h val="0.73053183206098404"/>
        </c:manualLayout>
      </c:layout>
      <c:pieChart>
        <c:varyColors val="1"/>
        <c:ser>
          <c:idx val="0"/>
          <c:order val="0"/>
          <c:tx>
            <c:strRef>
              <c:f>Charts!$S$20</c:f>
              <c:strCache>
                <c:ptCount val="1"/>
                <c:pt idx="0">
                  <c:v>Total</c:v>
                </c:pt>
              </c:strCache>
            </c:strRef>
          </c:tx>
          <c:cat>
            <c:strRef>
              <c:f>Charts!$T$2:$X$2</c:f>
              <c:strCache>
                <c:ptCount val="5"/>
                <c:pt idx="0">
                  <c:v>case conference</c:v>
                </c:pt>
                <c:pt idx="1">
                  <c:v>D/C planning meeting</c:v>
                </c:pt>
                <c:pt idx="2">
                  <c:v>phone call</c:v>
                </c:pt>
                <c:pt idx="3">
                  <c:v>other live meeting</c:v>
                </c:pt>
                <c:pt idx="4">
                  <c:v>electronic communication</c:v>
                </c:pt>
              </c:strCache>
            </c:strRef>
          </c:cat>
          <c:val>
            <c:numRef>
              <c:f>Charts!$T$20:$X$20</c:f>
              <c:numCache>
                <c:formatCode>General</c:formatCode>
                <c:ptCount val="5"/>
                <c:pt idx="0">
                  <c:v>32</c:v>
                </c:pt>
                <c:pt idx="1">
                  <c:v>22</c:v>
                </c:pt>
                <c:pt idx="2">
                  <c:v>27</c:v>
                </c:pt>
                <c:pt idx="3">
                  <c:v>129</c:v>
                </c:pt>
                <c:pt idx="4">
                  <c:v>58</c:v>
                </c:pt>
              </c:numCache>
            </c:numRef>
          </c:val>
          <c:extLst xmlns:c16r2="http://schemas.microsoft.com/office/drawing/2015/06/chart">
            <c:ext xmlns:c16="http://schemas.microsoft.com/office/drawing/2014/chart" uri="{C3380CC4-5D6E-409C-BE32-E72D297353CC}">
              <c16:uniqueId val="{00000000-613A-420B-BC33-52157F10E55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2472797400459998"/>
          <c:y val="0.34057228510845799"/>
          <c:w val="0.26295514862446201"/>
          <c:h val="0.31532856160648098"/>
        </c:manualLayout>
      </c:layout>
      <c:overlay val="0"/>
      <c:txPr>
        <a:bodyPr/>
        <a:lstStyle/>
        <a:p>
          <a:pPr rtl="0">
            <a:defRPr/>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Outpatient Rehab Hospital</a:t>
            </a:r>
            <a:r>
              <a:rPr lang="en-US" baseline="0"/>
              <a:t> </a:t>
            </a:r>
            <a:r>
              <a:rPr lang="en-US"/>
              <a:t>Total Encounters</a:t>
            </a:r>
          </a:p>
        </c:rich>
      </c:tx>
      <c:overlay val="1"/>
    </c:title>
    <c:autoTitleDeleted val="0"/>
    <c:plotArea>
      <c:layout>
        <c:manualLayout>
          <c:layoutTarget val="inner"/>
          <c:xMode val="edge"/>
          <c:yMode val="edge"/>
          <c:x val="0.23399881528240599"/>
          <c:y val="0.151312839031467"/>
          <c:w val="0.43085605681227102"/>
          <c:h val="0.74437424338566605"/>
        </c:manualLayout>
      </c:layout>
      <c:pieChart>
        <c:varyColors val="1"/>
        <c:ser>
          <c:idx val="0"/>
          <c:order val="0"/>
          <c:tx>
            <c:strRef>
              <c:f>Charts!$AO$20</c:f>
              <c:strCache>
                <c:ptCount val="1"/>
                <c:pt idx="0">
                  <c:v>Total</c:v>
                </c:pt>
              </c:strCache>
            </c:strRef>
          </c:tx>
          <c:cat>
            <c:strRef>
              <c:f>Charts!$AP$2:$AT$2</c:f>
              <c:strCache>
                <c:ptCount val="5"/>
                <c:pt idx="0">
                  <c:v>case conference</c:v>
                </c:pt>
                <c:pt idx="1">
                  <c:v>D/C planning meeting</c:v>
                </c:pt>
                <c:pt idx="2">
                  <c:v>phone call</c:v>
                </c:pt>
                <c:pt idx="3">
                  <c:v>other live meeting</c:v>
                </c:pt>
                <c:pt idx="4">
                  <c:v>electronic communication</c:v>
                </c:pt>
              </c:strCache>
            </c:strRef>
          </c:cat>
          <c:val>
            <c:numRef>
              <c:f>Charts!$AP$20:$AT$20</c:f>
              <c:numCache>
                <c:formatCode>General</c:formatCode>
                <c:ptCount val="5"/>
                <c:pt idx="0">
                  <c:v>42</c:v>
                </c:pt>
                <c:pt idx="1">
                  <c:v>31</c:v>
                </c:pt>
                <c:pt idx="2">
                  <c:v>37</c:v>
                </c:pt>
                <c:pt idx="3">
                  <c:v>82</c:v>
                </c:pt>
                <c:pt idx="4">
                  <c:v>61</c:v>
                </c:pt>
              </c:numCache>
            </c:numRef>
          </c:val>
          <c:extLst xmlns:c16r2="http://schemas.microsoft.com/office/drawing/2015/06/chart">
            <c:ext xmlns:c16="http://schemas.microsoft.com/office/drawing/2014/chart" uri="{C3380CC4-5D6E-409C-BE32-E72D297353CC}">
              <c16:uniqueId val="{00000000-8C48-4A44-9107-9E790E838C2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3771000602677494"/>
          <c:y val="0.34007464054377601"/>
          <c:w val="0.25205189282336499"/>
          <c:h val="0.31985044036138099"/>
        </c:manualLayout>
      </c:layout>
      <c:overlay val="0"/>
      <c:txPr>
        <a:bodyPr/>
        <a:lstStyle/>
        <a:p>
          <a:pPr rtl="0">
            <a:defRPr/>
          </a:pPr>
          <a:endParaRPr lang="en-US"/>
        </a:p>
      </c:txPr>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Outpatient Private Practice</a:t>
            </a:r>
            <a:r>
              <a:rPr lang="en-US" baseline="0"/>
              <a:t> </a:t>
            </a:r>
            <a:r>
              <a:rPr lang="en-US"/>
              <a:t>MD/PA Encounters</a:t>
            </a:r>
          </a:p>
        </c:rich>
      </c:tx>
      <c:layout>
        <c:manualLayout>
          <c:xMode val="edge"/>
          <c:yMode val="edge"/>
          <c:x val="8.9441809486738202E-2"/>
          <c:y val="0.17407407407407399"/>
        </c:manualLayout>
      </c:layout>
      <c:overlay val="1"/>
    </c:title>
    <c:autoTitleDeleted val="0"/>
    <c:plotArea>
      <c:layout>
        <c:manualLayout>
          <c:layoutTarget val="inner"/>
          <c:xMode val="edge"/>
          <c:yMode val="edge"/>
          <c:x val="0.164379660875724"/>
          <c:y val="0.36777514858593802"/>
          <c:w val="0.57920301628963"/>
          <c:h val="0.36489785237561001"/>
        </c:manualLayout>
      </c:layout>
      <c:pieChart>
        <c:varyColors val="1"/>
        <c:ser>
          <c:idx val="0"/>
          <c:order val="0"/>
          <c:tx>
            <c:strRef>
              <c:f>Charts!$AD$9</c:f>
              <c:strCache>
                <c:ptCount val="1"/>
                <c:pt idx="0">
                  <c:v>MD/PA</c:v>
                </c:pt>
              </c:strCache>
            </c:strRef>
          </c:tx>
          <c:cat>
            <c:strRef>
              <c:f>Charts!$AE$2:$AI$2</c:f>
              <c:strCache>
                <c:ptCount val="5"/>
                <c:pt idx="0">
                  <c:v>case conference</c:v>
                </c:pt>
                <c:pt idx="1">
                  <c:v>D/C planning meeting</c:v>
                </c:pt>
                <c:pt idx="2">
                  <c:v>phone call</c:v>
                </c:pt>
                <c:pt idx="3">
                  <c:v>other live meeting</c:v>
                </c:pt>
                <c:pt idx="4">
                  <c:v>electronic communication</c:v>
                </c:pt>
              </c:strCache>
            </c:strRef>
          </c:cat>
          <c:val>
            <c:numRef>
              <c:f>Charts!$AE$9:$AI$9</c:f>
              <c:numCache>
                <c:formatCode>General</c:formatCode>
                <c:ptCount val="5"/>
                <c:pt idx="0">
                  <c:v>6</c:v>
                </c:pt>
                <c:pt idx="1">
                  <c:v>4</c:v>
                </c:pt>
                <c:pt idx="2">
                  <c:v>41</c:v>
                </c:pt>
                <c:pt idx="3">
                  <c:v>32</c:v>
                </c:pt>
                <c:pt idx="4">
                  <c:v>61</c:v>
                </c:pt>
              </c:numCache>
            </c:numRef>
          </c:val>
          <c:extLst xmlns:c16r2="http://schemas.microsoft.com/office/drawing/2015/06/chart">
            <c:ext xmlns:c16="http://schemas.microsoft.com/office/drawing/2014/chart" uri="{C3380CC4-5D6E-409C-BE32-E72D297353CC}">
              <c16:uniqueId val="{00000000-7D40-462A-85F7-751ADE68298B}"/>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5794963129608799"/>
          <c:y val="0.74965449479599799"/>
          <c:w val="0.325648252301796"/>
          <c:h val="0.15069092510617799"/>
        </c:manualLayout>
      </c:layout>
      <c:overlay val="0"/>
      <c:txPr>
        <a:bodyPr/>
        <a:lstStyle/>
        <a:p>
          <a:pPr rtl="0">
            <a:defRPr/>
          </a:pPr>
          <a:endParaRPr lang="en-US"/>
        </a:p>
      </c:txPr>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dirty="0"/>
              <a:t>Outpatient Rehab Hospital</a:t>
            </a:r>
            <a:r>
              <a:rPr lang="en-US" baseline="0" dirty="0"/>
              <a:t> </a:t>
            </a:r>
            <a:r>
              <a:rPr lang="en-US" dirty="0"/>
              <a:t>MD/PA  Encounters</a:t>
            </a:r>
          </a:p>
        </c:rich>
      </c:tx>
      <c:layout>
        <c:manualLayout>
          <c:xMode val="edge"/>
          <c:yMode val="edge"/>
          <c:x val="3.2565001640419998E-2"/>
          <c:y val="0"/>
        </c:manualLayout>
      </c:layout>
      <c:overlay val="1"/>
    </c:title>
    <c:autoTitleDeleted val="0"/>
    <c:plotArea>
      <c:layout>
        <c:manualLayout>
          <c:layoutTarget val="inner"/>
          <c:xMode val="edge"/>
          <c:yMode val="edge"/>
          <c:x val="0.16437965524579701"/>
          <c:y val="0.11193832447898699"/>
          <c:w val="0.49983788556110897"/>
          <c:h val="0.82927649195365705"/>
        </c:manualLayout>
      </c:layout>
      <c:pieChart>
        <c:varyColors val="1"/>
        <c:ser>
          <c:idx val="0"/>
          <c:order val="0"/>
          <c:tx>
            <c:strRef>
              <c:f>Charts!$AO$9</c:f>
              <c:strCache>
                <c:ptCount val="1"/>
                <c:pt idx="0">
                  <c:v>MD/PA</c:v>
                </c:pt>
              </c:strCache>
            </c:strRef>
          </c:tx>
          <c:cat>
            <c:strRef>
              <c:f>Charts!$AP$2:$AT$2</c:f>
              <c:strCache>
                <c:ptCount val="5"/>
                <c:pt idx="0">
                  <c:v>case conference</c:v>
                </c:pt>
                <c:pt idx="1">
                  <c:v>D/C planning meeting</c:v>
                </c:pt>
                <c:pt idx="2">
                  <c:v>phone call</c:v>
                </c:pt>
                <c:pt idx="3">
                  <c:v>other live meeting</c:v>
                </c:pt>
                <c:pt idx="4">
                  <c:v>electronic communication</c:v>
                </c:pt>
              </c:strCache>
            </c:strRef>
          </c:cat>
          <c:val>
            <c:numRef>
              <c:f>Charts!$AP$9:$AT$9</c:f>
              <c:numCache>
                <c:formatCode>General</c:formatCode>
                <c:ptCount val="5"/>
                <c:pt idx="0">
                  <c:v>5</c:v>
                </c:pt>
                <c:pt idx="1">
                  <c:v>1</c:v>
                </c:pt>
                <c:pt idx="2">
                  <c:v>10</c:v>
                </c:pt>
                <c:pt idx="3">
                  <c:v>5</c:v>
                </c:pt>
                <c:pt idx="4">
                  <c:v>14</c:v>
                </c:pt>
              </c:numCache>
            </c:numRef>
          </c:val>
          <c:extLst xmlns:c16r2="http://schemas.microsoft.com/office/drawing/2015/06/chart">
            <c:ext xmlns:c16="http://schemas.microsoft.com/office/drawing/2014/chart" uri="{C3380CC4-5D6E-409C-BE32-E72D297353CC}">
              <c16:uniqueId val="{00000000-9535-495D-AD80-094904531E2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0248865006739003"/>
          <c:y val="0.42963470015366401"/>
          <c:w val="0.27724107966233902"/>
          <c:h val="0.35687530847423998"/>
        </c:manualLayout>
      </c:layout>
      <c:overlay val="0"/>
      <c:txPr>
        <a:bodyPr/>
        <a:lstStyle/>
        <a:p>
          <a:pPr rtl="0">
            <a:defRPr/>
          </a:pPr>
          <a:endParaRPr lang="en-US"/>
        </a:p>
      </c:txPr>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a:t>Hospital Outpatient MD/PA Encounters</a:t>
            </a:r>
          </a:p>
        </c:rich>
      </c:tx>
      <c:overlay val="1"/>
    </c:title>
    <c:autoTitleDeleted val="0"/>
    <c:plotArea>
      <c:layout>
        <c:manualLayout>
          <c:layoutTarget val="inner"/>
          <c:xMode val="edge"/>
          <c:yMode val="edge"/>
          <c:x val="0.164379726506789"/>
          <c:y val="0.147775126594024"/>
          <c:w val="0.49983788556110897"/>
          <c:h val="0.82927649195365705"/>
        </c:manualLayout>
      </c:layout>
      <c:pieChart>
        <c:varyColors val="1"/>
        <c:ser>
          <c:idx val="0"/>
          <c:order val="0"/>
          <c:tx>
            <c:strRef>
              <c:f>Charts!$S$9</c:f>
              <c:strCache>
                <c:ptCount val="1"/>
                <c:pt idx="0">
                  <c:v>MD/PA</c:v>
                </c:pt>
              </c:strCache>
            </c:strRef>
          </c:tx>
          <c:cat>
            <c:strRef>
              <c:f>Charts!$T$2:$X$2</c:f>
              <c:strCache>
                <c:ptCount val="5"/>
                <c:pt idx="0">
                  <c:v>case conference</c:v>
                </c:pt>
                <c:pt idx="1">
                  <c:v>D/C planning meeting</c:v>
                </c:pt>
                <c:pt idx="2">
                  <c:v>phone call</c:v>
                </c:pt>
                <c:pt idx="3">
                  <c:v>other live meeting</c:v>
                </c:pt>
                <c:pt idx="4">
                  <c:v>electronic communication</c:v>
                </c:pt>
              </c:strCache>
            </c:strRef>
          </c:cat>
          <c:val>
            <c:numRef>
              <c:f>Charts!$T$9:$X$9</c:f>
              <c:numCache>
                <c:formatCode>General</c:formatCode>
                <c:ptCount val="5"/>
                <c:pt idx="0">
                  <c:v>2</c:v>
                </c:pt>
                <c:pt idx="1">
                  <c:v>3</c:v>
                </c:pt>
                <c:pt idx="2">
                  <c:v>13</c:v>
                </c:pt>
                <c:pt idx="3">
                  <c:v>17</c:v>
                </c:pt>
                <c:pt idx="4">
                  <c:v>23</c:v>
                </c:pt>
              </c:numCache>
            </c:numRef>
          </c:val>
          <c:extLst xmlns:c16r2="http://schemas.microsoft.com/office/drawing/2015/06/chart">
            <c:ext xmlns:c16="http://schemas.microsoft.com/office/drawing/2014/chart" uri="{C3380CC4-5D6E-409C-BE32-E72D297353CC}">
              <c16:uniqueId val="{00000000-E020-4FBB-9AB7-C8CA5CD61BAA}"/>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8237857315919803"/>
          <c:y val="0.23040908566726601"/>
          <c:w val="0.30325180055323903"/>
          <c:h val="0.34107603162780198"/>
        </c:manualLayout>
      </c:layout>
      <c:overlay val="0"/>
      <c:txPr>
        <a:bodyPr/>
        <a:lstStyle/>
        <a:p>
          <a:pPr rtl="0">
            <a:defRPr/>
          </a:pPr>
          <a:endParaRPr lang="en-US"/>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0.74756</cdr:x>
      <cdr:y>0.04194</cdr:y>
    </cdr:from>
    <cdr:to>
      <cdr:x>0.84756</cdr:x>
      <cdr:y>0.11479</cdr:y>
    </cdr:to>
    <cdr:sp macro="" textlink="">
      <cdr:nvSpPr>
        <cdr:cNvPr id="2" name="TextBox 1"/>
        <cdr:cNvSpPr txBox="1"/>
      </cdr:nvSpPr>
      <cdr:spPr>
        <a:xfrm xmlns:a="http://schemas.openxmlformats.org/drawingml/2006/main">
          <a:off x="4671060" y="144780"/>
          <a:ext cx="624840" cy="2514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solidFill>
                <a:schemeClr val="bg1"/>
              </a:solidFill>
            </a:rPr>
            <a:t>N=268</a:t>
          </a:r>
        </a:p>
      </cdr:txBody>
    </cdr:sp>
  </cdr:relSizeAnchor>
  <cdr:relSizeAnchor xmlns:cdr="http://schemas.openxmlformats.org/drawingml/2006/chartDrawing">
    <cdr:from>
      <cdr:x>0.74756</cdr:x>
      <cdr:y>0.04194</cdr:y>
    </cdr:from>
    <cdr:to>
      <cdr:x>0.84756</cdr:x>
      <cdr:y>0.11479</cdr:y>
    </cdr:to>
    <cdr:sp macro="" textlink="">
      <cdr:nvSpPr>
        <cdr:cNvPr id="3" name="TextBox 1"/>
        <cdr:cNvSpPr txBox="1"/>
      </cdr:nvSpPr>
      <cdr:spPr>
        <a:xfrm xmlns:a="http://schemas.openxmlformats.org/drawingml/2006/main">
          <a:off x="4671060" y="144780"/>
          <a:ext cx="624840" cy="2514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solidFill>
                <a:schemeClr val="bg1"/>
              </a:solidFill>
            </a:rPr>
            <a:t>N=268</a:t>
          </a:r>
        </a:p>
      </cdr:txBody>
    </cdr:sp>
  </cdr:relSizeAnchor>
</c:userShapes>
</file>

<file path=ppt/drawings/drawing2.xml><?xml version="1.0" encoding="utf-8"?>
<c:userShapes xmlns:c="http://schemas.openxmlformats.org/drawingml/2006/chart">
  <cdr:relSizeAnchor xmlns:cdr="http://schemas.openxmlformats.org/drawingml/2006/chartDrawing">
    <cdr:from>
      <cdr:x>0.74756</cdr:x>
      <cdr:y>0.04194</cdr:y>
    </cdr:from>
    <cdr:to>
      <cdr:x>0.84756</cdr:x>
      <cdr:y>0.11479</cdr:y>
    </cdr:to>
    <cdr:sp macro="" textlink="">
      <cdr:nvSpPr>
        <cdr:cNvPr id="2" name="TextBox 1"/>
        <cdr:cNvSpPr txBox="1"/>
      </cdr:nvSpPr>
      <cdr:spPr>
        <a:xfrm xmlns:a="http://schemas.openxmlformats.org/drawingml/2006/main">
          <a:off x="4671060" y="144780"/>
          <a:ext cx="624840" cy="2514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solidFill>
                <a:schemeClr val="bg1"/>
              </a:solidFill>
            </a:rPr>
            <a:t>N=491</a:t>
          </a:r>
        </a:p>
      </cdr:txBody>
    </cdr:sp>
  </cdr:relSizeAnchor>
</c:userShapes>
</file>

<file path=ppt/drawings/drawing3.xml><?xml version="1.0" encoding="utf-8"?>
<c:userShapes xmlns:c="http://schemas.openxmlformats.org/drawingml/2006/chart">
  <cdr:relSizeAnchor xmlns:cdr="http://schemas.openxmlformats.org/drawingml/2006/chartDrawing">
    <cdr:from>
      <cdr:x>0.74756</cdr:x>
      <cdr:y>0.04194</cdr:y>
    </cdr:from>
    <cdr:to>
      <cdr:x>0.84756</cdr:x>
      <cdr:y>0.11479</cdr:y>
    </cdr:to>
    <cdr:sp macro="" textlink="">
      <cdr:nvSpPr>
        <cdr:cNvPr id="2" name="TextBox 1"/>
        <cdr:cNvSpPr txBox="1"/>
      </cdr:nvSpPr>
      <cdr:spPr>
        <a:xfrm xmlns:a="http://schemas.openxmlformats.org/drawingml/2006/main">
          <a:off x="4671060" y="144780"/>
          <a:ext cx="624840" cy="2514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a:solidFill>
                <a:schemeClr val="bg1"/>
              </a:solidFill>
            </a:rPr>
            <a:t>N=253</a:t>
          </a:r>
        </a:p>
      </cdr:txBody>
    </cdr:sp>
  </cdr:relSizeAnchor>
</c:userShapes>
</file>

<file path=ppt/drawings/drawing4.xml><?xml version="1.0" encoding="utf-8"?>
<c:userShapes xmlns:c="http://schemas.openxmlformats.org/drawingml/2006/chart">
  <cdr:relSizeAnchor xmlns:cdr="http://schemas.openxmlformats.org/drawingml/2006/chartDrawing">
    <cdr:from>
      <cdr:x>0.74</cdr:x>
      <cdr:y>0.06667</cdr:y>
    </cdr:from>
    <cdr:to>
      <cdr:x>0.83963</cdr:x>
      <cdr:y>0.13614</cdr:y>
    </cdr:to>
    <cdr:sp macro="" textlink="">
      <cdr:nvSpPr>
        <cdr:cNvPr id="2" name="TextBox 1"/>
        <cdr:cNvSpPr txBox="1"/>
      </cdr:nvSpPr>
      <cdr:spPr>
        <a:xfrm xmlns:a="http://schemas.openxmlformats.org/drawingml/2006/main">
          <a:off x="2819400" y="457199"/>
          <a:ext cx="379590" cy="4764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N=491</a:t>
          </a:r>
        </a:p>
      </cdr:txBody>
    </cdr:sp>
  </cdr:relSizeAnchor>
</c:userShapes>
</file>

<file path=ppt/drawings/drawing5.xml><?xml version="1.0" encoding="utf-8"?>
<c:userShapes xmlns:c="http://schemas.openxmlformats.org/drawingml/2006/chart">
  <cdr:relSizeAnchor xmlns:cdr="http://schemas.openxmlformats.org/drawingml/2006/chartDrawing">
    <cdr:from>
      <cdr:x>0.65209</cdr:x>
      <cdr:y>0.10246</cdr:y>
    </cdr:from>
    <cdr:to>
      <cdr:x>0.75172</cdr:x>
      <cdr:y>0.17193</cdr:y>
    </cdr:to>
    <cdr:sp macro="" textlink="">
      <cdr:nvSpPr>
        <cdr:cNvPr id="2" name="TextBox 1"/>
        <cdr:cNvSpPr txBox="1"/>
      </cdr:nvSpPr>
      <cdr:spPr>
        <a:xfrm xmlns:a="http://schemas.openxmlformats.org/drawingml/2006/main">
          <a:off x="4089400" y="370840"/>
          <a:ext cx="624840" cy="2514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solidFill>
                <a:schemeClr val="bg1"/>
              </a:solidFill>
            </a:rPr>
            <a:t>N=268</a:t>
          </a:r>
        </a:p>
      </cdr:txBody>
    </cdr:sp>
  </cdr:relSizeAnchor>
</c:userShapes>
</file>

<file path=ppt/drawings/drawing6.xml><?xml version="1.0" encoding="utf-8"?>
<c:userShapes xmlns:c="http://schemas.openxmlformats.org/drawingml/2006/chart">
  <cdr:relSizeAnchor xmlns:cdr="http://schemas.openxmlformats.org/drawingml/2006/chartDrawing">
    <cdr:from>
      <cdr:x>0.65209</cdr:x>
      <cdr:y>0.10246</cdr:y>
    </cdr:from>
    <cdr:to>
      <cdr:x>0.75172</cdr:x>
      <cdr:y>0.17193</cdr:y>
    </cdr:to>
    <cdr:sp macro="" textlink="">
      <cdr:nvSpPr>
        <cdr:cNvPr id="2" name="TextBox 1"/>
        <cdr:cNvSpPr txBox="1"/>
      </cdr:nvSpPr>
      <cdr:spPr>
        <a:xfrm xmlns:a="http://schemas.openxmlformats.org/drawingml/2006/main">
          <a:off x="4089400" y="370840"/>
          <a:ext cx="624840" cy="2514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solidFill>
                <a:schemeClr val="bg1"/>
              </a:solidFill>
            </a:rPr>
            <a:t>N=253</a:t>
          </a:r>
        </a:p>
      </cdr:txBody>
    </cdr:sp>
  </cdr:relSizeAnchor>
</c:userShapes>
</file>

<file path=ppt/drawings/drawing7.xml><?xml version="1.0" encoding="utf-8"?>
<c:userShapes xmlns:c="http://schemas.openxmlformats.org/drawingml/2006/chart">
  <cdr:relSizeAnchor xmlns:cdr="http://schemas.openxmlformats.org/drawingml/2006/chartDrawing">
    <cdr:from>
      <cdr:x>0.63492</cdr:x>
      <cdr:y>0.22</cdr:y>
    </cdr:from>
    <cdr:to>
      <cdr:x>0.73455</cdr:x>
      <cdr:y>0.28947</cdr:y>
    </cdr:to>
    <cdr:sp macro="" textlink="">
      <cdr:nvSpPr>
        <cdr:cNvPr id="2" name="TextBox 1"/>
        <cdr:cNvSpPr txBox="1"/>
      </cdr:nvSpPr>
      <cdr:spPr>
        <a:xfrm xmlns:a="http://schemas.openxmlformats.org/drawingml/2006/main">
          <a:off x="3048000" y="1676400"/>
          <a:ext cx="478284" cy="5293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N=144</a:t>
          </a:r>
        </a:p>
      </cdr:txBody>
    </cdr:sp>
  </cdr:relSizeAnchor>
</c:userShapes>
</file>

<file path=ppt/drawings/drawing8.xml><?xml version="1.0" encoding="utf-8"?>
<c:userShapes xmlns:c="http://schemas.openxmlformats.org/drawingml/2006/chart">
  <cdr:relSizeAnchor xmlns:cdr="http://schemas.openxmlformats.org/drawingml/2006/chartDrawing">
    <cdr:from>
      <cdr:x>0.65209</cdr:x>
      <cdr:y>0.10246</cdr:y>
    </cdr:from>
    <cdr:to>
      <cdr:x>0.75172</cdr:x>
      <cdr:y>0.17193</cdr:y>
    </cdr:to>
    <cdr:sp macro="" textlink="">
      <cdr:nvSpPr>
        <cdr:cNvPr id="2" name="TextBox 1"/>
        <cdr:cNvSpPr txBox="1"/>
      </cdr:nvSpPr>
      <cdr:spPr>
        <a:xfrm xmlns:a="http://schemas.openxmlformats.org/drawingml/2006/main">
          <a:off x="4089400" y="370840"/>
          <a:ext cx="624840" cy="2514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N=35</a:t>
          </a:r>
        </a:p>
      </cdr:txBody>
    </cdr:sp>
  </cdr:relSizeAnchor>
</c:userShapes>
</file>

<file path=ppt/drawings/drawing9.xml><?xml version="1.0" encoding="utf-8"?>
<c:userShapes xmlns:c="http://schemas.openxmlformats.org/drawingml/2006/chart">
  <cdr:relSizeAnchor xmlns:cdr="http://schemas.openxmlformats.org/drawingml/2006/chartDrawing">
    <cdr:from>
      <cdr:x>0.65209</cdr:x>
      <cdr:y>0.10246</cdr:y>
    </cdr:from>
    <cdr:to>
      <cdr:x>0.75172</cdr:x>
      <cdr:y>0.17193</cdr:y>
    </cdr:to>
    <cdr:sp macro="" textlink="">
      <cdr:nvSpPr>
        <cdr:cNvPr id="2" name="TextBox 1"/>
        <cdr:cNvSpPr txBox="1"/>
      </cdr:nvSpPr>
      <cdr:spPr>
        <a:xfrm xmlns:a="http://schemas.openxmlformats.org/drawingml/2006/main">
          <a:off x="4089400" y="370840"/>
          <a:ext cx="624840" cy="2514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solidFill>
                <a:schemeClr val="bg1"/>
              </a:solidFill>
            </a:rPr>
            <a:t>N=58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622EB-5899-49F5-BC2C-FD33887A68C9}" type="datetimeFigureOut">
              <a:rPr lang="en-US" smtClean="0"/>
              <a:t>10/17/2016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001DD-667C-4DC0-8BA4-DD981F0C0559}" type="slidenum">
              <a:rPr lang="en-US" smtClean="0"/>
              <a:t>‹#›</a:t>
            </a:fld>
            <a:endParaRPr lang="en-US"/>
          </a:p>
        </p:txBody>
      </p:sp>
    </p:spTree>
    <p:extLst>
      <p:ext uri="{BB962C8B-B14F-4D97-AF65-F5344CB8AC3E}">
        <p14:creationId xmlns:p14="http://schemas.microsoft.com/office/powerpoint/2010/main" val="373747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2</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AB001DD-667C-4DC0-8BA4-DD981F0C0559}" type="slidenum">
              <a:rPr lang="en-US" smtClean="0"/>
              <a:t>32</a:t>
            </a:fld>
            <a:endParaRPr lang="en-US" dirty="0"/>
          </a:p>
        </p:txBody>
      </p:sp>
    </p:spTree>
    <p:extLst>
      <p:ext uri="{BB962C8B-B14F-4D97-AF65-F5344CB8AC3E}">
        <p14:creationId xmlns:p14="http://schemas.microsoft.com/office/powerpoint/2010/main" val="53901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33</a:t>
            </a:fld>
            <a:endParaRPr lang="en-US" dirty="0"/>
          </a:p>
        </p:txBody>
      </p:sp>
    </p:spTree>
    <p:extLst>
      <p:ext uri="{BB962C8B-B14F-4D97-AF65-F5344CB8AC3E}">
        <p14:creationId xmlns:p14="http://schemas.microsoft.com/office/powerpoint/2010/main" val="45273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34</a:t>
            </a:fld>
            <a:endParaRPr lang="en-US" dirty="0"/>
          </a:p>
        </p:txBody>
      </p:sp>
    </p:spTree>
    <p:extLst>
      <p:ext uri="{BB962C8B-B14F-4D97-AF65-F5344CB8AC3E}">
        <p14:creationId xmlns:p14="http://schemas.microsoft.com/office/powerpoint/2010/main" val="53901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baseline="0" dirty="0" smtClean="0"/>
          </a:p>
          <a:p>
            <a:pPr lvl="0"/>
            <a:endParaRPr lang="en-US" dirty="0" smtClean="0"/>
          </a:p>
        </p:txBody>
      </p:sp>
      <p:sp>
        <p:nvSpPr>
          <p:cNvPr id="4" name="Slide Number Placeholder 3"/>
          <p:cNvSpPr>
            <a:spLocks noGrp="1"/>
          </p:cNvSpPr>
          <p:nvPr>
            <p:ph type="sldNum" sz="quarter" idx="10"/>
          </p:nvPr>
        </p:nvSpPr>
        <p:spPr/>
        <p:txBody>
          <a:bodyPr/>
          <a:lstStyle/>
          <a:p>
            <a:fld id="{3AB001DD-667C-4DC0-8BA4-DD981F0C0559}" type="slidenum">
              <a:rPr lang="en-US" smtClean="0"/>
              <a:t>35</a:t>
            </a:fld>
            <a:endParaRPr lang="en-US" dirty="0"/>
          </a:p>
        </p:txBody>
      </p:sp>
    </p:spTree>
    <p:extLst>
      <p:ext uri="{BB962C8B-B14F-4D97-AF65-F5344CB8AC3E}">
        <p14:creationId xmlns:p14="http://schemas.microsoft.com/office/powerpoint/2010/main" val="539013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36</a:t>
            </a:fld>
            <a:endParaRPr lang="en-US" dirty="0"/>
          </a:p>
        </p:txBody>
      </p:sp>
    </p:spTree>
    <p:extLst>
      <p:ext uri="{BB962C8B-B14F-4D97-AF65-F5344CB8AC3E}">
        <p14:creationId xmlns:p14="http://schemas.microsoft.com/office/powerpoint/2010/main" val="974613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37</a:t>
            </a:fld>
            <a:endParaRPr lang="en-US" dirty="0"/>
          </a:p>
        </p:txBody>
      </p:sp>
    </p:spTree>
    <p:extLst>
      <p:ext uri="{BB962C8B-B14F-4D97-AF65-F5344CB8AC3E}">
        <p14:creationId xmlns:p14="http://schemas.microsoft.com/office/powerpoint/2010/main" val="53901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38</a:t>
            </a:fld>
            <a:endParaRPr lang="en-US" dirty="0"/>
          </a:p>
        </p:txBody>
      </p:sp>
    </p:spTree>
    <p:extLst>
      <p:ext uri="{BB962C8B-B14F-4D97-AF65-F5344CB8AC3E}">
        <p14:creationId xmlns:p14="http://schemas.microsoft.com/office/powerpoint/2010/main" val="3070480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39</a:t>
            </a:fld>
            <a:endParaRPr lang="en-US" dirty="0"/>
          </a:p>
        </p:txBody>
      </p:sp>
    </p:spTree>
    <p:extLst>
      <p:ext uri="{BB962C8B-B14F-4D97-AF65-F5344CB8AC3E}">
        <p14:creationId xmlns:p14="http://schemas.microsoft.com/office/powerpoint/2010/main" val="347004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40</a:t>
            </a:fld>
            <a:endParaRPr lang="en-US" dirty="0"/>
          </a:p>
        </p:txBody>
      </p:sp>
    </p:spTree>
    <p:extLst>
      <p:ext uri="{BB962C8B-B14F-4D97-AF65-F5344CB8AC3E}">
        <p14:creationId xmlns:p14="http://schemas.microsoft.com/office/powerpoint/2010/main" val="3659353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41</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Institute for Healthcare Improvement (IHI), an independent not-for-profit organization based in Cambridge, Massachusetts, is a leading innovator, convener, partner, and driver of results in health and health care improvement worldwide.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IHI was officially founded in 1991, but our work began in the late 1980s as part of the National Demonstration Project on Quality Improvement in Health Care, led by Dr. Don Berwick and a group of visionary individuals committed to redesigning health care into a system without errors, waste, delay, and unsustainable costs. Since then, we’ve grown from an initial collection of grant-supported programs to a self-sustaining organization with worldwide influence.</a:t>
            </a:r>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5</a:t>
            </a:fld>
            <a:endParaRPr lang="en-US"/>
          </a:p>
        </p:txBody>
      </p:sp>
    </p:spTree>
    <p:extLst>
      <p:ext uri="{BB962C8B-B14F-4D97-AF65-F5344CB8AC3E}">
        <p14:creationId xmlns:p14="http://schemas.microsoft.com/office/powerpoint/2010/main" val="1971329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42</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43</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partnerships should</a:t>
            </a:r>
            <a:r>
              <a:rPr lang="en-US" baseline="0" dirty="0" smtClean="0"/>
              <a:t> include all patient care settings…</a:t>
            </a:r>
            <a:endParaRPr lang="en-US" dirty="0" smtClean="0"/>
          </a:p>
          <a:p>
            <a:r>
              <a:rPr lang="en-US" dirty="0" smtClean="0"/>
              <a:t>IPE is a CAPTE requirement for accreditation, but also a key tool in maintaining best practice for patients and for population health.</a:t>
            </a:r>
          </a:p>
          <a:p>
            <a:r>
              <a:rPr lang="en-US" dirty="0" smtClean="0"/>
              <a:t>Refer to Bob’s stats here</a:t>
            </a:r>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44</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45</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46</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47</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report from committee convened by</a:t>
            </a:r>
            <a:r>
              <a:rPr lang="en-US" baseline="0" dirty="0" smtClean="0"/>
              <a:t> IOM methods needed to measure impact of IPE on </a:t>
            </a:r>
            <a:r>
              <a:rPr lang="en-US" baseline="0" dirty="0" err="1" smtClean="0"/>
              <a:t>coll</a:t>
            </a:r>
            <a:r>
              <a:rPr lang="en-US" baseline="0" dirty="0" smtClean="0"/>
              <a:t> practice and health and systems outcomes. Determined that to link IPL with person or population directed outcomes need 4 areas to </a:t>
            </a:r>
            <a:r>
              <a:rPr lang="en-US" baseline="0" dirty="0" err="1" smtClean="0"/>
              <a:t>lat</a:t>
            </a:r>
            <a:r>
              <a:rPr lang="en-US" baseline="0" dirty="0" smtClean="0"/>
              <a:t> a strong foundation for evaluating impact 1) more closely aligning </a:t>
            </a:r>
            <a:r>
              <a:rPr lang="en-US" baseline="0" dirty="0" err="1" smtClean="0"/>
              <a:t>edu</a:t>
            </a:r>
            <a:r>
              <a:rPr lang="en-US" baseline="0" dirty="0" smtClean="0"/>
              <a:t> and health care delivery systems, 2)</a:t>
            </a:r>
            <a:r>
              <a:rPr lang="en-US" baseline="0" dirty="0" err="1" smtClean="0"/>
              <a:t>dev</a:t>
            </a:r>
            <a:r>
              <a:rPr lang="en-US" baseline="0" dirty="0" smtClean="0"/>
              <a:t> conceptual framework for measuring impact of IPE 3) strengthen evidence base for IPE, 4) more effectively linking IPE with changes in </a:t>
            </a:r>
            <a:r>
              <a:rPr lang="en-US" baseline="0" dirty="0" err="1" smtClean="0"/>
              <a:t>collb</a:t>
            </a:r>
            <a:r>
              <a:rPr lang="en-US" baseline="0" dirty="0" smtClean="0"/>
              <a:t> behavior.(</a:t>
            </a:r>
            <a:r>
              <a:rPr lang="en-US" baseline="0" dirty="0" err="1" smtClean="0"/>
              <a:t>Kirkpatrik</a:t>
            </a:r>
            <a:r>
              <a:rPr lang="en-US" baseline="0" dirty="0" smtClean="0"/>
              <a:t> model) Committee put forth this conceptual model for </a:t>
            </a:r>
            <a:r>
              <a:rPr lang="en-US" baseline="0" dirty="0" err="1" smtClean="0"/>
              <a:t>eval</a:t>
            </a:r>
            <a:r>
              <a:rPr lang="en-US" baseline="0" dirty="0" smtClean="0"/>
              <a:t> of IPE in the setting where it is applied.</a:t>
            </a:r>
          </a:p>
        </p:txBody>
      </p:sp>
      <p:sp>
        <p:nvSpPr>
          <p:cNvPr id="4" name="Slide Number Placeholder 3"/>
          <p:cNvSpPr>
            <a:spLocks noGrp="1"/>
          </p:cNvSpPr>
          <p:nvPr>
            <p:ph type="sldNum" sz="quarter" idx="10"/>
          </p:nvPr>
        </p:nvSpPr>
        <p:spPr/>
        <p:txBody>
          <a:bodyPr/>
          <a:lstStyle/>
          <a:p>
            <a:fld id="{3AB001DD-667C-4DC0-8BA4-DD981F0C0559}" type="slidenum">
              <a:rPr lang="en-US" smtClean="0"/>
              <a:t>48</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49</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AAMC’s </a:t>
            </a:r>
            <a:r>
              <a:rPr lang="en-US" dirty="0" err="1" smtClean="0"/>
              <a:t>MedEdPortal</a:t>
            </a:r>
            <a:r>
              <a:rPr lang="en-US" dirty="0" smtClean="0"/>
              <a:t> launched in 2012 has 28 fully developed modules directly linked to IPEC competencies. May be especially useful for regional campuses without other disciplines on same campus. Modules range from case-based resources,</a:t>
            </a:r>
            <a:r>
              <a:rPr lang="en-US" baseline="0" dirty="0" smtClean="0"/>
              <a:t> evaluation tools, </a:t>
            </a:r>
            <a:r>
              <a:rPr lang="en-US" baseline="0" dirty="0" err="1" smtClean="0"/>
              <a:t>abd</a:t>
            </a:r>
            <a:r>
              <a:rPr lang="en-US" baseline="0" dirty="0" smtClean="0"/>
              <a:t> </a:t>
            </a:r>
            <a:r>
              <a:rPr lang="en-US" baseline="0" dirty="0" err="1" smtClean="0"/>
              <a:t>nultimedia</a:t>
            </a:r>
            <a:r>
              <a:rPr lang="en-US" baseline="0" dirty="0" smtClean="0"/>
              <a:t> resources, to presentations, lab guides, references and tutorials. Principal topics=</a:t>
            </a:r>
            <a:r>
              <a:rPr lang="en-US" baseline="0" dirty="0" err="1" smtClean="0"/>
              <a:t>comm</a:t>
            </a:r>
            <a:r>
              <a:rPr lang="en-US" baseline="0" dirty="0" smtClean="0"/>
              <a:t> skills, curriculum </a:t>
            </a:r>
            <a:r>
              <a:rPr lang="en-US" baseline="0" dirty="0" err="1" smtClean="0"/>
              <a:t>dev</a:t>
            </a:r>
            <a:r>
              <a:rPr lang="en-US" baseline="0" dirty="0" smtClean="0"/>
              <a:t> or evaluation, health </a:t>
            </a:r>
            <a:r>
              <a:rPr lang="en-US" baseline="0" dirty="0" err="1" smtClean="0"/>
              <a:t>edu</a:t>
            </a:r>
            <a:r>
              <a:rPr lang="en-US" baseline="0" dirty="0" smtClean="0"/>
              <a:t>, and </a:t>
            </a:r>
            <a:r>
              <a:rPr lang="en-US" baseline="0" dirty="0" err="1" smtClean="0"/>
              <a:t>eal</a:t>
            </a:r>
            <a:r>
              <a:rPr lang="en-US" baseline="0" dirty="0" smtClean="0"/>
              <a:t> of clinical performance.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50</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51</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10</a:t>
            </a:fld>
            <a:endParaRPr lang="en-US"/>
          </a:p>
        </p:txBody>
      </p:sp>
    </p:spTree>
    <p:extLst>
      <p:ext uri="{BB962C8B-B14F-4D97-AF65-F5344CB8AC3E}">
        <p14:creationId xmlns:p14="http://schemas.microsoft.com/office/powerpoint/2010/main" val="693296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52</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caipe.org.uk</a:t>
            </a:r>
            <a:r>
              <a:rPr lang="en-US" dirty="0" smtClean="0"/>
              <a:t>/resources/</a:t>
            </a:r>
            <a:r>
              <a:rPr lang="en-US" dirty="0" err="1" smtClean="0"/>
              <a:t>ipe</a:t>
            </a:r>
            <a:r>
              <a:rPr lang="en-US" dirty="0" smtClean="0"/>
              <a:t>-links/</a:t>
            </a:r>
          </a:p>
          <a:p>
            <a:r>
              <a:rPr lang="en-US" dirty="0" smtClean="0"/>
              <a:t>http://</a:t>
            </a:r>
            <a:r>
              <a:rPr lang="en-US" dirty="0" err="1" smtClean="0"/>
              <a:t>collaborate.uw.edu</a:t>
            </a:r>
            <a:r>
              <a:rPr lang="en-US" dirty="0" smtClean="0"/>
              <a:t>/resources-and-publications/</a:t>
            </a:r>
            <a:r>
              <a:rPr lang="en-US" dirty="0" err="1" smtClean="0"/>
              <a:t>ipe</a:t>
            </a:r>
            <a:r>
              <a:rPr lang="en-US" dirty="0" smtClean="0"/>
              <a:t>-resources/national-and-international-</a:t>
            </a:r>
            <a:r>
              <a:rPr lang="en-US" dirty="0" err="1" smtClean="0"/>
              <a:t>ipe</a:t>
            </a:r>
            <a:r>
              <a:rPr lang="en-US" dirty="0" smtClean="0"/>
              <a:t>-</a:t>
            </a:r>
            <a:r>
              <a:rPr lang="en-US" dirty="0" err="1" smtClean="0"/>
              <a:t>organizations.html</a:t>
            </a:r>
            <a:endParaRPr lang="en-US" dirty="0" smtClean="0"/>
          </a:p>
          <a:p>
            <a:r>
              <a:rPr lang="en-US" dirty="0" smtClean="0"/>
              <a:t>TIGER has great IPE</a:t>
            </a:r>
            <a:r>
              <a:rPr lang="en-US" baseline="0" dirty="0" smtClean="0"/>
              <a:t> planning toolkits as well as comprehensive student tracking document.</a:t>
            </a:r>
            <a:endParaRPr lang="en-US" dirty="0" smtClean="0"/>
          </a:p>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53</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54</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55</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56</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57</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58</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59</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60</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61</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Originally disseminated in 2011</a:t>
            </a:r>
          </a:p>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11</a:t>
            </a:fld>
            <a:endParaRPr lang="en-US"/>
          </a:p>
        </p:txBody>
      </p:sp>
    </p:spTree>
    <p:extLst>
      <p:ext uri="{BB962C8B-B14F-4D97-AF65-F5344CB8AC3E}">
        <p14:creationId xmlns:p14="http://schemas.microsoft.com/office/powerpoint/2010/main" val="1174579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62</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63</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Assesses each of the 4</a:t>
            </a:r>
            <a:r>
              <a:rPr lang="en-US" baseline="0" dirty="0" smtClean="0"/>
              <a:t> competencies and sub-competencies</a:t>
            </a:r>
            <a:endParaRPr lang="en-US" dirty="0" smtClean="0"/>
          </a:p>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64</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65</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66</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67</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68</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69</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70</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Curran V, </a:t>
            </a:r>
            <a:r>
              <a:rPr lang="en-US" dirty="0" err="1" smtClean="0"/>
              <a:t>Hollett</a:t>
            </a:r>
            <a:r>
              <a:rPr lang="en-US" dirty="0" smtClean="0"/>
              <a:t> A, </a:t>
            </a:r>
            <a:r>
              <a:rPr lang="en-US" dirty="0" err="1" smtClean="0"/>
              <a:t>Casimiro</a:t>
            </a:r>
            <a:r>
              <a:rPr lang="en-US" dirty="0" smtClean="0"/>
              <a:t> LM, </a:t>
            </a:r>
            <a:r>
              <a:rPr lang="en-US" dirty="0" err="1" smtClean="0"/>
              <a:t>Mccarthy</a:t>
            </a:r>
            <a:r>
              <a:rPr lang="en-US" dirty="0" smtClean="0"/>
              <a:t> P, </a:t>
            </a:r>
            <a:r>
              <a:rPr lang="en-US" dirty="0" err="1" smtClean="0"/>
              <a:t>Banfield</a:t>
            </a:r>
            <a:r>
              <a:rPr lang="en-US" dirty="0" smtClean="0"/>
              <a:t> V, et al. Development and validation of the </a:t>
            </a:r>
            <a:r>
              <a:rPr lang="en-US" dirty="0" err="1" smtClean="0"/>
              <a:t>interprofessional</a:t>
            </a:r>
            <a:r>
              <a:rPr lang="en-US" dirty="0" smtClean="0"/>
              <a:t> collaborator assessment rubric (ICAR). J </a:t>
            </a:r>
            <a:r>
              <a:rPr lang="en-US" dirty="0" err="1" smtClean="0"/>
              <a:t>Interprof</a:t>
            </a:r>
            <a:r>
              <a:rPr lang="en-US" dirty="0" smtClean="0"/>
              <a:t> Care. 2011 Sept;25(5):339-44. https://</a:t>
            </a:r>
            <a:r>
              <a:rPr lang="en-US" dirty="0" err="1" smtClean="0"/>
              <a:t>www.ncbi.nlm.nih.gov</a:t>
            </a:r>
            <a:r>
              <a:rPr lang="en-US" dirty="0" smtClean="0"/>
              <a:t>/</a:t>
            </a:r>
            <a:r>
              <a:rPr lang="en-US" dirty="0" err="1" smtClean="0"/>
              <a:t>pubmed</a:t>
            </a:r>
            <a:r>
              <a:rPr lang="en-US" dirty="0" smtClean="0"/>
              <a:t>/21732723</a:t>
            </a:r>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71</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16</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www.cihc.ca</a:t>
            </a:r>
            <a:r>
              <a:rPr lang="en-US" dirty="0" smtClean="0"/>
              <a:t>/files/</a:t>
            </a:r>
            <a:r>
              <a:rPr lang="en-US" dirty="0" err="1" smtClean="0"/>
              <a:t>CIHC_EvalMethods_Final.pdf</a:t>
            </a:r>
            <a:endParaRPr lang="en-US" dirty="0" smtClean="0"/>
          </a:p>
          <a:p>
            <a:r>
              <a:rPr lang="en-US" dirty="0" smtClean="0"/>
              <a:t>http://</a:t>
            </a:r>
            <a:r>
              <a:rPr lang="en-US" dirty="0" err="1" smtClean="0"/>
              <a:t>www.cihc.ca</a:t>
            </a:r>
            <a:r>
              <a:rPr lang="en-US" dirty="0" smtClean="0"/>
              <a:t>/evaluation/framework/</a:t>
            </a:r>
            <a:r>
              <a:rPr lang="en-US" dirty="0" err="1" smtClean="0"/>
              <a:t>index.php</a:t>
            </a:r>
            <a:r>
              <a:rPr lang="en-US" dirty="0" smtClean="0"/>
              <a:t>?%20Pid=368</a:t>
            </a:r>
          </a:p>
          <a:p>
            <a:endParaRPr lang="en-US" dirty="0" smtClean="0"/>
          </a:p>
          <a:p>
            <a:r>
              <a:rPr lang="en-US" dirty="0" smtClean="0"/>
              <a:t>https://</a:t>
            </a:r>
            <a:r>
              <a:rPr lang="en-US" dirty="0" err="1" smtClean="0"/>
              <a:t>www.med.mun.ca</a:t>
            </a:r>
            <a:r>
              <a:rPr lang="en-US" dirty="0" smtClean="0"/>
              <a:t>/</a:t>
            </a:r>
            <a:r>
              <a:rPr lang="en-US" dirty="0" err="1" smtClean="0"/>
              <a:t>getdoc</a:t>
            </a:r>
            <a:r>
              <a:rPr lang="en-US" dirty="0" smtClean="0"/>
              <a:t>/b78eb859-6c13-4f2f-9712-f50f1c67c863/</a:t>
            </a:r>
            <a:r>
              <a:rPr lang="en-US" dirty="0" err="1" smtClean="0"/>
              <a:t>ICAR.aspx</a:t>
            </a:r>
            <a:endParaRPr lang="en-US" dirty="0" smtClean="0"/>
          </a:p>
          <a:p>
            <a:endParaRPr lang="en-US" dirty="0" smtClean="0"/>
          </a:p>
          <a:p>
            <a:r>
              <a:rPr lang="en-US" dirty="0" smtClean="0"/>
              <a:t>http://</a:t>
            </a:r>
            <a:r>
              <a:rPr lang="en-US" dirty="0" err="1" smtClean="0"/>
              <a:t>musc.libguides.com</a:t>
            </a:r>
            <a:r>
              <a:rPr lang="en-US" dirty="0" smtClean="0"/>
              <a:t>/</a:t>
            </a:r>
            <a:r>
              <a:rPr lang="en-US" dirty="0" err="1" smtClean="0"/>
              <a:t>interprofessional</a:t>
            </a:r>
            <a:r>
              <a:rPr lang="en-US" dirty="0" smtClean="0"/>
              <a:t>/measurement</a:t>
            </a:r>
          </a:p>
          <a:p>
            <a:endParaRPr lang="en-US" dirty="0" smtClean="0"/>
          </a:p>
          <a:p>
            <a:endParaRPr lang="en-US" dirty="0" smtClean="0"/>
          </a:p>
          <a:p>
            <a:r>
              <a:rPr lang="en-US" dirty="0" smtClean="0"/>
              <a:t>http://</a:t>
            </a:r>
            <a:r>
              <a:rPr lang="en-US" dirty="0" err="1" smtClean="0"/>
              <a:t>rcrc.brandeis.edu</a:t>
            </a:r>
            <a:r>
              <a:rPr lang="en-US" dirty="0" smtClean="0"/>
              <a:t>/</a:t>
            </a:r>
            <a:r>
              <a:rPr lang="en-US" dirty="0" err="1" smtClean="0"/>
              <a:t>pdfs</a:t>
            </a:r>
            <a:r>
              <a:rPr lang="en-US" dirty="0" smtClean="0"/>
              <a:t>/Canadian%20Interprofessional%20Health%20Collaborative%20report.pdf</a:t>
            </a:r>
          </a:p>
          <a:p>
            <a:endParaRPr lang="en-US" dirty="0" smtClean="0"/>
          </a:p>
          <a:p>
            <a:r>
              <a:rPr lang="en-US" dirty="0" smtClean="0"/>
              <a:t>http://</a:t>
            </a:r>
            <a:r>
              <a:rPr lang="en-US" dirty="0" err="1" smtClean="0"/>
              <a:t>www.aippen.net</a:t>
            </a:r>
            <a:r>
              <a:rPr lang="en-US" dirty="0" smtClean="0"/>
              <a:t>/</a:t>
            </a:r>
            <a:r>
              <a:rPr lang="en-US" dirty="0" err="1" smtClean="0"/>
              <a:t>criehassessment</a:t>
            </a:r>
            <a:endParaRPr lang="en-US" dirty="0" smtClean="0"/>
          </a:p>
          <a:p>
            <a:r>
              <a:rPr lang="en-US" dirty="0" smtClean="0"/>
              <a:t>http://</a:t>
            </a:r>
            <a:r>
              <a:rPr lang="en-US" dirty="0" err="1" smtClean="0"/>
              <a:t>tiger.library.dmu.ac.uk</a:t>
            </a:r>
            <a:r>
              <a:rPr lang="en-US" dirty="0" smtClean="0"/>
              <a:t>/Example%20Portfolio%20for%20students%20at%20Leicester-Northants-Demontfort%20Unis.pdf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72</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73</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74</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a:t>
            </a:r>
            <a:r>
              <a:rPr lang="en-US" baseline="0" dirty="0"/>
              <a:t> Centered Care!!!    </a:t>
            </a:r>
            <a:r>
              <a:rPr lang="en-US" dirty="0"/>
              <a:t>Author</a:t>
            </a:r>
            <a:r>
              <a:rPr lang="en-US" baseline="0" dirty="0"/>
              <a:t> Vining Davis Foundation</a:t>
            </a:r>
            <a:endParaRPr lang="en-US" dirty="0"/>
          </a:p>
        </p:txBody>
      </p:sp>
      <p:sp>
        <p:nvSpPr>
          <p:cNvPr id="4" name="Slide Number Placeholder 3"/>
          <p:cNvSpPr>
            <a:spLocks noGrp="1"/>
          </p:cNvSpPr>
          <p:nvPr>
            <p:ph type="sldNum" sz="quarter" idx="10"/>
          </p:nvPr>
        </p:nvSpPr>
        <p:spPr/>
        <p:txBody>
          <a:bodyPr/>
          <a:lstStyle/>
          <a:p>
            <a:fld id="{9710ECE2-A7B5-41A8-AF55-27247A880365}" type="slidenum">
              <a:rPr lang="en-US" smtClean="0"/>
              <a:t>76</a:t>
            </a:fld>
            <a:endParaRPr lang="en-US"/>
          </a:p>
        </p:txBody>
      </p:sp>
    </p:spTree>
    <p:extLst>
      <p:ext uri="{BB962C8B-B14F-4D97-AF65-F5344CB8AC3E}">
        <p14:creationId xmlns:p14="http://schemas.microsoft.com/office/powerpoint/2010/main" val="1130425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834">
              <a:defRPr/>
            </a:pPr>
            <a:r>
              <a:rPr lang="en-US" b="1" dirty="0"/>
              <a:t>SUSTAINABLE  8 years and going strong!</a:t>
            </a:r>
          </a:p>
          <a:p>
            <a:r>
              <a:rPr lang="en-US" dirty="0"/>
              <a:t>Caregiver</a:t>
            </a:r>
            <a:r>
              <a:rPr lang="en-US" baseline="0" dirty="0"/>
              <a:t> Interview chosen because perspective taking enhances development of empathy and compassion.  Three large group sessions to introduce the community partners, explain narratives and information protection and communication.</a:t>
            </a:r>
            <a:endParaRPr lang="en-US" dirty="0"/>
          </a:p>
        </p:txBody>
      </p:sp>
      <p:sp>
        <p:nvSpPr>
          <p:cNvPr id="4" name="Slide Number Placeholder 3"/>
          <p:cNvSpPr>
            <a:spLocks noGrp="1"/>
          </p:cNvSpPr>
          <p:nvPr>
            <p:ph type="sldNum" sz="quarter" idx="10"/>
          </p:nvPr>
        </p:nvSpPr>
        <p:spPr/>
        <p:txBody>
          <a:bodyPr/>
          <a:lstStyle/>
          <a:p>
            <a:fld id="{9710ECE2-A7B5-41A8-AF55-27247A880365}" type="slidenum">
              <a:rPr lang="en-US" smtClean="0"/>
              <a:t>77</a:t>
            </a:fld>
            <a:endParaRPr lang="en-US"/>
          </a:p>
        </p:txBody>
      </p:sp>
    </p:spTree>
    <p:extLst>
      <p:ext uri="{BB962C8B-B14F-4D97-AF65-F5344CB8AC3E}">
        <p14:creationId xmlns:p14="http://schemas.microsoft.com/office/powerpoint/2010/main" val="25084840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a:t>
            </a:r>
            <a:r>
              <a:rPr lang="en-US" baseline="0" dirty="0"/>
              <a:t> faculty member present during the interviews.   </a:t>
            </a:r>
          </a:p>
          <a:p>
            <a:r>
              <a:rPr lang="en-US" dirty="0"/>
              <a:t>The</a:t>
            </a:r>
            <a:r>
              <a:rPr lang="en-US" baseline="0" dirty="0"/>
              <a:t> tri-team group of about 10 students are required to collaborate and develop a presentation using a form of humanities to express the essence of the interaction. Because all 3 community organizations were involved, provides students with opportunity to </a:t>
            </a:r>
            <a:r>
              <a:rPr lang="en-US" baseline="0" dirty="0" err="1"/>
              <a:t>reflecy</a:t>
            </a:r>
            <a:r>
              <a:rPr lang="en-US" baseline="0" dirty="0"/>
              <a:t>, discuss and learn about the other caregivers from the other students’ p[</a:t>
            </a:r>
            <a:r>
              <a:rPr lang="en-US" baseline="0" dirty="0" err="1"/>
              <a:t>erspectives</a:t>
            </a:r>
            <a:r>
              <a:rPr lang="en-US" baseline="0" dirty="0"/>
              <a:t>.</a:t>
            </a:r>
            <a:endParaRPr lang="en-US" dirty="0"/>
          </a:p>
        </p:txBody>
      </p:sp>
      <p:sp>
        <p:nvSpPr>
          <p:cNvPr id="4" name="Slide Number Placeholder 3"/>
          <p:cNvSpPr>
            <a:spLocks noGrp="1"/>
          </p:cNvSpPr>
          <p:nvPr>
            <p:ph type="sldNum" sz="quarter" idx="10"/>
          </p:nvPr>
        </p:nvSpPr>
        <p:spPr/>
        <p:txBody>
          <a:bodyPr/>
          <a:lstStyle/>
          <a:p>
            <a:fld id="{9710ECE2-A7B5-41A8-AF55-27247A880365}" type="slidenum">
              <a:rPr lang="en-US" smtClean="0"/>
              <a:t>78</a:t>
            </a:fld>
            <a:endParaRPr lang="en-US"/>
          </a:p>
        </p:txBody>
      </p:sp>
    </p:spTree>
    <p:extLst>
      <p:ext uri="{BB962C8B-B14F-4D97-AF65-F5344CB8AC3E}">
        <p14:creationId xmlns:p14="http://schemas.microsoft.com/office/powerpoint/2010/main" val="482837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"Caregivers are Heroes: An innovative educational strategy designed to promote compassion/caring in health professional students," has been accepted for publication in the Journal of Allied Health. </a:t>
            </a:r>
          </a:p>
        </p:txBody>
      </p:sp>
      <p:sp>
        <p:nvSpPr>
          <p:cNvPr id="4" name="Slide Number Placeholder 3"/>
          <p:cNvSpPr>
            <a:spLocks noGrp="1"/>
          </p:cNvSpPr>
          <p:nvPr>
            <p:ph type="sldNum" sz="quarter" idx="10"/>
          </p:nvPr>
        </p:nvSpPr>
        <p:spPr/>
        <p:txBody>
          <a:bodyPr/>
          <a:lstStyle/>
          <a:p>
            <a:fld id="{9710ECE2-A7B5-41A8-AF55-27247A880365}" type="slidenum">
              <a:rPr lang="en-US" smtClean="0"/>
              <a:t>79</a:t>
            </a:fld>
            <a:endParaRPr lang="en-US"/>
          </a:p>
        </p:txBody>
      </p:sp>
    </p:spTree>
    <p:extLst>
      <p:ext uri="{BB962C8B-B14F-4D97-AF65-F5344CB8AC3E}">
        <p14:creationId xmlns:p14="http://schemas.microsoft.com/office/powerpoint/2010/main" val="16530471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Davidson</a:t>
            </a:r>
            <a:r>
              <a:rPr lang="en-US" baseline="0" dirty="0"/>
              <a:t> Retires Dec 2013.    </a:t>
            </a:r>
            <a:r>
              <a:rPr lang="en-US"/>
              <a:t>Lots </a:t>
            </a:r>
            <a:r>
              <a:rPr lang="en-US" dirty="0"/>
              <a:t>of different versions </a:t>
            </a:r>
            <a:r>
              <a:rPr lang="en-US"/>
              <a:t>and formats.  </a:t>
            </a:r>
            <a:r>
              <a:rPr lang="en-US" b="1"/>
              <a:t>Case </a:t>
            </a:r>
            <a:r>
              <a:rPr lang="en-US" b="1" dirty="0"/>
              <a:t>studies explore a variety of episodic and complex health challenges from an individual, family and community perspective, cultivating an understanding of </a:t>
            </a:r>
            <a:r>
              <a:rPr lang="en-US" b="1" dirty="0" err="1"/>
              <a:t>interprofessional</a:t>
            </a:r>
            <a:r>
              <a:rPr lang="en-US" b="1" dirty="0"/>
              <a:t> practice</a:t>
            </a:r>
            <a:endParaRPr lang="en-US" dirty="0"/>
          </a:p>
          <a:p>
            <a:endParaRPr lang="en-US" dirty="0"/>
          </a:p>
        </p:txBody>
      </p:sp>
      <p:sp>
        <p:nvSpPr>
          <p:cNvPr id="4" name="Slide Number Placeholder 3"/>
          <p:cNvSpPr>
            <a:spLocks noGrp="1"/>
          </p:cNvSpPr>
          <p:nvPr>
            <p:ph type="sldNum" sz="quarter" idx="10"/>
          </p:nvPr>
        </p:nvSpPr>
        <p:spPr/>
        <p:txBody>
          <a:bodyPr/>
          <a:lstStyle/>
          <a:p>
            <a:fld id="{9710ECE2-A7B5-41A8-AF55-27247A880365}" type="slidenum">
              <a:rPr lang="en-US" smtClean="0"/>
              <a:t>81</a:t>
            </a:fld>
            <a:endParaRPr lang="en-US"/>
          </a:p>
        </p:txBody>
      </p:sp>
    </p:spTree>
    <p:extLst>
      <p:ext uri="{BB962C8B-B14F-4D97-AF65-F5344CB8AC3E}">
        <p14:creationId xmlns:p14="http://schemas.microsoft.com/office/powerpoint/2010/main" val="1087928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population health</a:t>
            </a:r>
          </a:p>
        </p:txBody>
      </p:sp>
      <p:sp>
        <p:nvSpPr>
          <p:cNvPr id="4" name="Slide Number Placeholder 3"/>
          <p:cNvSpPr>
            <a:spLocks noGrp="1"/>
          </p:cNvSpPr>
          <p:nvPr>
            <p:ph type="sldNum" sz="quarter" idx="10"/>
          </p:nvPr>
        </p:nvSpPr>
        <p:spPr/>
        <p:txBody>
          <a:bodyPr/>
          <a:lstStyle/>
          <a:p>
            <a:fld id="{9710ECE2-A7B5-41A8-AF55-27247A880365}" type="slidenum">
              <a:rPr lang="en-US" smtClean="0"/>
              <a:t>82</a:t>
            </a:fld>
            <a:endParaRPr lang="en-US"/>
          </a:p>
        </p:txBody>
      </p:sp>
    </p:spTree>
    <p:extLst>
      <p:ext uri="{BB962C8B-B14F-4D97-AF65-F5344CB8AC3E}">
        <p14:creationId xmlns:p14="http://schemas.microsoft.com/office/powerpoint/2010/main" val="3611187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Supervising faculty are from many</a:t>
            </a:r>
            <a:r>
              <a:rPr lang="en-US" baseline="0" dirty="0"/>
              <a:t> disciplines and rarely meet the family- as project is NOT providing medical care to these families, although students may arrange for medical services.</a:t>
            </a:r>
            <a:endParaRPr lang="en-US" dirty="0"/>
          </a:p>
        </p:txBody>
      </p:sp>
      <p:sp>
        <p:nvSpPr>
          <p:cNvPr id="4" name="Slide Number Placeholder 3"/>
          <p:cNvSpPr>
            <a:spLocks noGrp="1"/>
          </p:cNvSpPr>
          <p:nvPr>
            <p:ph type="sldNum" sz="quarter" idx="10"/>
          </p:nvPr>
        </p:nvSpPr>
        <p:spPr/>
        <p:txBody>
          <a:bodyPr/>
          <a:lstStyle/>
          <a:p>
            <a:fld id="{9710ECE2-A7B5-41A8-AF55-27247A880365}" type="slidenum">
              <a:rPr lang="en-US" smtClean="0"/>
              <a:t>83</a:t>
            </a:fld>
            <a:endParaRPr lang="en-US"/>
          </a:p>
        </p:txBody>
      </p:sp>
    </p:spTree>
    <p:extLst>
      <p:ext uri="{BB962C8B-B14F-4D97-AF65-F5344CB8AC3E}">
        <p14:creationId xmlns:p14="http://schemas.microsoft.com/office/powerpoint/2010/main" val="306453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Describe learning activities that involve students, faculty and/or practitioners from other health care professions.</a:t>
            </a:r>
          </a:p>
          <a:p>
            <a:r>
              <a:rPr lang="en-US" sz="1200" kern="1200" dirty="0" smtClean="0">
                <a:solidFill>
                  <a:schemeClr val="tx1"/>
                </a:solidFill>
                <a:effectLst/>
                <a:latin typeface="+mn-lt"/>
                <a:ea typeface="+mn-ea"/>
                <a:cs typeface="+mn-cs"/>
              </a:rPr>
              <a:t>Describe the effectiveness of the learning activities in preparing students and graduates for team-based collaborative care.</a:t>
            </a:r>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23</a:t>
            </a:fld>
            <a:endParaRPr lang="en-US"/>
          </a:p>
        </p:txBody>
      </p:sp>
    </p:spTree>
    <p:extLst>
      <p:ext uri="{BB962C8B-B14F-4D97-AF65-F5344CB8AC3E}">
        <p14:creationId xmlns:p14="http://schemas.microsoft.com/office/powerpoint/2010/main" val="28391906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barriers, time. Space, manpower, money</a:t>
            </a:r>
            <a:endParaRPr lang="en-US" dirty="0"/>
          </a:p>
        </p:txBody>
      </p:sp>
      <p:sp>
        <p:nvSpPr>
          <p:cNvPr id="4" name="Slide Number Placeholder 3"/>
          <p:cNvSpPr>
            <a:spLocks noGrp="1"/>
          </p:cNvSpPr>
          <p:nvPr>
            <p:ph type="sldNum" sz="quarter" idx="10"/>
          </p:nvPr>
        </p:nvSpPr>
        <p:spPr/>
        <p:txBody>
          <a:bodyPr/>
          <a:lstStyle/>
          <a:p>
            <a:fld id="{9710ECE2-A7B5-41A8-AF55-27247A880365}" type="slidenum">
              <a:rPr lang="en-US" smtClean="0"/>
              <a:t>84</a:t>
            </a:fld>
            <a:endParaRPr lang="en-US"/>
          </a:p>
        </p:txBody>
      </p:sp>
    </p:spTree>
    <p:extLst>
      <p:ext uri="{BB962C8B-B14F-4D97-AF65-F5344CB8AC3E}">
        <p14:creationId xmlns:p14="http://schemas.microsoft.com/office/powerpoint/2010/main" val="22571531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10ECE2-A7B5-41A8-AF55-27247A880365}" type="slidenum">
              <a:rPr lang="en-US" smtClean="0"/>
              <a:t>97</a:t>
            </a:fld>
            <a:endParaRPr lang="en-US"/>
          </a:p>
        </p:txBody>
      </p:sp>
    </p:spTree>
    <p:extLst>
      <p:ext uri="{BB962C8B-B14F-4D97-AF65-F5344CB8AC3E}">
        <p14:creationId xmlns:p14="http://schemas.microsoft.com/office/powerpoint/2010/main" val="1838237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Student instructions:  Describe …..Anonymous description of the patient i.e. during case conference , consulted with pharmacist re medications and side effects that may affect alertness of  with a 25 </a:t>
            </a:r>
            <a:r>
              <a:rPr lang="en-US" dirty="0" err="1"/>
              <a:t>yo</a:t>
            </a:r>
            <a:r>
              <a:rPr lang="en-US" dirty="0"/>
              <a:t> female with TBI; no medication changes were made but will continue monitoring level of alertness for future needs</a:t>
            </a:r>
          </a:p>
          <a:p>
            <a:endParaRPr lang="en-US" dirty="0"/>
          </a:p>
        </p:txBody>
      </p:sp>
      <p:sp>
        <p:nvSpPr>
          <p:cNvPr id="4" name="Slide Number Placeholder 3"/>
          <p:cNvSpPr>
            <a:spLocks noGrp="1"/>
          </p:cNvSpPr>
          <p:nvPr>
            <p:ph type="sldNum" sz="quarter" idx="10"/>
          </p:nvPr>
        </p:nvSpPr>
        <p:spPr/>
        <p:txBody>
          <a:bodyPr/>
          <a:lstStyle/>
          <a:p>
            <a:fld id="{9710ECE2-A7B5-41A8-AF55-27247A880365}" type="slidenum">
              <a:rPr lang="en-US" smtClean="0"/>
              <a:t>98</a:t>
            </a:fld>
            <a:endParaRPr lang="en-US"/>
          </a:p>
        </p:txBody>
      </p:sp>
    </p:spTree>
    <p:extLst>
      <p:ext uri="{BB962C8B-B14F-4D97-AF65-F5344CB8AC3E}">
        <p14:creationId xmlns:p14="http://schemas.microsoft.com/office/powerpoint/2010/main" val="42801890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109</a:t>
            </a:fld>
            <a:endParaRPr lang="en-US" dirty="0"/>
          </a:p>
        </p:txBody>
      </p:sp>
    </p:spTree>
    <p:extLst>
      <p:ext uri="{BB962C8B-B14F-4D97-AF65-F5344CB8AC3E}">
        <p14:creationId xmlns:p14="http://schemas.microsoft.com/office/powerpoint/2010/main" val="3977028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110</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111</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112</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001DD-667C-4DC0-8BA4-DD981F0C0559}" type="slidenum">
              <a:rPr lang="en-US" smtClean="0"/>
              <a:t>115</a:t>
            </a:fld>
            <a:endParaRPr lang="en-US"/>
          </a:p>
        </p:txBody>
      </p:sp>
    </p:spTree>
    <p:extLst>
      <p:ext uri="{BB962C8B-B14F-4D97-AF65-F5344CB8AC3E}">
        <p14:creationId xmlns:p14="http://schemas.microsoft.com/office/powerpoint/2010/main" val="521733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Describe the program’s expectation for opportunities for involvement in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practice during clinical experiences.</a:t>
            </a:r>
          </a:p>
          <a:p>
            <a:r>
              <a:rPr lang="en-US" sz="1200" kern="1200" dirty="0" smtClean="0">
                <a:solidFill>
                  <a:schemeClr val="tx1"/>
                </a:solidFill>
                <a:effectLst/>
                <a:latin typeface="+mn-lt"/>
                <a:ea typeface="+mn-ea"/>
                <a:cs typeface="+mn-cs"/>
              </a:rPr>
              <a:t>Provide evidence that students have opportunities for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practice. </a:t>
            </a:r>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24</a:t>
            </a:fld>
            <a:endParaRPr lang="en-US"/>
          </a:p>
        </p:txBody>
      </p:sp>
    </p:spTree>
    <p:extLst>
      <p:ext uri="{BB962C8B-B14F-4D97-AF65-F5344CB8AC3E}">
        <p14:creationId xmlns:p14="http://schemas.microsoft.com/office/powerpoint/2010/main" val="110127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30</a:t>
            </a:fld>
            <a:endParaRPr lang="en-US" dirty="0"/>
          </a:p>
        </p:txBody>
      </p:sp>
    </p:spTree>
    <p:extLst>
      <p:ext uri="{BB962C8B-B14F-4D97-AF65-F5344CB8AC3E}">
        <p14:creationId xmlns:p14="http://schemas.microsoft.com/office/powerpoint/2010/main" val="52173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01DD-667C-4DC0-8BA4-DD981F0C0559}" type="slidenum">
              <a:rPr lang="en-US" smtClean="0"/>
              <a:t>31</a:t>
            </a:fld>
            <a:endParaRPr lang="en-US" dirty="0"/>
          </a:p>
        </p:txBody>
      </p:sp>
    </p:spTree>
    <p:extLst>
      <p:ext uri="{BB962C8B-B14F-4D97-AF65-F5344CB8AC3E}">
        <p14:creationId xmlns:p14="http://schemas.microsoft.com/office/powerpoint/2010/main" val="53901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DEA19C-8213-489B-AD8E-46E7B1B70A93}"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1750893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EA19C-8213-489B-AD8E-46E7B1B70A93}"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377386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EA19C-8213-489B-AD8E-46E7B1B70A93}"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4262330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EA19C-8213-489B-AD8E-46E7B1B70A93}"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277989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DEA19C-8213-489B-AD8E-46E7B1B70A93}"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1271392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DEA19C-8213-489B-AD8E-46E7B1B70A93}"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172219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DEA19C-8213-489B-AD8E-46E7B1B70A93}" type="datetimeFigureOut">
              <a:rPr lang="en-US" smtClean="0"/>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396032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DEA19C-8213-489B-AD8E-46E7B1B70A93}" type="datetimeFigureOut">
              <a:rPr lang="en-US" smtClean="0"/>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361862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EA19C-8213-489B-AD8E-46E7B1B70A93}" type="datetimeFigureOut">
              <a:rPr lang="en-US" smtClean="0"/>
              <a:t>10/17/2016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4228055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EA19C-8213-489B-AD8E-46E7B1B70A93}"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359088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EA19C-8213-489B-AD8E-46E7B1B70A93}"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534C54-EE95-46B1-9BE1-FDBDBD94C815}" type="slidenum">
              <a:rPr lang="en-US" smtClean="0"/>
              <a:t>‹#›</a:t>
            </a:fld>
            <a:endParaRPr lang="en-US"/>
          </a:p>
        </p:txBody>
      </p:sp>
    </p:spTree>
    <p:extLst>
      <p:ext uri="{BB962C8B-B14F-4D97-AF65-F5344CB8AC3E}">
        <p14:creationId xmlns:p14="http://schemas.microsoft.com/office/powerpoint/2010/main" val="344847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EA19C-8213-489B-AD8E-46E7B1B70A93}" type="datetimeFigureOut">
              <a:rPr lang="en-US" smtClean="0"/>
              <a:t>10/17/2016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34C54-EE95-46B1-9BE1-FDBDBD94C815}" type="slidenum">
              <a:rPr lang="en-US" smtClean="0"/>
              <a:t>‹#›</a:t>
            </a:fld>
            <a:endParaRPr lang="en-US"/>
          </a:p>
        </p:txBody>
      </p:sp>
      <p:grpSp>
        <p:nvGrpSpPr>
          <p:cNvPr id="7" name="Group 6"/>
          <p:cNvGrpSpPr/>
          <p:nvPr userDrawn="1"/>
        </p:nvGrpSpPr>
        <p:grpSpPr>
          <a:xfrm>
            <a:off x="3281413" y="6271059"/>
            <a:ext cx="5767337" cy="552450"/>
            <a:chOff x="3281413" y="6271059"/>
            <a:chExt cx="5767337" cy="552450"/>
          </a:xfrm>
        </p:grpSpPr>
        <p:pic>
          <p:nvPicPr>
            <p:cNvPr id="8" name="Picture 7" descr="2137737248_e9f3e429d1"/>
            <p:cNvPicPr/>
            <p:nvPr/>
          </p:nvPicPr>
          <p:blipFill>
            <a:blip r:embed="rId13"/>
            <a:srcRect/>
            <a:stretch>
              <a:fillRect/>
            </a:stretch>
          </p:blipFill>
          <p:spPr bwMode="auto">
            <a:xfrm>
              <a:off x="8305800" y="6271059"/>
              <a:ext cx="742950" cy="552450"/>
            </a:xfrm>
            <a:prstGeom prst="rect">
              <a:avLst/>
            </a:prstGeom>
            <a:noFill/>
            <a:ln w="9525">
              <a:noFill/>
              <a:miter lim="800000"/>
              <a:headEnd/>
              <a:tailEnd/>
            </a:ln>
          </p:spPr>
        </p:pic>
        <p:sp>
          <p:nvSpPr>
            <p:cNvPr id="9" name="Rectangle 8"/>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grpSp>
    </p:spTree>
    <p:extLst>
      <p:ext uri="{BB962C8B-B14F-4D97-AF65-F5344CB8AC3E}">
        <p14:creationId xmlns:p14="http://schemas.microsoft.com/office/powerpoint/2010/main" val="2505104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www.capteonline.org/uploadedFiles/CAPTEorg/About_CAPTE/Resources/Accreditation_Handbook/CAPTE_PTStandardsEvidence.pdf"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hyperlink" Target="https://www.cms.gov/Medicare/Quality-Initiatives-Patient-Assessment-Instruments/QualityInitiativesGenInfo/index.html?redirect=/qualityinitiativesgeninfo" TargetMode="External"/><Relationship Id="rId3" Type="http://schemas.openxmlformats.org/officeDocument/2006/relationships/hyperlink" Target="http://www.apta.org/uploadedFiles/APTAorg/About_Us/Policies/Judicial_Legal/ProfessionalismCoreValues.pdf%20accessed%20September%2021" TargetMode="External"/><Relationship Id="rId7" Type="http://schemas.openxmlformats.org/officeDocument/2006/relationships/hyperlink" Target="http://www.ihi.org/engage/initiatives/TripleAim/Pages/default.aspx"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www.rwjf.org/en/library/research/2013/02/the-revolving-door--a-report-on-u-s--hospital-readmissions.html" TargetMode="External"/><Relationship Id="rId5" Type="http://schemas.openxmlformats.org/officeDocument/2006/relationships/hyperlink" Target="http://www.aacn.nche.edu/education-resources/ipecreport.pdf" TargetMode="External"/><Relationship Id="rId10" Type="http://schemas.openxmlformats.org/officeDocument/2006/relationships/image" Target="../media/image1.jpeg"/><Relationship Id="rId4" Type="http://schemas.openxmlformats.org/officeDocument/2006/relationships/hyperlink" Target="http://www.nationalacademies.org/hmd/Global/News%20Announcements/Crossing-the-Quality-Chasm-The-IOM-Health-Care-Quality-Initiative.aspx%20accessed%20September%2021" TargetMode="External"/><Relationship Id="rId9" Type="http://schemas.openxmlformats.org/officeDocument/2006/relationships/hyperlink" Target="https://innovation.cms.gov/initiatives/index.html#views=mode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ipecollaborative.org/uploads/IPEC-2016-Updated-Core-Competencies-Report__final_release_.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www.aptrweb.org/?page=IPE_Assessment"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1.xml.rels><?xml version="1.0" encoding="UTF-8" standalone="yes"?>
<Relationships xmlns="http://schemas.openxmlformats.org/package/2006/relationships"><Relationship Id="rId3" Type="http://schemas.openxmlformats.org/officeDocument/2006/relationships/hyperlink" Target="https://www.jointcommission.org/facts_about_do_not_use_list/"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dx.doi.org/10.15766/mep_2374-8265.10031" TargetMode="External"/><Relationship Id="rId4" Type="http://schemas.openxmlformats.org/officeDocument/2006/relationships/hyperlink" Target="http://dx.doi.org/10.15766/mep_2374-8265.9321"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icple.com/" TargetMode="External"/><Relationship Id="rId2" Type="http://schemas.openxmlformats.org/officeDocument/2006/relationships/hyperlink" Target="http://www.jefferson.edu/university/interprofessional_education/programs/collaborative-practice-initiatives.html" TargetMode="External"/><Relationship Id="rId1" Type="http://schemas.openxmlformats.org/officeDocument/2006/relationships/slideLayout" Target="../slideLayouts/slideLayout2.xml"/><Relationship Id="rId6" Type="http://schemas.openxmlformats.org/officeDocument/2006/relationships/hyperlink" Target="http://www.ipe.uwo.ca/Administration/case.html" TargetMode="External"/><Relationship Id="rId5" Type="http://schemas.openxmlformats.org/officeDocument/2006/relationships/hyperlink" Target="http://www.tandfonline.com/doi/full/10.1080/13561820701352531" TargetMode="External"/><Relationship Id="rId4" Type="http://schemas.openxmlformats.org/officeDocument/2006/relationships/hyperlink" Target="http://www.ncbi.nlm.nih.gov/pmc/articles/PMC3081249/"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mailto:resnik@usc.edu" TargetMode="External"/><Relationship Id="rId7" Type="http://schemas.openxmlformats.org/officeDocument/2006/relationships/hyperlink" Target="mailto:brownded@musc.edu"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mailto:skbrownPT@gmail.com" TargetMode="External"/><Relationship Id="rId5" Type="http://schemas.openxmlformats.org/officeDocument/2006/relationships/hyperlink" Target="mailto:Bnithman@midwestern.edu" TargetMode="External"/><Relationship Id="rId4" Type="http://schemas.openxmlformats.org/officeDocument/2006/relationships/hyperlink" Target="mailto:pritzline@walsh.edu" TargetMode="External"/><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bnithman@midwestern.edu"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innovation.cms.gov/initiatives/index.html#views=model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hqlibdoc.who.int/hq/2010/WHO_HRH_HPN_10.3_eng.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armstring.edu/health-professions/interprofessional-health-professions-collaboration" TargetMode="Externa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hyperlink" Target="http://www.aptrweb.org/?page=IPE_Assessmen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hyperlink" Target="http://collaborate.uw.edu/educators-toolkit/faculty-development-training-toolkit/faculty-development-ipe-training-toolkit.html" TargetMode="External"/><Relationship Id="rId13" Type="http://schemas.openxmlformats.org/officeDocument/2006/relationships/image" Target="../media/image28.png"/><Relationship Id="rId3" Type="http://schemas.openxmlformats.org/officeDocument/2006/relationships/hyperlink" Target="http://www.ahrq.gov" TargetMode="External"/><Relationship Id="rId7" Type="http://schemas.openxmlformats.org/officeDocument/2006/relationships/hyperlink" Target="mededportal.org/continuingeducation" TargetMode="External"/><Relationship Id="rId12"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aihc-us.org/aihc-interprofessional-webinar" TargetMode="External"/><Relationship Id="rId11" Type="http://schemas.openxmlformats.org/officeDocument/2006/relationships/image" Target="../media/image1.jpeg"/><Relationship Id="rId5" Type="http://schemas.openxmlformats.org/officeDocument/2006/relationships/hyperlink" Target="nexusipe.org/engaging/learning-system?keyword=faculty+development" TargetMode="External"/><Relationship Id="rId10" Type="http://schemas.openxmlformats.org/officeDocument/2006/relationships/hyperlink" Target="kumc.edu/center-for-interprofessional-education-and-simulation/about-us/faculty-development-.html" TargetMode="External"/><Relationship Id="rId4" Type="http://schemas.openxmlformats.org/officeDocument/2006/relationships/hyperlink" Target="https://aihc-us.org/program-resources" TargetMode="External"/><Relationship Id="rId9" Type="http://schemas.openxmlformats.org/officeDocument/2006/relationships/hyperlink" Target="http://www.ahceducation.umn.edu/1health-setting-new-standard-interprofessional-education/interprofessional-faculty-development" TargetMode="External"/><Relationship Id="rId14" Type="http://schemas.openxmlformats.org/officeDocument/2006/relationships/image" Target="../media/image29.png"/></Relationships>
</file>

<file path=ppt/slides/_rels/slide51.xml.rels><?xml version="1.0" encoding="UTF-8" standalone="yes"?>
<Relationships xmlns="http://schemas.openxmlformats.org/package/2006/relationships"><Relationship Id="rId8" Type="http://schemas.openxmlformats.org/officeDocument/2006/relationships/hyperlink" Target="http://www.ohsu.edu/xd/education/student-services/about-us/provost/interprofessional-education.cfm" TargetMode="External"/><Relationship Id="rId13" Type="http://schemas.openxmlformats.org/officeDocument/2006/relationships/hyperlink" Target="http://www.ecu.edu/medhum/" TargetMode="External"/><Relationship Id="rId18" Type="http://schemas.openxmlformats.org/officeDocument/2006/relationships/hyperlink" Target="http://hsc.unm.edu/library/iHSC/" TargetMode="External"/><Relationship Id="rId26" Type="http://schemas.openxmlformats.org/officeDocument/2006/relationships/hyperlink" Target="http://phoenixmed.arizona.edu/education/degree-programs/md-program/curriculum/pre-clerkships/longitudinal-curricular-topics/ipe" TargetMode="External"/><Relationship Id="rId3" Type="http://schemas.openxmlformats.org/officeDocument/2006/relationships/hyperlink" Target="http://www.westernu.edu/interprofessional/home-page/" TargetMode="External"/><Relationship Id="rId21" Type="http://schemas.openxmlformats.org/officeDocument/2006/relationships/hyperlink" Target="https://www.gvsu.edu/miperc/" TargetMode="External"/><Relationship Id="rId7" Type="http://schemas.openxmlformats.org/officeDocument/2006/relationships/hyperlink" Target="http://www.med.upenn.edu/chips/index.shtml" TargetMode="External"/><Relationship Id="rId12" Type="http://schemas.openxmlformats.org/officeDocument/2006/relationships/hyperlink" Target="http://www.healthpolicyinstitute.pitt.edu/interprofessional-practice/about-center-interprofessional-practice-and-education" TargetMode="External"/><Relationship Id="rId17" Type="http://schemas.openxmlformats.org/officeDocument/2006/relationships/hyperlink" Target="http://www.utmb.edu/synergy/" TargetMode="External"/><Relationship Id="rId25" Type="http://schemas.openxmlformats.org/officeDocument/2006/relationships/hyperlink" Target="http://www.rosalindfranklin.edu/" TargetMode="External"/><Relationship Id="rId2" Type="http://schemas.openxmlformats.org/officeDocument/2006/relationships/notesSlide" Target="../notesSlides/notesSlide29.xml"/><Relationship Id="rId16" Type="http://schemas.openxmlformats.org/officeDocument/2006/relationships/hyperlink" Target="http://collaborate.uw.edu/" TargetMode="External"/><Relationship Id="rId20" Type="http://schemas.openxmlformats.org/officeDocument/2006/relationships/hyperlink" Target="https://medschool.vanderbilt.edu/hse/" TargetMode="External"/><Relationship Id="rId29"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jefferson.edu/university/interprofessional_education.html" TargetMode="External"/><Relationship Id="rId11" Type="http://schemas.openxmlformats.org/officeDocument/2006/relationships/hyperlink" Target="http://www.ucdenver.edu/anschutz/education/IPE/Pages/Default.aspx" TargetMode="External"/><Relationship Id="rId24" Type="http://schemas.openxmlformats.org/officeDocument/2006/relationships/hyperlink" Target="http://www.ipe.umn.edu/iperesources/iperesources.html" TargetMode="External"/><Relationship Id="rId5" Type="http://schemas.openxmlformats.org/officeDocument/2006/relationships/hyperlink" Target="http://www.ttuhsc.edu/" TargetMode="External"/><Relationship Id="rId15" Type="http://schemas.openxmlformats.org/officeDocument/2006/relationships/hyperlink" Target="http://www.une.edu/wchp/ipec/index.cfm" TargetMode="External"/><Relationship Id="rId23" Type="http://schemas.openxmlformats.org/officeDocument/2006/relationships/hyperlink" Target="http://uknow.uky.edu/content/new-center-focus-interprofessional-healthcare-education-research-and-practice" TargetMode="External"/><Relationship Id="rId28" Type="http://schemas.openxmlformats.org/officeDocument/2006/relationships/hyperlink" Target="http://interprofessional.uconn.edu/" TargetMode="External"/><Relationship Id="rId10" Type="http://schemas.openxmlformats.org/officeDocument/2006/relationships/hyperlink" Target="http://ipe.virginia.edu/" TargetMode="External"/><Relationship Id="rId19" Type="http://schemas.openxmlformats.org/officeDocument/2006/relationships/hyperlink" Target="http://www.unmc.edu/academicaffairs/educational/ipe/" TargetMode="External"/><Relationship Id="rId4" Type="http://schemas.openxmlformats.org/officeDocument/2006/relationships/hyperlink" Target="http://ipe.vcu.edu/" TargetMode="External"/><Relationship Id="rId9" Type="http://schemas.openxmlformats.org/officeDocument/2006/relationships/hyperlink" Target="http://dev.musc.edu/esl/c3/" TargetMode="External"/><Relationship Id="rId14" Type="http://schemas.openxmlformats.org/officeDocument/2006/relationships/hyperlink" Target="http://www.creighton.edu/ipe/" TargetMode="External"/><Relationship Id="rId22" Type="http://schemas.openxmlformats.org/officeDocument/2006/relationships/hyperlink" Target="http://ipe.slu.edu/" TargetMode="External"/><Relationship Id="rId27" Type="http://schemas.openxmlformats.org/officeDocument/2006/relationships/hyperlink" Target="http://education.health.ufl.edu/" TargetMode="External"/><Relationship Id="rId30" Type="http://schemas.openxmlformats.org/officeDocument/2006/relationships/image" Target="../media/image30.png"/></Relationships>
</file>

<file path=ppt/slides/_rels/slide52.xml.rels><?xml version="1.0" encoding="UTF-8" standalone="yes"?>
<Relationships xmlns="http://schemas.openxmlformats.org/package/2006/relationships"><Relationship Id="rId8" Type="http://schemas.openxmlformats.org/officeDocument/2006/relationships/hyperlink" Target="https://www.vu.edu.au/interprofessional-health-education-practice-international-conference" TargetMode="External"/><Relationship Id="rId13" Type="http://schemas.openxmlformats.org/officeDocument/2006/relationships/image" Target="../media/image33.png"/><Relationship Id="rId3" Type="http://schemas.openxmlformats.org/officeDocument/2006/relationships/hyperlink" Target="ipecollaborative.org/Conferences___Events.html" TargetMode="External"/><Relationship Id="rId7" Type="http://schemas.openxmlformats.org/officeDocument/2006/relationships/hyperlink" Target="https://aihc-us.org/collaborating-across-borders" TargetMode="External"/><Relationship Id="rId12"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atbh.org" TargetMode="External"/><Relationship Id="rId11" Type="http://schemas.openxmlformats.org/officeDocument/2006/relationships/image" Target="../media/image31.png"/><Relationship Id="rId5" Type="http://schemas.openxmlformats.org/officeDocument/2006/relationships/hyperlink" Target="ehpic.ca" TargetMode="External"/><Relationship Id="rId10" Type="http://schemas.openxmlformats.org/officeDocument/2006/relationships/image" Target="../media/image1.jpeg"/><Relationship Id="rId4" Type="http://schemas.openxmlformats.org/officeDocument/2006/relationships/hyperlink" Target="nexusipe.org/t3-train-trainer-faculty-development-program-interprofessional-education-faculty-development" TargetMode="External"/><Relationship Id="rId9" Type="http://schemas.openxmlformats.org/officeDocument/2006/relationships/hyperlink" Target="nexusipe.org/nexussummit/2016"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caipe.org.uk" TargetMode="External"/><Relationship Id="rId13" Type="http://schemas.openxmlformats.org/officeDocument/2006/relationships/hyperlink" Target="https://nipnet.org" TargetMode="External"/><Relationship Id="rId3" Type="http://schemas.openxmlformats.org/officeDocument/2006/relationships/hyperlink" Target="https://nexusipe.org" TargetMode="External"/><Relationship Id="rId7" Type="http://schemas.openxmlformats.org/officeDocument/2006/relationships/hyperlink" Target="http://www.ihi.org/education/ihiopenschool/Pages/default.aspx" TargetMode="External"/><Relationship Id="rId12" Type="http://schemas.openxmlformats.org/officeDocument/2006/relationships/hyperlink" Target="tiger.library.dmu.ac.u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aihc-us.org" TargetMode="External"/><Relationship Id="rId11" Type="http://schemas.openxmlformats.org/officeDocument/2006/relationships/hyperlink" Target="http://www.aippen.net" TargetMode="External"/><Relationship Id="rId5" Type="http://schemas.openxmlformats.org/officeDocument/2006/relationships/hyperlink" Target="ipecollaborative.org" TargetMode="External"/><Relationship Id="rId15" Type="http://schemas.openxmlformats.org/officeDocument/2006/relationships/hyperlink" Target="http://www.acapt.org/about/consortium-2/national-interprofessional-education-condortium-(NIPEC)" TargetMode="External"/><Relationship Id="rId10" Type="http://schemas.openxmlformats.org/officeDocument/2006/relationships/hyperlink" Target="http://www.cihc.ca" TargetMode="External"/><Relationship Id="rId4" Type="http://schemas.openxmlformats.org/officeDocument/2006/relationships/hyperlink" Target="http://www.napractice.org" TargetMode="External"/><Relationship Id="rId9" Type="http://schemas.openxmlformats.org/officeDocument/2006/relationships/hyperlink" Target="http://www.eipen.eu/index.html" TargetMode="External"/><Relationship Id="rId1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hyperlink" Target="ipecollaborative.org" TargetMode="External"/><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www.medschool.vcu.edu/facultyaffairs/resources" TargetMode="External"/><Relationship Id="rId4" Type="http://schemas.openxmlformats.org/officeDocument/2006/relationships/hyperlink" Target="https://www.jointcommission.org/facts_about_do_not_use_lis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2.xml.rels><?xml version="1.0" encoding="UTF-8" standalone="yes"?>
<Relationships xmlns="http://schemas.openxmlformats.org/package/2006/relationships"><Relationship Id="rId8" Type="http://schemas.openxmlformats.org/officeDocument/2006/relationships/hyperlink" Target="http://collaborate.uw.edu/resources-and-publications/ipe-resources/chsies-recommended-ipe-reading/assessment-and-evaluation.ht" TargetMode="External"/><Relationship Id="rId13" Type="http://schemas.openxmlformats.org/officeDocument/2006/relationships/hyperlink" Target="https://www.mededportal.org/icollaborative/resource/3963" TargetMode="External"/><Relationship Id="rId3" Type="http://schemas.openxmlformats.org/officeDocument/2006/relationships/hyperlink" Target="https://nexusipe.org/advancing/assessment-evaluation" TargetMode="External"/><Relationship Id="rId7" Type="http://schemas.openxmlformats.org/officeDocument/2006/relationships/hyperlink" Target="http://www.jefferson.edu/university/interprofessional_education/resources/assessment-tools.html" TargetMode="External"/><Relationship Id="rId12" Type="http://schemas.openxmlformats.org/officeDocument/2006/relationships/hyperlink" Target="http://macyfoundation.org/grantees/profile/innovative-tools-for-evaluating-interprofessional-competencies" TargetMode="External"/><Relationship Id="rId2" Type="http://schemas.openxmlformats.org/officeDocument/2006/relationships/notesSlide" Target="../notesSlides/notesSlide50.xml"/><Relationship Id="rId16"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nexusipe-resource-exchange.s3.amazonaws.com" TargetMode="External"/><Relationship Id="rId11" Type="http://schemas.openxmlformats.org/officeDocument/2006/relationships/hyperlink" Target="http://www.mededportal.org" TargetMode="External"/><Relationship Id="rId5" Type="http://schemas.openxmlformats.org/officeDocument/2006/relationships/hyperlink" Target="http://www.cihc.ca/files/CIHC_EvalMethods_Final.pdf" TargetMode="External"/><Relationship Id="rId15" Type="http://schemas.openxmlformats.org/officeDocument/2006/relationships/hyperlink" Target="http://www.interprofessionalprofessionalism.org/assessment.html" TargetMode="External"/><Relationship Id="rId10" Type="http://schemas.openxmlformats.org/officeDocument/2006/relationships/hyperlink" Target="http://ennovativesolution.com/WeLearn/IPE-Instruments.html" TargetMode="External"/><Relationship Id="rId4" Type="http://schemas.openxmlformats.org/officeDocument/2006/relationships/hyperlink" Target="http://rcrc.brandeis.edu/pdfs/Canadian%20Interprofessional%20health%20Collaborative%20report.pdf" TargetMode="External"/><Relationship Id="rId9" Type="http://schemas.openxmlformats.org/officeDocument/2006/relationships/hyperlink" Target="musc.libguides.com/interprofessional.measurement" TargetMode="External"/><Relationship Id="rId14" Type="http://schemas.openxmlformats.org/officeDocument/2006/relationships/hyperlink" Target="http://collaborate.uw.edu/tools-and-curricula/tools-for-evaluation.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9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0"/>
            <a:ext cx="7772400" cy="2438400"/>
          </a:xfrm>
        </p:spPr>
        <p:txBody>
          <a:bodyPr>
            <a:normAutofit fontScale="90000"/>
          </a:bodyPr>
          <a:lstStyle/>
          <a:p>
            <a:r>
              <a:rPr lang="en-US" sz="4900" dirty="0"/>
              <a:t>Integrating and Assessing the New CAPTE Interprofessional Education Standards in the Clinic </a:t>
            </a:r>
            <a:r>
              <a:rPr lang="en-US" dirty="0" smtClean="0"/>
              <a:t/>
            </a:r>
            <a:br>
              <a:rPr lang="en-US" dirty="0" smtClean="0"/>
            </a:br>
            <a:r>
              <a:rPr lang="en-US" dirty="0" smtClean="0"/>
              <a:t/>
            </a:r>
            <a:br>
              <a:rPr lang="en-US" dirty="0" smtClean="0"/>
            </a:br>
            <a:endParaRPr lang="en-US" sz="3600" dirty="0"/>
          </a:p>
        </p:txBody>
      </p:sp>
      <p:sp>
        <p:nvSpPr>
          <p:cNvPr id="3" name="Subtitle 2"/>
          <p:cNvSpPr>
            <a:spLocks noGrp="1"/>
          </p:cNvSpPr>
          <p:nvPr>
            <p:ph type="subTitle" idx="1"/>
          </p:nvPr>
        </p:nvSpPr>
        <p:spPr>
          <a:xfrm>
            <a:off x="1371600" y="3505200"/>
            <a:ext cx="6400800" cy="2699406"/>
          </a:xfrm>
        </p:spPr>
        <p:txBody>
          <a:bodyPr>
            <a:normAutofit lnSpcReduction="10000"/>
          </a:bodyPr>
          <a:lstStyle/>
          <a:p>
            <a:r>
              <a:rPr lang="en-US" sz="3000" dirty="0"/>
              <a:t>Cheryl Resnik, PT, DPT, </a:t>
            </a:r>
            <a:r>
              <a:rPr lang="en-US" sz="3000" dirty="0" smtClean="0"/>
              <a:t>FNAP</a:t>
            </a:r>
          </a:p>
          <a:p>
            <a:r>
              <a:rPr lang="en-US" sz="3000" dirty="0" smtClean="0"/>
              <a:t>Debora Brown, PT, DPT, FNAP</a:t>
            </a:r>
          </a:p>
          <a:p>
            <a:r>
              <a:rPr lang="en-US" sz="3000" dirty="0" smtClean="0"/>
              <a:t>Samantha Brown, PT, DPT </a:t>
            </a:r>
          </a:p>
          <a:p>
            <a:r>
              <a:rPr lang="en-US" sz="3000" dirty="0" smtClean="0"/>
              <a:t>Robert W. </a:t>
            </a:r>
            <a:r>
              <a:rPr lang="en-US" sz="3000" dirty="0" err="1" smtClean="0"/>
              <a:t>Nithman</a:t>
            </a:r>
            <a:r>
              <a:rPr lang="en-US" sz="3000" dirty="0" smtClean="0"/>
              <a:t>, PT, DPT, GCS </a:t>
            </a:r>
          </a:p>
          <a:p>
            <a:r>
              <a:rPr lang="en-US" sz="3000" dirty="0" smtClean="0"/>
              <a:t>Pamela </a:t>
            </a:r>
            <a:r>
              <a:rPr lang="en-US" sz="3000" dirty="0"/>
              <a:t>D. </a:t>
            </a:r>
            <a:r>
              <a:rPr lang="en-US" sz="3000" dirty="0" err="1"/>
              <a:t>Ritzline</a:t>
            </a:r>
            <a:r>
              <a:rPr lang="en-US" sz="3000" dirty="0"/>
              <a:t>, PT, </a:t>
            </a:r>
            <a:r>
              <a:rPr lang="en-US" sz="3000" dirty="0" err="1" smtClean="0"/>
              <a:t>EdD</a:t>
            </a:r>
            <a:endParaRPr lang="en-US" sz="3000" dirty="0" smtClean="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30867"/>
          <a:stretch/>
        </p:blipFill>
        <p:spPr>
          <a:xfrm>
            <a:off x="152400" y="152400"/>
            <a:ext cx="4114800" cy="653394"/>
          </a:xfrm>
          <a:prstGeom prst="rect">
            <a:avLst/>
          </a:prstGeom>
        </p:spPr>
      </p:pic>
    </p:spTree>
    <p:extLst>
      <p:ext uri="{BB962C8B-B14F-4D97-AF65-F5344CB8AC3E}">
        <p14:creationId xmlns:p14="http://schemas.microsoft.com/office/powerpoint/2010/main" val="262155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Interprofessional Collaboration Competency Domain</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77472" y="1600200"/>
            <a:ext cx="5589056" cy="4525963"/>
          </a:xfrm>
          <a:prstGeom prst="rect">
            <a:avLst/>
          </a:prstGeom>
          <a:noFill/>
          <a:ln>
            <a:noFill/>
          </a:ln>
        </p:spPr>
      </p:pic>
    </p:spTree>
    <p:extLst>
      <p:ext uri="{BB962C8B-B14F-4D97-AF65-F5344CB8AC3E}">
        <p14:creationId xmlns:p14="http://schemas.microsoft.com/office/powerpoint/2010/main" val="8420338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369332"/>
          </a:xfrm>
        </p:spPr>
        <p:txBody>
          <a:bodyPr>
            <a:normAutofit fontScale="90000"/>
          </a:bodyPr>
          <a:lstStyle/>
          <a:p>
            <a:r>
              <a:rPr lang="en-US" sz="2400" b="1" dirty="0"/>
              <a:t>Interprofessional Healthcare Delivery Activity Tracking Form</a:t>
            </a:r>
          </a:p>
        </p:txBody>
      </p:sp>
      <p:sp>
        <p:nvSpPr>
          <p:cNvPr id="4" name="Text Placeholder 3"/>
          <p:cNvSpPr>
            <a:spLocks noGrp="1"/>
          </p:cNvSpPr>
          <p:nvPr>
            <p:ph type="body" idx="1"/>
          </p:nvPr>
        </p:nvSpPr>
        <p:spPr>
          <a:xfrm>
            <a:off x="457200" y="990600"/>
            <a:ext cx="8229599" cy="5447645"/>
          </a:xfrm>
        </p:spPr>
        <p:txBody>
          <a:bodyPr/>
          <a:lstStyle/>
          <a:p>
            <a:pPr algn="l"/>
            <a:r>
              <a:rPr lang="en-US" sz="2000" dirty="0"/>
              <a:t>Student instructions:  Describe …..Anonymous description of a patient case…</a:t>
            </a:r>
          </a:p>
          <a:p>
            <a:pPr algn="l"/>
            <a:endParaRPr lang="en-US" sz="2000" dirty="0"/>
          </a:p>
          <a:p>
            <a:pPr algn="l"/>
            <a:r>
              <a:rPr lang="en-US" sz="2000" b="1" dirty="0"/>
              <a:t>Hospital OP:</a:t>
            </a:r>
          </a:p>
          <a:p>
            <a:pPr algn="l"/>
            <a:r>
              <a:rPr lang="en-US" sz="2000" dirty="0"/>
              <a:t>“16 year old patient recovering from ACL reconstruction.  The MD requested hop testing be performed, but myself and my CI did not believe he was ready.  We consulted with the MD through email stating our concerns for the patient's readiness for hop testing.”</a:t>
            </a:r>
          </a:p>
          <a:p>
            <a:pPr algn="l"/>
            <a:endParaRPr lang="en-US" sz="2000" dirty="0"/>
          </a:p>
          <a:p>
            <a:pPr algn="l"/>
            <a:r>
              <a:rPr lang="en-US" sz="2000" dirty="0"/>
              <a:t>“The attending physician and I discussed the mobility goals and potential seating options to allow more social interaction for an 18-month old male with respiratory complications, increased spasticity, and impaired head and trunk control. We concluded that his mother would benefit from written instructions for an exercise program and that my instructor and I would brainstorm possible seating options during his acute care stay.”</a:t>
            </a:r>
          </a:p>
          <a:p>
            <a:pPr algn="l"/>
            <a:endParaRPr lang="en-US" sz="2000" dirty="0"/>
          </a:p>
          <a:p>
            <a:pPr algn="l"/>
            <a:endParaRPr lang="en-US" dirty="0"/>
          </a:p>
          <a:p>
            <a:pPr algn="l"/>
            <a:endParaRPr lang="en-US" dirty="0"/>
          </a:p>
          <a:p>
            <a:pPr algn="l"/>
            <a:endParaRPr lang="en-US" dirty="0"/>
          </a:p>
        </p:txBody>
      </p:sp>
    </p:spTree>
    <p:extLst>
      <p:ext uri="{BB962C8B-B14F-4D97-AF65-F5344CB8AC3E}">
        <p14:creationId xmlns:p14="http://schemas.microsoft.com/office/powerpoint/2010/main" val="36136565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369332"/>
          </a:xfrm>
        </p:spPr>
        <p:txBody>
          <a:bodyPr>
            <a:normAutofit fontScale="90000"/>
          </a:bodyPr>
          <a:lstStyle/>
          <a:p>
            <a:r>
              <a:rPr lang="en-US" sz="2400" b="1" dirty="0"/>
              <a:t>Interprofessional Healthcare Delivery Activity Tracking Form</a:t>
            </a:r>
          </a:p>
        </p:txBody>
      </p:sp>
      <p:sp>
        <p:nvSpPr>
          <p:cNvPr id="4" name="Text Placeholder 3"/>
          <p:cNvSpPr>
            <a:spLocks noGrp="1"/>
          </p:cNvSpPr>
          <p:nvPr>
            <p:ph type="body" idx="1"/>
          </p:nvPr>
        </p:nvSpPr>
        <p:spPr>
          <a:xfrm>
            <a:off x="457200" y="990600"/>
            <a:ext cx="8229599" cy="4247317"/>
          </a:xfrm>
        </p:spPr>
        <p:txBody>
          <a:bodyPr>
            <a:normAutofit lnSpcReduction="10000"/>
          </a:bodyPr>
          <a:lstStyle/>
          <a:p>
            <a:pPr algn="l"/>
            <a:r>
              <a:rPr lang="en-US" sz="2000" dirty="0"/>
              <a:t>Student instructions:  Describe …..Anonymous description of the patient case</a:t>
            </a:r>
          </a:p>
          <a:p>
            <a:pPr algn="l"/>
            <a:endParaRPr lang="en-US" sz="2000" dirty="0"/>
          </a:p>
          <a:p>
            <a:pPr algn="l"/>
            <a:r>
              <a:rPr lang="en-US" sz="2000" b="1" dirty="0"/>
              <a:t>Private Practice:</a:t>
            </a:r>
          </a:p>
          <a:p>
            <a:pPr algn="l"/>
            <a:r>
              <a:rPr lang="en-US" sz="2000" dirty="0"/>
              <a:t>“…we had a post-operative female with a meniscal tear...still having pain and not improving as expected. No treatment techniques were proving effective for pain relief; therefore, we contacted the surgeon for a follow-up and any possible necessary alternative treatment/imaging.”</a:t>
            </a:r>
          </a:p>
          <a:p>
            <a:pPr algn="l"/>
            <a:endParaRPr lang="en-US" sz="2000" dirty="0"/>
          </a:p>
          <a:p>
            <a:pPr algn="l"/>
            <a:r>
              <a:rPr lang="en-US" sz="2000" dirty="0"/>
              <a:t>“26 year old who is 6 weeks post-operative ACL. We have been in electronic communication with the patient's surgeon to progress plan of care and ensure appropriate activity and range of motion restrictions in order to protect the ligament repair.”</a:t>
            </a:r>
          </a:p>
          <a:p>
            <a:pPr algn="l"/>
            <a:endParaRPr lang="en-US" dirty="0"/>
          </a:p>
          <a:p>
            <a:pPr algn="l"/>
            <a:endParaRPr lang="en-US" dirty="0"/>
          </a:p>
        </p:txBody>
      </p:sp>
    </p:spTree>
    <p:extLst>
      <p:ext uri="{BB962C8B-B14F-4D97-AF65-F5344CB8AC3E}">
        <p14:creationId xmlns:p14="http://schemas.microsoft.com/office/powerpoint/2010/main" val="2335195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ctrTitle"/>
          </p:nvPr>
        </p:nvSpPr>
        <p:spPr>
          <a:xfrm>
            <a:off x="685799" y="626504"/>
            <a:ext cx="7772400" cy="1231106"/>
          </a:xfrm>
        </p:spPr>
        <p:txBody>
          <a:bodyPr>
            <a:normAutofit fontScale="90000"/>
          </a:bodyPr>
          <a:lstStyle/>
          <a:p>
            <a:pPr algn="ctr"/>
            <a:r>
              <a:rPr lang="en-US" sz="4000" dirty="0"/>
              <a:t>Assessing </a:t>
            </a:r>
            <a:r>
              <a:rPr lang="en-US" sz="4000" dirty="0" err="1"/>
              <a:t>Interprofessional</a:t>
            </a:r>
            <a:r>
              <a:rPr lang="en-US" sz="4000" dirty="0"/>
              <a:t> Opportunities and Skills</a:t>
            </a:r>
          </a:p>
        </p:txBody>
      </p:sp>
      <p:sp>
        <p:nvSpPr>
          <p:cNvPr id="4" name="Subtitle 3"/>
          <p:cNvSpPr>
            <a:spLocks noGrp="1"/>
          </p:cNvSpPr>
          <p:nvPr>
            <p:ph type="subTitle" idx="4294967295"/>
          </p:nvPr>
        </p:nvSpPr>
        <p:spPr>
          <a:xfrm>
            <a:off x="1371600" y="3840480"/>
            <a:ext cx="6400799" cy="1714500"/>
          </a:xfrm>
          <a:prstGeom prst="rect">
            <a:avLst/>
          </a:prstGeom>
        </p:spPr>
        <p:txBody>
          <a:bodyPr/>
          <a:lstStyle/>
          <a:p>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2432"/>
          <a:stretch/>
        </p:blipFill>
        <p:spPr>
          <a:xfrm>
            <a:off x="1679727" y="1981200"/>
            <a:ext cx="6092672" cy="4232222"/>
          </a:xfrm>
          <a:prstGeom prst="rect">
            <a:avLst/>
          </a:prstGeom>
        </p:spPr>
      </p:pic>
    </p:spTree>
    <p:extLst>
      <p:ext uri="{BB962C8B-B14F-4D97-AF65-F5344CB8AC3E}">
        <p14:creationId xmlns:p14="http://schemas.microsoft.com/office/powerpoint/2010/main" val="37628844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pic>
        <p:nvPicPr>
          <p:cNvPr id="3" name="Picture 2"/>
          <p:cNvPicPr>
            <a:picLocks noChangeAspect="1"/>
          </p:cNvPicPr>
          <p:nvPr/>
        </p:nvPicPr>
        <p:blipFill>
          <a:blip r:embed="rId2"/>
          <a:stretch>
            <a:fillRect/>
          </a:stretch>
        </p:blipFill>
        <p:spPr>
          <a:xfrm>
            <a:off x="1143000" y="1161114"/>
            <a:ext cx="6433230" cy="4942506"/>
          </a:xfrm>
          <a:prstGeom prst="rect">
            <a:avLst/>
          </a:prstGeom>
        </p:spPr>
      </p:pic>
      <p:sp>
        <p:nvSpPr>
          <p:cNvPr id="4" name="Title 3"/>
          <p:cNvSpPr>
            <a:spLocks noGrp="1"/>
          </p:cNvSpPr>
          <p:nvPr>
            <p:ph type="title"/>
          </p:nvPr>
        </p:nvSpPr>
        <p:spPr>
          <a:xfrm>
            <a:off x="457200" y="274319"/>
            <a:ext cx="8229599" cy="861774"/>
          </a:xfrm>
        </p:spPr>
        <p:txBody>
          <a:bodyPr>
            <a:normAutofit fontScale="90000"/>
          </a:bodyPr>
          <a:lstStyle/>
          <a:p>
            <a:r>
              <a:rPr lang="en-US" dirty="0"/>
              <a:t/>
            </a:r>
            <a:br>
              <a:rPr lang="en-US" dirty="0"/>
            </a:br>
            <a:r>
              <a:rPr lang="en-US" sz="2000" dirty="0"/>
              <a:t>The </a:t>
            </a:r>
            <a:r>
              <a:rPr lang="en-US" sz="2000" b="1" dirty="0"/>
              <a:t>P</a:t>
            </a:r>
            <a:r>
              <a:rPr lang="en-US" sz="2000" dirty="0"/>
              <a:t>hysical </a:t>
            </a:r>
            <a:r>
              <a:rPr lang="en-US" sz="2000" b="1" dirty="0"/>
              <a:t>T</a:t>
            </a:r>
            <a:r>
              <a:rPr lang="en-US" sz="2000" dirty="0"/>
              <a:t>herapist </a:t>
            </a:r>
            <a:r>
              <a:rPr lang="en-US" sz="2000" b="1" dirty="0"/>
              <a:t>M</a:t>
            </a:r>
            <a:r>
              <a:rPr lang="en-US" sz="2000" dirty="0"/>
              <a:t>anual for the </a:t>
            </a:r>
            <a:r>
              <a:rPr lang="en-US" sz="2000" b="1" dirty="0"/>
              <a:t>A</a:t>
            </a:r>
            <a:r>
              <a:rPr lang="en-US" sz="2000" dirty="0"/>
              <a:t>ssessment of </a:t>
            </a:r>
            <a:r>
              <a:rPr lang="en-US" sz="2000" b="1" dirty="0"/>
              <a:t>C</a:t>
            </a:r>
            <a:r>
              <a:rPr lang="en-US" sz="2000" dirty="0"/>
              <a:t>linical </a:t>
            </a:r>
            <a:r>
              <a:rPr lang="en-US" sz="2000" b="1" dirty="0"/>
              <a:t>S</a:t>
            </a:r>
            <a:r>
              <a:rPr lang="en-US" sz="2000" dirty="0"/>
              <a:t>kills (</a:t>
            </a:r>
            <a:r>
              <a:rPr lang="en-US" sz="2000" b="1" dirty="0"/>
              <a:t>PT MACS</a:t>
            </a:r>
            <a:r>
              <a:rPr lang="en-US" sz="2000" dirty="0"/>
              <a:t>) </a:t>
            </a:r>
            <a:r>
              <a:rPr lang="en-US" dirty="0"/>
              <a:t/>
            </a:r>
            <a:br>
              <a:rPr lang="en-US" dirty="0"/>
            </a:br>
            <a:endParaRPr lang="en-US" dirty="0"/>
          </a:p>
        </p:txBody>
      </p:sp>
    </p:spTree>
    <p:extLst>
      <p:ext uri="{BB962C8B-B14F-4D97-AF65-F5344CB8AC3E}">
        <p14:creationId xmlns:p14="http://schemas.microsoft.com/office/powerpoint/2010/main" val="27432014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5000" y="5029200"/>
            <a:ext cx="5041175" cy="1375760"/>
          </a:xfrm>
          <a:prstGeom prst="rect">
            <a:avLst/>
          </a:prstGeom>
        </p:spPr>
      </p:pic>
      <p:pic>
        <p:nvPicPr>
          <p:cNvPr id="6" name="Picture 5"/>
          <p:cNvPicPr>
            <a:picLocks noChangeAspect="1"/>
          </p:cNvPicPr>
          <p:nvPr/>
        </p:nvPicPr>
        <p:blipFill>
          <a:blip r:embed="rId3"/>
          <a:stretch>
            <a:fillRect/>
          </a:stretch>
        </p:blipFill>
        <p:spPr>
          <a:xfrm>
            <a:off x="1733181" y="304800"/>
            <a:ext cx="5545953" cy="4381500"/>
          </a:xfrm>
          <a:prstGeom prst="rect">
            <a:avLst/>
          </a:prstGeom>
        </p:spPr>
      </p:pic>
      <p:sp>
        <p:nvSpPr>
          <p:cNvPr id="2" name="Rectangle 1"/>
          <p:cNvSpPr/>
          <p:nvPr/>
        </p:nvSpPr>
        <p:spPr>
          <a:xfrm>
            <a:off x="4267200" y="6019800"/>
            <a:ext cx="2286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4288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492443"/>
          </a:xfrm>
        </p:spPr>
        <p:txBody>
          <a:bodyPr>
            <a:normAutofit fontScale="90000"/>
          </a:bodyPr>
          <a:lstStyle/>
          <a:p>
            <a:r>
              <a:rPr lang="en-US" sz="3200" b="1" dirty="0"/>
              <a:t>Clinical Performance Instrument (CPI)</a:t>
            </a:r>
          </a:p>
        </p:txBody>
      </p:sp>
      <p:sp>
        <p:nvSpPr>
          <p:cNvPr id="4" name="Text Placeholder 3"/>
          <p:cNvSpPr>
            <a:spLocks noGrp="1"/>
          </p:cNvSpPr>
          <p:nvPr>
            <p:ph type="body" idx="1"/>
          </p:nvPr>
        </p:nvSpPr>
        <p:spPr>
          <a:xfrm>
            <a:off x="457200" y="1295400"/>
            <a:ext cx="8229599" cy="5386090"/>
          </a:xfrm>
        </p:spPr>
        <p:txBody>
          <a:bodyPr/>
          <a:lstStyle/>
          <a:p>
            <a:r>
              <a:rPr lang="en-US" sz="2000" dirty="0"/>
              <a:t>The APTA Clinical Education Technology Work Group assists the APTA in prioritizing enhancements to the CPI on an annual basis.  </a:t>
            </a:r>
          </a:p>
          <a:p>
            <a:endParaRPr lang="en-US" sz="2000" dirty="0"/>
          </a:p>
          <a:p>
            <a:r>
              <a:rPr lang="en-US" sz="2000" dirty="0"/>
              <a:t>Any substantive changes to the CPI may require that the instrument be validated again. The first version of the CPI was developed during a 3-year period and published for use with PT students in 1997. The CPI was later revised, field tested and approved by the APTA’s Board of Directors in November 2006.</a:t>
            </a:r>
          </a:p>
          <a:p>
            <a:endParaRPr lang="en-US" sz="2000" dirty="0"/>
          </a:p>
          <a:p>
            <a:r>
              <a:rPr lang="en-US" sz="2000" dirty="0"/>
              <a:t>We have been informed the APTA plans to survey the CPI and  Clinical Site Information Form (CSIF) stakeholders regarding these products and would warmly welcome suggestions on what questions should be included and shared with the academic and clinical education communities.</a:t>
            </a:r>
          </a:p>
          <a:p>
            <a:endParaRPr lang="en-US" dirty="0"/>
          </a:p>
          <a:p>
            <a:endParaRPr lang="en-US" dirty="0"/>
          </a:p>
          <a:p>
            <a:endParaRPr lang="en-US" dirty="0"/>
          </a:p>
          <a:p>
            <a:endParaRPr lang="en-US" dirty="0"/>
          </a:p>
          <a:p>
            <a:endParaRPr lang="en-US" dirty="0"/>
          </a:p>
        </p:txBody>
      </p:sp>
      <p:sp>
        <p:nvSpPr>
          <p:cNvPr id="7" name="Rectangle 3"/>
          <p:cNvSpPr>
            <a:spLocks noChangeArrowheads="1"/>
          </p:cNvSpPr>
          <p:nvPr/>
        </p:nvSpPr>
        <p:spPr bwMode="auto">
          <a:xfrm>
            <a:off x="76200" y="791289"/>
            <a:ext cx="21352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49869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228600" y="274319"/>
            <a:ext cx="8686800" cy="615553"/>
          </a:xfrm>
        </p:spPr>
        <p:txBody>
          <a:bodyPr>
            <a:normAutofit/>
          </a:bodyPr>
          <a:lstStyle/>
          <a:p>
            <a:r>
              <a:rPr lang="en-US" sz="2000" b="1" dirty="0"/>
              <a:t>Physical Therapist Student Evaluation: Clinical Experience and Clinical Instruction</a:t>
            </a:r>
          </a:p>
        </p:txBody>
      </p:sp>
      <p:sp>
        <p:nvSpPr>
          <p:cNvPr id="4" name="Text Placeholder 3"/>
          <p:cNvSpPr>
            <a:spLocks noGrp="1"/>
          </p:cNvSpPr>
          <p:nvPr>
            <p:ph type="body" idx="1"/>
          </p:nvPr>
        </p:nvSpPr>
        <p:spPr>
          <a:xfrm>
            <a:off x="838200" y="671312"/>
            <a:ext cx="8229599" cy="553998"/>
          </a:xfrm>
        </p:spPr>
        <p:txBody>
          <a:bodyPr>
            <a:normAutofit fontScale="85000" lnSpcReduction="10000"/>
          </a:bodyPr>
          <a:lstStyle/>
          <a:p>
            <a:pPr algn="ctr"/>
            <a:r>
              <a:rPr lang="en-US" dirty="0"/>
              <a:t>Tool was first published in 2003 and updated in 2010</a:t>
            </a:r>
          </a:p>
          <a:p>
            <a:endParaRPr lang="en-US" dirty="0"/>
          </a:p>
        </p:txBody>
      </p:sp>
      <p:pic>
        <p:nvPicPr>
          <p:cNvPr id="5" name="Picture 4"/>
          <p:cNvPicPr>
            <a:picLocks noChangeAspect="1"/>
          </p:cNvPicPr>
          <p:nvPr/>
        </p:nvPicPr>
        <p:blipFill>
          <a:blip r:embed="rId2"/>
          <a:stretch>
            <a:fillRect/>
          </a:stretch>
        </p:blipFill>
        <p:spPr>
          <a:xfrm>
            <a:off x="1143000" y="1143000"/>
            <a:ext cx="6553200" cy="5095715"/>
          </a:xfrm>
          <a:prstGeom prst="rect">
            <a:avLst/>
          </a:prstGeom>
        </p:spPr>
      </p:pic>
      <p:sp>
        <p:nvSpPr>
          <p:cNvPr id="6" name="Rectangle 5"/>
          <p:cNvSpPr/>
          <p:nvPr/>
        </p:nvSpPr>
        <p:spPr>
          <a:xfrm>
            <a:off x="1981200" y="5105400"/>
            <a:ext cx="5638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513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References/Links</a:t>
            </a:r>
            <a:endParaRPr lang="en-US" dirty="0"/>
          </a:p>
        </p:txBody>
      </p:sp>
      <p:sp>
        <p:nvSpPr>
          <p:cNvPr id="3" name="Content Placeholder 2"/>
          <p:cNvSpPr>
            <a:spLocks noGrp="1"/>
          </p:cNvSpPr>
          <p:nvPr>
            <p:ph idx="1"/>
          </p:nvPr>
        </p:nvSpPr>
        <p:spPr>
          <a:xfrm>
            <a:off x="457200" y="1295400"/>
            <a:ext cx="8229600" cy="4953000"/>
          </a:xfrm>
        </p:spPr>
        <p:txBody>
          <a:bodyPr>
            <a:noAutofit/>
          </a:bodyPr>
          <a:lstStyle/>
          <a:p>
            <a:pPr>
              <a:buFont typeface="+mj-lt"/>
              <a:buAutoNum type="arabicPeriod"/>
            </a:pPr>
            <a:r>
              <a:rPr lang="en-US" sz="1800" dirty="0" smtClean="0"/>
              <a:t>Commission </a:t>
            </a:r>
            <a:r>
              <a:rPr lang="en-US" sz="1800" dirty="0"/>
              <a:t>on Accreditation in Physical Therapy Education. Standards and Required Elements for Accreditation </a:t>
            </a:r>
            <a:r>
              <a:rPr lang="en-US" sz="1800" dirty="0" smtClean="0"/>
              <a:t>of Physical </a:t>
            </a:r>
            <a:r>
              <a:rPr lang="en-US" sz="1800" dirty="0"/>
              <a:t>Therapist Education Programs.</a:t>
            </a:r>
          </a:p>
          <a:p>
            <a:pPr marL="0" indent="0">
              <a:buNone/>
            </a:pPr>
            <a:r>
              <a:rPr lang="en-US" sz="1800" dirty="0">
                <a:hlinkClick r:id="rId2"/>
              </a:rPr>
              <a:t> </a:t>
            </a:r>
            <a:r>
              <a:rPr lang="en-US" sz="1800" dirty="0" smtClean="0">
                <a:hlinkClick r:id="rId2"/>
              </a:rPr>
              <a:t>      http</a:t>
            </a:r>
            <a:r>
              <a:rPr lang="en-US" sz="1800" dirty="0">
                <a:hlinkClick r:id="rId2"/>
              </a:rPr>
              <a:t>://</a:t>
            </a:r>
            <a:r>
              <a:rPr lang="en-US" sz="1800" dirty="0" smtClean="0">
                <a:hlinkClick r:id="rId2"/>
              </a:rPr>
              <a:t>www.capteonline.org/uploadedFiles/CAPTEorg/About_CAPTE/Resources/     </a:t>
            </a:r>
          </a:p>
          <a:p>
            <a:pPr marL="0" indent="0">
              <a:buNone/>
            </a:pPr>
            <a:r>
              <a:rPr lang="en-US" sz="1800" dirty="0">
                <a:hlinkClick r:id="rId2"/>
              </a:rPr>
              <a:t> </a:t>
            </a:r>
            <a:r>
              <a:rPr lang="en-US" sz="1800" dirty="0" smtClean="0">
                <a:hlinkClick r:id="rId2"/>
              </a:rPr>
              <a:t>      Accreditation_Handbook/CAPTE_PTStandardsEvidence.pdf</a:t>
            </a:r>
            <a:r>
              <a:rPr lang="en-US" sz="1800" dirty="0" smtClean="0"/>
              <a:t> </a:t>
            </a:r>
          </a:p>
          <a:p>
            <a:pPr>
              <a:buFont typeface="+mj-lt"/>
              <a:buAutoNum type="arabicPeriod"/>
            </a:pPr>
            <a:endParaRPr lang="en-US" sz="1800" dirty="0"/>
          </a:p>
          <a:p>
            <a:pPr>
              <a:buFont typeface="+mj-lt"/>
              <a:buAutoNum type="arabicPeriod" startAt="2"/>
            </a:pPr>
            <a:r>
              <a:rPr lang="en-US" sz="1800" dirty="0" err="1" smtClean="0"/>
              <a:t>Interprofessional</a:t>
            </a:r>
            <a:r>
              <a:rPr lang="en-US" sz="1800" dirty="0" smtClean="0"/>
              <a:t> </a:t>
            </a:r>
            <a:r>
              <a:rPr lang="en-US" sz="1800" dirty="0"/>
              <a:t>Education Collaborative Expert Panel. (2011). Core competencies for interprofessional collaborative practice: Report </a:t>
            </a:r>
            <a:r>
              <a:rPr lang="en-US" sz="1800" dirty="0" smtClean="0"/>
              <a:t>of an </a:t>
            </a:r>
            <a:r>
              <a:rPr lang="en-US" sz="1800" dirty="0"/>
              <a:t>expert panel. Washington, D. C.: Interprofessional Education Collaborative</a:t>
            </a:r>
            <a:r>
              <a:rPr lang="en-US" sz="1800" dirty="0" smtClean="0"/>
              <a:t>.</a:t>
            </a:r>
          </a:p>
          <a:p>
            <a:pPr>
              <a:buFont typeface="+mj-lt"/>
              <a:buAutoNum type="arabicPeriod" startAt="2"/>
            </a:pPr>
            <a:endParaRPr lang="en-US" sz="1800" dirty="0" smtClean="0"/>
          </a:p>
          <a:p>
            <a:pPr>
              <a:buFont typeface="+mj-lt"/>
              <a:buAutoNum type="arabicPeriod" startAt="2"/>
            </a:pPr>
            <a:r>
              <a:rPr lang="en-US" sz="1800" dirty="0" err="1" smtClean="0"/>
              <a:t>Interprofessional</a:t>
            </a:r>
            <a:r>
              <a:rPr lang="en-US" sz="1800" dirty="0" smtClean="0"/>
              <a:t> </a:t>
            </a:r>
            <a:r>
              <a:rPr lang="en-US" sz="1800" dirty="0"/>
              <a:t>Education Collaborative. (2016). Core competencies for interprofessional collaborative practice: 2016 update. Washington, DC: Interprofessional Education Collaborative</a:t>
            </a:r>
            <a:r>
              <a:rPr lang="en-US" sz="1800" dirty="0" smtClean="0"/>
              <a:t>.</a:t>
            </a:r>
          </a:p>
          <a:p>
            <a:pPr>
              <a:buFont typeface="+mj-lt"/>
              <a:buAutoNum type="arabicPeriod" startAt="2"/>
            </a:pPr>
            <a:endParaRPr lang="en-US" sz="1800" dirty="0"/>
          </a:p>
          <a:p>
            <a:pPr>
              <a:buFont typeface="+mj-lt"/>
              <a:buAutoNum type="arabicPeriod" startAt="2"/>
            </a:pPr>
            <a:r>
              <a:rPr lang="en-US" sz="1800" dirty="0" smtClean="0"/>
              <a:t> </a:t>
            </a:r>
            <a:r>
              <a:rPr lang="en-US" sz="1800" dirty="0"/>
              <a:t>Physical Therapist Manual for the Assessment of Clinical Skills, 2 Ed. Austin, TX: </a:t>
            </a:r>
            <a:r>
              <a:rPr lang="en-US" sz="1800" dirty="0" smtClean="0"/>
              <a:t>Texas </a:t>
            </a:r>
            <a:r>
              <a:rPr lang="en-US" sz="1800" dirty="0"/>
              <a:t>Consortium for Physical Therapy </a:t>
            </a:r>
            <a:r>
              <a:rPr lang="en-US" sz="1800" dirty="0" smtClean="0"/>
              <a:t>Education and </a:t>
            </a:r>
            <a:r>
              <a:rPr lang="en-US" sz="1800" dirty="0"/>
              <a:t>Research Foundation; 2015.</a:t>
            </a:r>
          </a:p>
          <a:p>
            <a:pPr marL="0" indent="0">
              <a:buNone/>
            </a:pPr>
            <a:endParaRPr lang="en-US" sz="1800" dirty="0"/>
          </a:p>
        </p:txBody>
      </p:sp>
    </p:spTree>
    <p:extLst>
      <p:ext uri="{BB962C8B-B14F-4D97-AF65-F5344CB8AC3E}">
        <p14:creationId xmlns:p14="http://schemas.microsoft.com/office/powerpoint/2010/main" val="13011068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r>
              <a:rPr lang="en-US" dirty="0" smtClean="0"/>
              <a:t>References, continued</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startAt="5"/>
            </a:pPr>
            <a:r>
              <a:rPr lang="en-US" sz="1900" dirty="0" smtClean="0"/>
              <a:t>Physical </a:t>
            </a:r>
            <a:r>
              <a:rPr lang="en-US" sz="1900" dirty="0"/>
              <a:t>Therapy Student Evaluation: American Physical Therapy Association, Department of Physical Therapy Education, </a:t>
            </a:r>
            <a:r>
              <a:rPr lang="en-US" sz="1900" dirty="0" err="1"/>
              <a:t>Alexandria</a:t>
            </a:r>
            <a:r>
              <a:rPr lang="en-US" sz="1900" dirty="0" err="1" smtClean="0"/>
              <a:t>,VA</a:t>
            </a:r>
            <a:r>
              <a:rPr lang="en-US" sz="1900" dirty="0"/>
              <a:t>, 2003.</a:t>
            </a:r>
          </a:p>
          <a:p>
            <a:pPr marL="0" indent="0">
              <a:buNone/>
            </a:pPr>
            <a:endParaRPr lang="en-US" sz="1900" dirty="0" smtClean="0"/>
          </a:p>
          <a:p>
            <a:pPr marL="457200" indent="-457200">
              <a:buFont typeface="+mj-lt"/>
              <a:buAutoNum type="arabicPeriod" startAt="5"/>
            </a:pPr>
            <a:r>
              <a:rPr lang="en-US" sz="1900" dirty="0" err="1" smtClean="0"/>
              <a:t>Thistlethwaite</a:t>
            </a:r>
            <a:r>
              <a:rPr lang="en-US" sz="1900" dirty="0"/>
              <a:t>, J. &amp; Moran, M. on behalf of the World Health Organization Study Group on Interprofessional Education and </a:t>
            </a:r>
            <a:r>
              <a:rPr lang="en-US" sz="1900" dirty="0" smtClean="0"/>
              <a:t>Collaborative Practice </a:t>
            </a:r>
            <a:r>
              <a:rPr lang="en-US" sz="1900" dirty="0"/>
              <a:t>(2010). Learning outcomes for interprofessional education (IPE): Literature review and synthesis. Journal of Interprofessional Care</a:t>
            </a:r>
            <a:r>
              <a:rPr lang="en-US" sz="1900" dirty="0" smtClean="0"/>
              <a:t>, 24</a:t>
            </a:r>
            <a:r>
              <a:rPr lang="en-US" sz="1900" dirty="0"/>
              <a:t>, </a:t>
            </a:r>
            <a:r>
              <a:rPr lang="en-US" sz="1900" dirty="0" smtClean="0"/>
              <a:t>503513.</a:t>
            </a:r>
          </a:p>
          <a:p>
            <a:pPr marL="0" indent="0">
              <a:buNone/>
            </a:pPr>
            <a:endParaRPr lang="en-US" sz="1900" dirty="0" smtClean="0"/>
          </a:p>
          <a:p>
            <a:pPr marL="457200" indent="-457200">
              <a:buFont typeface="+mj-lt"/>
              <a:buAutoNum type="arabicPeriod" startAt="5"/>
            </a:pPr>
            <a:r>
              <a:rPr lang="en-US" sz="1900" dirty="0" smtClean="0"/>
              <a:t>World </a:t>
            </a:r>
            <a:r>
              <a:rPr lang="en-US" sz="1900" dirty="0"/>
              <a:t>Health Organization (WHO). (2010). Framework for action on interprofessional education and collaborative practice. Geneva: </a:t>
            </a:r>
            <a:r>
              <a:rPr lang="en-US" sz="1900" dirty="0" smtClean="0"/>
              <a:t>World Health </a:t>
            </a:r>
            <a:r>
              <a:rPr lang="en-US" sz="1900" dirty="0"/>
              <a:t>Organization</a:t>
            </a:r>
            <a:r>
              <a:rPr lang="en-US" sz="1900" dirty="0" smtClean="0"/>
              <a:t>.</a:t>
            </a:r>
          </a:p>
          <a:p>
            <a:pPr marL="457200" indent="-457200">
              <a:buFont typeface="+mj-lt"/>
              <a:buAutoNum type="arabicPeriod" startAt="5"/>
            </a:pPr>
            <a:endParaRPr lang="en-US" sz="1900" dirty="0" smtClean="0"/>
          </a:p>
          <a:p>
            <a:pPr marL="457200" indent="-457200">
              <a:buFont typeface="+mj-lt"/>
              <a:buAutoNum type="arabicPeriod" startAt="5"/>
            </a:pPr>
            <a:r>
              <a:rPr lang="en-US" sz="1900" dirty="0" smtClean="0"/>
              <a:t>https</a:t>
            </a:r>
            <a:r>
              <a:rPr lang="en-US" sz="1900" dirty="0"/>
              <a:t>://ipecollaborative.org/IPEC.html</a:t>
            </a:r>
          </a:p>
          <a:p>
            <a:pPr marL="0" indent="0">
              <a:buNone/>
            </a:pPr>
            <a:endParaRPr lang="en-US" dirty="0"/>
          </a:p>
        </p:txBody>
      </p:sp>
    </p:spTree>
    <p:extLst>
      <p:ext uri="{BB962C8B-B14F-4D97-AF65-F5344CB8AC3E}">
        <p14:creationId xmlns:p14="http://schemas.microsoft.com/office/powerpoint/2010/main" val="12130698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7675" y="25101"/>
            <a:ext cx="8229600" cy="1143000"/>
          </a:xfrm>
        </p:spPr>
        <p:txBody>
          <a:bodyPr/>
          <a:lstStyle/>
          <a:p>
            <a:r>
              <a:rPr lang="en-US" dirty="0" smtClean="0"/>
              <a:t>References</a:t>
            </a:r>
            <a:endParaRPr lang="en-US" dirty="0"/>
          </a:p>
        </p:txBody>
      </p:sp>
      <p:sp>
        <p:nvSpPr>
          <p:cNvPr id="7" name="Content Placeholder 6"/>
          <p:cNvSpPr>
            <a:spLocks noGrp="1"/>
          </p:cNvSpPr>
          <p:nvPr>
            <p:ph idx="1"/>
          </p:nvPr>
        </p:nvSpPr>
        <p:spPr>
          <a:xfrm>
            <a:off x="447675" y="1295400"/>
            <a:ext cx="8229600" cy="4724400"/>
          </a:xfrm>
        </p:spPr>
        <p:txBody>
          <a:bodyPr>
            <a:normAutofit fontScale="62500" lnSpcReduction="20000"/>
          </a:bodyPr>
          <a:lstStyle/>
          <a:p>
            <a:pPr marL="514350" indent="-514350">
              <a:buFont typeface="+mj-lt"/>
              <a:buAutoNum type="arabicPeriod" startAt="9"/>
            </a:pPr>
            <a:r>
              <a:rPr lang="en-US" dirty="0">
                <a:hlinkClick r:id="rId3"/>
              </a:rPr>
              <a:t>http://</a:t>
            </a:r>
            <a:r>
              <a:rPr lang="en-US" dirty="0" smtClean="0">
                <a:hlinkClick r:id="rId3"/>
              </a:rPr>
              <a:t>www.apta.org/uploadedFiles/APTAorg/About_Us/Policies/Judicial_Legal/ProfessionalismCoreValues.pdf </a:t>
            </a:r>
            <a:r>
              <a:rPr lang="en-US" dirty="0" smtClean="0"/>
              <a:t>accessed September 21, 2016.</a:t>
            </a:r>
          </a:p>
          <a:p>
            <a:pPr marL="514350" indent="-514350">
              <a:buFont typeface="+mj-lt"/>
              <a:buAutoNum type="arabicPeriod" startAt="9"/>
            </a:pPr>
            <a:r>
              <a:rPr lang="en-US" dirty="0">
                <a:hlinkClick r:id="rId4"/>
              </a:rPr>
              <a:t>http://</a:t>
            </a:r>
            <a:r>
              <a:rPr lang="en-US" dirty="0" smtClean="0">
                <a:hlinkClick r:id="rId4"/>
              </a:rPr>
              <a:t>www.nationalacademies.org/hmd/Global/News%20Announcements/Crossing-the-Quality-Chasm-The-IOM-Health-Care-Quality-Initiative.aspx </a:t>
            </a:r>
            <a:r>
              <a:rPr lang="en-US" dirty="0" smtClean="0"/>
              <a:t>accessed September 21, 2016.</a:t>
            </a:r>
          </a:p>
          <a:p>
            <a:pPr marL="514350" indent="-514350">
              <a:buFont typeface="+mj-lt"/>
              <a:buAutoNum type="arabicPeriod" startAt="9"/>
            </a:pPr>
            <a:r>
              <a:rPr lang="en-US" dirty="0">
                <a:hlinkClick r:id="rId5"/>
              </a:rPr>
              <a:t>http://</a:t>
            </a:r>
            <a:r>
              <a:rPr lang="en-US" dirty="0" smtClean="0">
                <a:hlinkClick r:id="rId5"/>
              </a:rPr>
              <a:t>www.aacn.nche.edu/education-resources/ipecreport.pdf</a:t>
            </a:r>
            <a:r>
              <a:rPr lang="en-US" dirty="0" smtClean="0"/>
              <a:t>  accessed September 21, 2016. </a:t>
            </a:r>
          </a:p>
          <a:p>
            <a:pPr marL="514350" indent="-514350">
              <a:buFont typeface="+mj-lt"/>
              <a:buAutoNum type="arabicPeriod" startAt="9"/>
            </a:pPr>
            <a:r>
              <a:rPr lang="en-US" dirty="0" smtClean="0"/>
              <a:t> </a:t>
            </a:r>
            <a:r>
              <a:rPr lang="en-US" dirty="0">
                <a:hlinkClick r:id="rId6"/>
              </a:rPr>
              <a:t>http://www.rwjf.org/en/library/research/2013/02/the-revolving-door--a-report-on-u-s--</a:t>
            </a:r>
            <a:r>
              <a:rPr lang="en-US" dirty="0" smtClean="0">
                <a:hlinkClick r:id="rId6"/>
              </a:rPr>
              <a:t>hospital-readmissions.html</a:t>
            </a:r>
            <a:r>
              <a:rPr lang="en-US" dirty="0" smtClean="0"/>
              <a:t>  accessed September 23, 2016 </a:t>
            </a:r>
          </a:p>
          <a:p>
            <a:pPr marL="514350" indent="-514350">
              <a:buFont typeface="+mj-lt"/>
              <a:buAutoNum type="arabicPeriod" startAt="9"/>
            </a:pPr>
            <a:r>
              <a:rPr lang="en-US" dirty="0">
                <a:hlinkClick r:id="rId7"/>
              </a:rPr>
              <a:t>http://</a:t>
            </a:r>
            <a:r>
              <a:rPr lang="en-US" dirty="0" smtClean="0">
                <a:hlinkClick r:id="rId7"/>
              </a:rPr>
              <a:t>www.ihi.org/engage/initiatives/TripleAim/Pages/default.aspx</a:t>
            </a:r>
            <a:r>
              <a:rPr lang="en-US" dirty="0" smtClean="0"/>
              <a:t>  accessed September 23, 2016. </a:t>
            </a:r>
          </a:p>
          <a:p>
            <a:pPr marL="514350" indent="-514350">
              <a:buFont typeface="+mj-lt"/>
              <a:buAutoNum type="arabicPeriod" startAt="9"/>
            </a:pPr>
            <a:r>
              <a:rPr lang="en-US" dirty="0">
                <a:hlinkClick r:id="rId8"/>
              </a:rPr>
              <a:t>https://www.cms.gov/Medicare/Quality-Initiatives-Patient-Assessment-Instruments/QualityInitiativesGenInfo/index.html?redirect=/</a:t>
            </a:r>
            <a:r>
              <a:rPr lang="en-US" dirty="0" smtClean="0">
                <a:hlinkClick r:id="rId8"/>
              </a:rPr>
              <a:t>qualityinitiativesgeninfo</a:t>
            </a:r>
            <a:r>
              <a:rPr lang="en-US" dirty="0" smtClean="0"/>
              <a:t>  accessed September 30, 2016. </a:t>
            </a:r>
          </a:p>
          <a:p>
            <a:pPr marL="514350" indent="-514350">
              <a:buFont typeface="+mj-lt"/>
              <a:buAutoNum type="arabicPeriod" startAt="9"/>
            </a:pPr>
            <a:r>
              <a:rPr lang="en-US" dirty="0">
                <a:hlinkClick r:id="rId9"/>
              </a:rPr>
              <a:t>https://</a:t>
            </a:r>
            <a:r>
              <a:rPr lang="en-US" dirty="0" smtClean="0">
                <a:hlinkClick r:id="rId9"/>
              </a:rPr>
              <a:t>innovation.cms.gov/initiatives/index.html#views=models</a:t>
            </a:r>
            <a:r>
              <a:rPr lang="en-US" dirty="0" smtClean="0"/>
              <a:t> accessed September 30, 2016. </a:t>
            </a:r>
          </a:p>
          <a:p>
            <a:pPr marL="514350" indent="-514350">
              <a:buFont typeface="+mj-lt"/>
              <a:buAutoNum type="arabicPeriod" startAt="9"/>
            </a:pPr>
            <a:endParaRPr lang="en-US" dirty="0" smtClean="0"/>
          </a:p>
          <a:p>
            <a:endParaRPr lang="en-US" dirty="0"/>
          </a:p>
        </p:txBody>
      </p:sp>
      <p:pic>
        <p:nvPicPr>
          <p:cNvPr id="4" name="Picture 3" descr="2137737248_e9f3e429d1"/>
          <p:cNvPicPr/>
          <p:nvPr/>
        </p:nvPicPr>
        <p:blipFill>
          <a:blip r:embed="rId10"/>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33461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Core Competencies</a:t>
            </a:r>
          </a:p>
        </p:txBody>
      </p:sp>
      <p:sp>
        <p:nvSpPr>
          <p:cNvPr id="3" name="Content Placeholder 2"/>
          <p:cNvSpPr>
            <a:spLocks noGrp="1"/>
          </p:cNvSpPr>
          <p:nvPr>
            <p:ph sz="half" idx="1"/>
          </p:nvPr>
        </p:nvSpPr>
        <p:spPr>
          <a:xfrm>
            <a:off x="457200" y="1371600"/>
            <a:ext cx="4038600" cy="4525963"/>
          </a:xfrm>
        </p:spPr>
        <p:txBody>
          <a:bodyPr>
            <a:normAutofit fontScale="85000" lnSpcReduction="10000"/>
          </a:bodyPr>
          <a:lstStyle/>
          <a:p>
            <a:pPr marL="0" indent="0">
              <a:buNone/>
            </a:pPr>
            <a:r>
              <a:rPr lang="en-US" dirty="0" smtClean="0"/>
              <a:t>The </a:t>
            </a:r>
            <a:r>
              <a:rPr lang="en-US" dirty="0"/>
              <a:t>core competencies and sub-competencies feature the following desired principles: </a:t>
            </a:r>
            <a:endParaRPr lang="en-US" dirty="0" smtClean="0"/>
          </a:p>
          <a:p>
            <a:pPr lvl="1"/>
            <a:r>
              <a:rPr lang="en-US" dirty="0" smtClean="0"/>
              <a:t>patient and family </a:t>
            </a:r>
            <a:r>
              <a:rPr lang="en-US" dirty="0"/>
              <a:t>centered </a:t>
            </a:r>
            <a:r>
              <a:rPr lang="en-US" dirty="0" smtClean="0"/>
              <a:t> </a:t>
            </a:r>
          </a:p>
          <a:p>
            <a:pPr lvl="1"/>
            <a:r>
              <a:rPr lang="en-US" dirty="0" smtClean="0"/>
              <a:t>community </a:t>
            </a:r>
            <a:r>
              <a:rPr lang="en-US" dirty="0"/>
              <a:t>and population </a:t>
            </a:r>
            <a:r>
              <a:rPr lang="en-US" dirty="0" smtClean="0"/>
              <a:t>oriented;</a:t>
            </a:r>
          </a:p>
          <a:p>
            <a:pPr lvl="1"/>
            <a:r>
              <a:rPr lang="en-US" dirty="0" smtClean="0"/>
              <a:t>relationship </a:t>
            </a:r>
            <a:r>
              <a:rPr lang="en-US" dirty="0"/>
              <a:t>focused; </a:t>
            </a:r>
            <a:endParaRPr lang="en-US" dirty="0" smtClean="0"/>
          </a:p>
          <a:p>
            <a:pPr lvl="1"/>
            <a:r>
              <a:rPr lang="en-US" dirty="0" smtClean="0"/>
              <a:t>process </a:t>
            </a:r>
            <a:r>
              <a:rPr lang="en-US" dirty="0"/>
              <a:t>oriented; </a:t>
            </a:r>
            <a:endParaRPr lang="en-US" dirty="0" smtClean="0"/>
          </a:p>
          <a:p>
            <a:pPr lvl="1"/>
            <a:r>
              <a:rPr lang="en-US" dirty="0" smtClean="0"/>
              <a:t>linked </a:t>
            </a:r>
            <a:r>
              <a:rPr lang="en-US" dirty="0"/>
              <a:t>to learning activities, educational strategies, </a:t>
            </a:r>
            <a:r>
              <a:rPr lang="en-US" dirty="0" smtClean="0"/>
              <a:t>and behavioral </a:t>
            </a:r>
            <a:r>
              <a:rPr lang="en-US" dirty="0"/>
              <a:t>assessments that are developmentally appropriate for the learner; </a:t>
            </a:r>
            <a:endParaRPr lang="en-US" dirty="0" smtClean="0"/>
          </a:p>
          <a:p>
            <a:pPr marL="457200" lvl="1" indent="0">
              <a:buNone/>
            </a:pPr>
            <a:endParaRPr lang="en-US" dirty="0"/>
          </a:p>
          <a:p>
            <a:endParaRPr lang="en-US" dirty="0"/>
          </a:p>
        </p:txBody>
      </p:sp>
      <p:sp>
        <p:nvSpPr>
          <p:cNvPr id="4" name="Content Placeholder 3"/>
          <p:cNvSpPr>
            <a:spLocks noGrp="1"/>
          </p:cNvSpPr>
          <p:nvPr>
            <p:ph sz="half" idx="2"/>
          </p:nvPr>
        </p:nvSpPr>
        <p:spPr>
          <a:xfrm>
            <a:off x="4648200" y="1371600"/>
            <a:ext cx="4038600" cy="4525963"/>
          </a:xfrm>
        </p:spPr>
        <p:txBody>
          <a:bodyPr>
            <a:normAutofit fontScale="85000" lnSpcReduction="10000"/>
          </a:bodyPr>
          <a:lstStyle/>
          <a:p>
            <a:pPr lvl="1"/>
            <a:r>
              <a:rPr lang="en-US" dirty="0"/>
              <a:t>able to be integrated across the learning continuum; </a:t>
            </a:r>
          </a:p>
          <a:p>
            <a:pPr lvl="1"/>
            <a:r>
              <a:rPr lang="en-US" dirty="0"/>
              <a:t>sensitive to the systems context and applicable across practice settings; </a:t>
            </a:r>
          </a:p>
          <a:p>
            <a:pPr lvl="1"/>
            <a:r>
              <a:rPr lang="en-US" dirty="0"/>
              <a:t>applicable across professions; </a:t>
            </a:r>
          </a:p>
          <a:p>
            <a:pPr lvl="1"/>
            <a:r>
              <a:rPr lang="en-US" dirty="0"/>
              <a:t>stated in language common and meaningful across the professions; and </a:t>
            </a:r>
          </a:p>
          <a:p>
            <a:pPr lvl="1"/>
            <a:r>
              <a:rPr lang="en-US" dirty="0"/>
              <a:t>outcome </a:t>
            </a:r>
            <a:r>
              <a:rPr lang="en-US" dirty="0" smtClean="0"/>
              <a:t>driven</a:t>
            </a:r>
          </a:p>
          <a:p>
            <a:pPr lvl="1"/>
            <a:endParaRPr lang="en-US" dirty="0"/>
          </a:p>
          <a:p>
            <a:pPr lvl="1"/>
            <a:endParaRPr lang="en-US" dirty="0" smtClean="0"/>
          </a:p>
        </p:txBody>
      </p:sp>
      <p:sp>
        <p:nvSpPr>
          <p:cNvPr id="5" name="TextBox 4"/>
          <p:cNvSpPr txBox="1"/>
          <p:nvPr/>
        </p:nvSpPr>
        <p:spPr>
          <a:xfrm>
            <a:off x="-228600" y="5562599"/>
            <a:ext cx="9136743" cy="646331"/>
          </a:xfrm>
          <a:prstGeom prst="rect">
            <a:avLst/>
          </a:prstGeom>
          <a:noFill/>
        </p:spPr>
        <p:txBody>
          <a:bodyPr wrap="square" rtlCol="0">
            <a:spAutoFit/>
          </a:bodyPr>
          <a:lstStyle/>
          <a:p>
            <a:pPr lvl="1" algn="r"/>
            <a:r>
              <a:rPr lang="en-US" dirty="0">
                <a:hlinkClick r:id="rId3"/>
              </a:rPr>
              <a:t>https://</a:t>
            </a:r>
            <a:r>
              <a:rPr lang="en-US" dirty="0" smtClean="0">
                <a:hlinkClick r:id="rId3"/>
              </a:rPr>
              <a:t>ipecollaborative.org/uploads/IPEC-2016-Updated-Core-Competencies-Report</a:t>
            </a:r>
            <a:r>
              <a:rPr lang="en-US" dirty="0">
                <a:hlinkClick r:id="rId3"/>
              </a:rPr>
              <a:t>__final_release_.</a:t>
            </a:r>
            <a:r>
              <a:rPr lang="en-US" dirty="0" smtClean="0">
                <a:hlinkClick r:id="rId3"/>
              </a:rPr>
              <a:t>PDF</a:t>
            </a:r>
            <a:r>
              <a:rPr lang="en-US" dirty="0" smtClean="0"/>
              <a:t> </a:t>
            </a:r>
            <a:endParaRPr lang="en-US" dirty="0"/>
          </a:p>
        </p:txBody>
      </p:sp>
    </p:spTree>
    <p:extLst>
      <p:ext uri="{BB962C8B-B14F-4D97-AF65-F5344CB8AC3E}">
        <p14:creationId xmlns:p14="http://schemas.microsoft.com/office/powerpoint/2010/main" val="1553351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p:txBody>
          <a:bodyPr>
            <a:normAutofit fontScale="55000" lnSpcReduction="20000"/>
          </a:bodyPr>
          <a:lstStyle/>
          <a:p>
            <a:pPr marL="514350" indent="-514350">
              <a:buFont typeface="+mj-lt"/>
              <a:buAutoNum type="arabicPeriod" startAt="16"/>
            </a:pPr>
            <a:r>
              <a:rPr lang="en-US" dirty="0" err="1" smtClean="0"/>
              <a:t>Joesph</a:t>
            </a:r>
            <a:r>
              <a:rPr lang="en-US" dirty="0" smtClean="0"/>
              <a:t> S, </a:t>
            </a:r>
            <a:r>
              <a:rPr lang="en-US" dirty="0" err="1" smtClean="0"/>
              <a:t>Diack</a:t>
            </a:r>
            <a:r>
              <a:rPr lang="en-US" dirty="0" smtClean="0"/>
              <a:t> L, </a:t>
            </a:r>
            <a:r>
              <a:rPr lang="en-US" dirty="0" err="1" smtClean="0"/>
              <a:t>Garton</a:t>
            </a:r>
            <a:r>
              <a:rPr lang="en-US" dirty="0" smtClean="0"/>
              <a:t> F, </a:t>
            </a:r>
            <a:r>
              <a:rPr lang="en-US" dirty="0" err="1" smtClean="0"/>
              <a:t>Haxon</a:t>
            </a:r>
            <a:r>
              <a:rPr lang="en-US" dirty="0" smtClean="0"/>
              <a:t> J. Reflections on delivering </a:t>
            </a:r>
            <a:r>
              <a:rPr lang="en-US" dirty="0" err="1" smtClean="0"/>
              <a:t>interprofessional</a:t>
            </a:r>
            <a:r>
              <a:rPr lang="en-US" dirty="0" smtClean="0"/>
              <a:t> education in practice. 2014. J of Practice Teaching &amp; Learning 13(2-3), pp32-44. </a:t>
            </a:r>
          </a:p>
          <a:p>
            <a:pPr marL="514350" indent="-514350">
              <a:buFont typeface="+mj-lt"/>
              <a:buAutoNum type="arabicPeriod" startAt="16"/>
            </a:pPr>
            <a:r>
              <a:rPr lang="en-US" dirty="0" err="1" smtClean="0"/>
              <a:t>Christopherson</a:t>
            </a:r>
            <a:r>
              <a:rPr lang="en-US" dirty="0" smtClean="0"/>
              <a:t> TA, </a:t>
            </a:r>
            <a:r>
              <a:rPr lang="en-US" dirty="0" err="1" smtClean="0"/>
              <a:t>Troseth</a:t>
            </a:r>
            <a:r>
              <a:rPr lang="en-US" dirty="0" smtClean="0"/>
              <a:t> MR, </a:t>
            </a:r>
            <a:r>
              <a:rPr lang="en-US" dirty="0" err="1" smtClean="0"/>
              <a:t>Clingerman</a:t>
            </a:r>
            <a:r>
              <a:rPr lang="en-US" dirty="0" smtClean="0"/>
              <a:t> EM. Informatics-enabled </a:t>
            </a:r>
            <a:r>
              <a:rPr lang="en-US" dirty="0" err="1" smtClean="0"/>
              <a:t>interprofessional</a:t>
            </a:r>
            <a:r>
              <a:rPr lang="en-US" dirty="0" smtClean="0"/>
              <a:t> education and collaborative practice: A framework-driven approach. Journal of </a:t>
            </a:r>
            <a:r>
              <a:rPr lang="en-US" dirty="0" err="1" smtClean="0"/>
              <a:t>Interprofesional</a:t>
            </a:r>
            <a:r>
              <a:rPr lang="en-US" dirty="0" smtClean="0"/>
              <a:t> Education and Practice (2015) 10-15. </a:t>
            </a:r>
          </a:p>
          <a:p>
            <a:pPr marL="514350" indent="-514350">
              <a:buFont typeface="+mj-lt"/>
              <a:buAutoNum type="arabicPeriod" startAt="16"/>
            </a:pPr>
            <a:r>
              <a:rPr lang="en-US" dirty="0" smtClean="0"/>
              <a:t>Effective Interprofessional Education: Development, Delivery and Evaluation. Freeth D, </a:t>
            </a:r>
            <a:r>
              <a:rPr lang="en-US" dirty="0" err="1" smtClean="0"/>
              <a:t>Hammick</a:t>
            </a:r>
            <a:r>
              <a:rPr lang="en-US" dirty="0" smtClean="0"/>
              <a:t> M, Reeves S, Koppel I, Barr H. 2005. Blackwell Publishing. Oxford, UK (p41). </a:t>
            </a:r>
          </a:p>
          <a:p>
            <a:pPr marL="514350" indent="-514350">
              <a:buFont typeface="+mj-lt"/>
              <a:buAutoNum type="arabicPeriod" startAt="16"/>
            </a:pPr>
            <a:r>
              <a:rPr lang="en-US" dirty="0" smtClean="0"/>
              <a:t>Interprofessional Education: Making It Happen. Ed </a:t>
            </a:r>
            <a:r>
              <a:rPr lang="en-US" dirty="0" err="1" smtClean="0"/>
              <a:t>Bluteau</a:t>
            </a:r>
            <a:r>
              <a:rPr lang="en-US" dirty="0" smtClean="0"/>
              <a:t> P and Jackson A. (2009) Palgrave Macmillan, Hampshire, UK. ISBN: 987-0-230-57447-2. </a:t>
            </a:r>
          </a:p>
          <a:p>
            <a:pPr marL="514350" indent="-514350">
              <a:buFont typeface="+mj-lt"/>
              <a:buAutoNum type="arabicPeriod" startAt="16"/>
            </a:pPr>
            <a:r>
              <a:rPr lang="en-US" dirty="0" smtClean="0"/>
              <a:t>APTR (Association for Prevention Teaching and Research). (2009). Interprofessional education assessment and planning instrument for academic institutions. (</a:t>
            </a:r>
            <a:r>
              <a:rPr lang="en-US" dirty="0" smtClean="0">
                <a:hlinkClick r:id="rId3"/>
              </a:rPr>
              <a:t>http://www.aptrweb.org/?page=IPE_Assessment</a:t>
            </a:r>
            <a:r>
              <a:rPr lang="en-US" dirty="0" smtClean="0"/>
              <a:t>). Accessed August 23, 2016.</a:t>
            </a:r>
          </a:p>
          <a:p>
            <a:pPr marL="514350" indent="-514350">
              <a:buFont typeface="+mj-lt"/>
              <a:buAutoNum type="arabicPeriod" startAt="16"/>
            </a:pPr>
            <a:r>
              <a:rPr lang="en-US" dirty="0"/>
              <a:t>Institute of Medicine. </a:t>
            </a:r>
            <a:r>
              <a:rPr lang="en-US" i="1" dirty="0"/>
              <a:t>Measuring the Impact of Interprofessional Education on Collaborative Practice and Patient Outcomes</a:t>
            </a:r>
            <a:r>
              <a:rPr lang="en-US" dirty="0"/>
              <a:t>. Washington, DC: The National Academies Press, 2015. doi:10.17226/21726.</a:t>
            </a:r>
          </a:p>
          <a:p>
            <a:pPr marL="514350" indent="-514350">
              <a:buFont typeface="+mj-lt"/>
              <a:buAutoNum type="arabicPeriod" startAt="16"/>
            </a:pPr>
            <a:endParaRPr lang="en-US" dirty="0" smtClean="0"/>
          </a:p>
          <a:p>
            <a:pPr marL="514350" indent="-514350">
              <a:buFont typeface="+mj-lt"/>
              <a:buAutoNum type="arabicPeriod" startAt="16"/>
            </a:pPr>
            <a:endParaRPr lang="en-US" dirty="0"/>
          </a:p>
        </p:txBody>
      </p:sp>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32177043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p:txBody>
          <a:bodyPr>
            <a:normAutofit fontScale="55000" lnSpcReduction="20000"/>
          </a:bodyPr>
          <a:lstStyle/>
          <a:p>
            <a:pPr marL="514350" indent="-514350">
              <a:buFont typeface="+mj-lt"/>
              <a:buAutoNum type="arabicPeriod" startAt="22"/>
            </a:pPr>
            <a:r>
              <a:rPr lang="en-US" dirty="0" smtClean="0"/>
              <a:t>The Joint Commission on Accreditation of Healthcare Organizations. Facts about the “Do Not Use list” of abbreviations. June, 2016. (</a:t>
            </a:r>
            <a:r>
              <a:rPr lang="en-US" dirty="0" smtClean="0">
                <a:hlinkClick r:id="rId3"/>
              </a:rPr>
              <a:t>https</a:t>
            </a:r>
            <a:r>
              <a:rPr lang="en-US" dirty="0">
                <a:hlinkClick r:id="rId3"/>
              </a:rPr>
              <a:t>://</a:t>
            </a:r>
            <a:r>
              <a:rPr lang="en-US" dirty="0" smtClean="0">
                <a:hlinkClick r:id="rId3"/>
              </a:rPr>
              <a:t>www.jointcommission.</a:t>
            </a:r>
            <a:r>
              <a:rPr lang="en-US" sz="3300" dirty="0" smtClean="0">
                <a:hlinkClick r:id="rId3"/>
              </a:rPr>
              <a:t>org/facts_about_do_not_use_list/</a:t>
            </a:r>
            <a:r>
              <a:rPr lang="en-US" sz="3300" dirty="0" smtClean="0"/>
              <a:t>) Accessed August 21, 2016.</a:t>
            </a:r>
          </a:p>
          <a:p>
            <a:pPr marL="514350" indent="-514350">
              <a:buFont typeface="+mj-lt"/>
              <a:buAutoNum type="arabicPeriod" startAt="23"/>
            </a:pPr>
            <a:r>
              <a:rPr lang="en-US" dirty="0" smtClean="0"/>
              <a:t>Association for Prevention Teaching and Research. Interprofessional educational assessment and planning instrument for academic </a:t>
            </a:r>
            <a:r>
              <a:rPr lang="en-US" dirty="0"/>
              <a:t>institutions. </a:t>
            </a:r>
            <a:r>
              <a:rPr lang="en-US" dirty="0" smtClean="0"/>
              <a:t>(http</a:t>
            </a:r>
            <a:r>
              <a:rPr lang="en-US" dirty="0"/>
              <a:t>://</a:t>
            </a:r>
            <a:r>
              <a:rPr lang="en-US" dirty="0" err="1"/>
              <a:t>www.aptrweb.org</a:t>
            </a:r>
            <a:r>
              <a:rPr lang="en-US" dirty="0"/>
              <a:t>/?page=</a:t>
            </a:r>
            <a:r>
              <a:rPr lang="en-US" dirty="0" err="1" smtClean="0"/>
              <a:t>IPE_Assessment</a:t>
            </a:r>
            <a:r>
              <a:rPr lang="en-US" dirty="0" smtClean="0"/>
              <a:t>)  Published 2009. Accessed August 24, 2016.</a:t>
            </a:r>
          </a:p>
          <a:p>
            <a:pPr marL="514350" indent="-514350">
              <a:buFont typeface="+mj-lt"/>
              <a:buAutoNum type="arabicPeriod" startAt="24"/>
            </a:pPr>
            <a:r>
              <a:rPr lang="en-US" dirty="0" smtClean="0"/>
              <a:t>Interprofessional Education Collaborative. (2016). Core competencies for </a:t>
            </a:r>
            <a:r>
              <a:rPr lang="en-US" dirty="0" err="1" smtClean="0"/>
              <a:t>interprofessional</a:t>
            </a:r>
            <a:r>
              <a:rPr lang="en-US" dirty="0" smtClean="0"/>
              <a:t> collaborative practice: 2016 update. Washington, DC: Interprofessional Education Collaborative.</a:t>
            </a:r>
          </a:p>
          <a:p>
            <a:pPr marL="514350" indent="-514350">
              <a:buFont typeface="+mj-lt"/>
              <a:buAutoNum type="arabicPeriod" startAt="25"/>
            </a:pPr>
            <a:r>
              <a:rPr lang="en-US" dirty="0" err="1"/>
              <a:t>Ankam</a:t>
            </a:r>
            <a:r>
              <a:rPr lang="en-US" dirty="0"/>
              <a:t> N, Levinson M, </a:t>
            </a:r>
            <a:r>
              <a:rPr lang="en-US" dirty="0" err="1"/>
              <a:t>Jerpbak</a:t>
            </a:r>
            <a:r>
              <a:rPr lang="en-US" dirty="0"/>
              <a:t> C, et al. A common language for </a:t>
            </a:r>
            <a:r>
              <a:rPr lang="en-US" dirty="0" err="1"/>
              <a:t>interprofessional</a:t>
            </a:r>
            <a:r>
              <a:rPr lang="en-US" dirty="0"/>
              <a:t> education: the World Health Organization’s international classification of functioning, disability and health (ICF). MedEdPORTAL Publications. 2013;9:9321. (</a:t>
            </a:r>
            <a:r>
              <a:rPr lang="en-US" dirty="0" smtClean="0">
                <a:hlinkClick r:id="rId4"/>
              </a:rPr>
              <a:t>http</a:t>
            </a:r>
            <a:r>
              <a:rPr lang="en-US" dirty="0">
                <a:hlinkClick r:id="rId4"/>
              </a:rPr>
              <a:t>://dx.doi.org/10.15766/mep_2374-</a:t>
            </a:r>
            <a:r>
              <a:rPr lang="en-US" dirty="0" smtClean="0">
                <a:hlinkClick r:id="rId4"/>
              </a:rPr>
              <a:t>8265.9321</a:t>
            </a:r>
            <a:r>
              <a:rPr lang="en-US" dirty="0" smtClean="0"/>
              <a:t>). Accessed August 21, 2016.</a:t>
            </a:r>
          </a:p>
          <a:p>
            <a:pPr marL="514350" indent="-514350">
              <a:buFont typeface="+mj-lt"/>
              <a:buAutoNum type="arabicPeriod" startAt="26"/>
            </a:pPr>
            <a:r>
              <a:rPr lang="en-US" dirty="0" smtClean="0"/>
              <a:t>Schlesinger </a:t>
            </a:r>
            <a:r>
              <a:rPr lang="en-US" dirty="0"/>
              <a:t>J, </a:t>
            </a:r>
            <a:r>
              <a:rPr lang="en-US" dirty="0" err="1"/>
              <a:t>Persky</a:t>
            </a:r>
            <a:r>
              <a:rPr lang="en-US" dirty="0"/>
              <a:t> A, </a:t>
            </a:r>
            <a:r>
              <a:rPr lang="en-US" sz="3300" dirty="0"/>
              <a:t>Faculty Learning Community. Bloom's taxonomy in </a:t>
            </a:r>
            <a:r>
              <a:rPr lang="en-US" sz="3300" dirty="0" smtClean="0"/>
              <a:t>action. </a:t>
            </a:r>
            <a:r>
              <a:rPr lang="en-US" sz="3300" dirty="0" err="1" smtClean="0"/>
              <a:t>MedEdPORTAL</a:t>
            </a:r>
            <a:r>
              <a:rPr lang="en-US" sz="3300" dirty="0" smtClean="0"/>
              <a:t> </a:t>
            </a:r>
            <a:r>
              <a:rPr lang="en-US" sz="3300" dirty="0"/>
              <a:t>Publications. 2015;11:10031. </a:t>
            </a:r>
            <a:r>
              <a:rPr lang="en-US" sz="3300" dirty="0" smtClean="0"/>
              <a:t>(</a:t>
            </a:r>
            <a:r>
              <a:rPr lang="en-US" sz="3300" dirty="0" smtClean="0">
                <a:hlinkClick r:id="rId5"/>
              </a:rPr>
              <a:t>http</a:t>
            </a:r>
            <a:r>
              <a:rPr lang="en-US" sz="3300" dirty="0">
                <a:hlinkClick r:id="rId5"/>
              </a:rPr>
              <a:t>://dx.doi.org</a:t>
            </a:r>
            <a:r>
              <a:rPr lang="en-US" sz="3300" dirty="0" smtClean="0">
                <a:hlinkClick r:id="rId5"/>
              </a:rPr>
              <a:t>/10.15766/mep_2374</a:t>
            </a:r>
            <a:r>
              <a:rPr lang="en-US" sz="3300" dirty="0">
                <a:hlinkClick r:id="rId5"/>
              </a:rPr>
              <a:t>-</a:t>
            </a:r>
            <a:r>
              <a:rPr lang="en-US" sz="3300" dirty="0" smtClean="0">
                <a:hlinkClick r:id="rId5"/>
              </a:rPr>
              <a:t>8265.10031</a:t>
            </a:r>
            <a:r>
              <a:rPr lang="en-US" sz="3300" dirty="0" smtClean="0"/>
              <a:t>). Accessed August 21, 2016.</a:t>
            </a:r>
          </a:p>
          <a:p>
            <a:endParaRPr lang="en-US" dirty="0" smtClean="0"/>
          </a:p>
          <a:p>
            <a:endParaRPr lang="en-US" dirty="0"/>
          </a:p>
        </p:txBody>
      </p:sp>
      <p:pic>
        <p:nvPicPr>
          <p:cNvPr id="4" name="Picture 3" descr="2137737248_e9f3e429d1"/>
          <p:cNvPicPr/>
          <p:nvPr/>
        </p:nvPicPr>
        <p:blipFill>
          <a:blip r:embed="rId6"/>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9904376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a:xfrm>
            <a:off x="304800" y="1295400"/>
            <a:ext cx="8610600" cy="5257800"/>
          </a:xfrm>
        </p:spPr>
        <p:txBody>
          <a:bodyPr>
            <a:normAutofit fontScale="40000" lnSpcReduction="20000"/>
          </a:bodyPr>
          <a:lstStyle/>
          <a:p>
            <a:pPr marL="512064" indent="-914400">
              <a:buFont typeface="+mj-lt"/>
              <a:buAutoNum type="arabicPeriod" startAt="27"/>
            </a:pPr>
            <a:r>
              <a:rPr lang="en-US" sz="4500" dirty="0" smtClean="0"/>
              <a:t>The Development and Validation of the Interprofessional Attitudes Scale: Assessing the Interprofessional Attitudes of Students in the Health Professions. Norris J Carpenter JG Eaton J </a:t>
            </a:r>
            <a:r>
              <a:rPr lang="en-US" sz="4500" dirty="0" err="1" smtClean="0"/>
              <a:t>Guo</a:t>
            </a:r>
            <a:r>
              <a:rPr lang="en-US" sz="4500" dirty="0" smtClean="0"/>
              <a:t> JW </a:t>
            </a:r>
            <a:r>
              <a:rPr lang="en-US" sz="4500" dirty="0" err="1" smtClean="0"/>
              <a:t>Lassche</a:t>
            </a:r>
            <a:r>
              <a:rPr lang="en-US" sz="4500" dirty="0" smtClean="0"/>
              <a:t> M </a:t>
            </a:r>
            <a:r>
              <a:rPr lang="en-US" sz="4500" dirty="0" err="1" smtClean="0"/>
              <a:t>Pett</a:t>
            </a:r>
            <a:r>
              <a:rPr lang="en-US" sz="4500" dirty="0" smtClean="0"/>
              <a:t> MA Blumenthal DK; </a:t>
            </a:r>
            <a:r>
              <a:rPr lang="en-US" sz="4500" i="1" dirty="0" err="1" smtClean="0"/>
              <a:t>Acad</a:t>
            </a:r>
            <a:r>
              <a:rPr lang="en-US" sz="4500" i="1" dirty="0" smtClean="0"/>
              <a:t> Med. </a:t>
            </a:r>
            <a:r>
              <a:rPr lang="en-US" sz="4500" dirty="0" smtClean="0"/>
              <a:t>2015 May 18 .</a:t>
            </a:r>
          </a:p>
          <a:p>
            <a:pPr marL="512064" indent="-914400">
              <a:buFont typeface="+mj-lt"/>
              <a:buAutoNum type="arabicPeriod" startAt="28"/>
            </a:pPr>
            <a:r>
              <a:rPr lang="en-US" sz="4500" dirty="0" smtClean="0"/>
              <a:t>Dow AW, </a:t>
            </a:r>
            <a:r>
              <a:rPr lang="en-US" sz="4500" dirty="0" err="1" smtClean="0"/>
              <a:t>DiazGranados</a:t>
            </a:r>
            <a:r>
              <a:rPr lang="en-US" sz="4500" dirty="0" smtClean="0"/>
              <a:t> D, </a:t>
            </a:r>
            <a:r>
              <a:rPr lang="en-US" sz="4500" dirty="0" err="1" smtClean="0"/>
              <a:t>Mazmanian</a:t>
            </a:r>
            <a:r>
              <a:rPr lang="en-US" sz="4500" dirty="0" smtClean="0"/>
              <a:t> PE, </a:t>
            </a:r>
            <a:r>
              <a:rPr lang="en-US" sz="4500" dirty="0" err="1" smtClean="0"/>
              <a:t>Retchin</a:t>
            </a:r>
            <a:r>
              <a:rPr lang="en-US" sz="4500" dirty="0" smtClean="0"/>
              <a:t> SM. An exploratory study of an assessment tool derived from the competencies of the </a:t>
            </a:r>
            <a:r>
              <a:rPr lang="en-US" sz="4500" dirty="0" err="1" smtClean="0"/>
              <a:t>interprofessional</a:t>
            </a:r>
            <a:r>
              <a:rPr lang="en-US" sz="4500" dirty="0" smtClean="0"/>
              <a:t> education collaborative</a:t>
            </a:r>
            <a:r>
              <a:rPr lang="en-US" sz="4500" i="1" dirty="0" smtClean="0"/>
              <a:t>. J </a:t>
            </a:r>
            <a:r>
              <a:rPr lang="en-US" sz="4500" i="1" dirty="0" err="1" smtClean="0"/>
              <a:t>Interprof</a:t>
            </a:r>
            <a:r>
              <a:rPr lang="en-US" sz="4500" i="1" dirty="0" smtClean="0"/>
              <a:t> Care</a:t>
            </a:r>
            <a:r>
              <a:rPr lang="en-US" sz="4500" dirty="0" smtClean="0"/>
              <a:t>. 2014;28(4):299-304. PMID: 24593327</a:t>
            </a:r>
          </a:p>
          <a:p>
            <a:pPr marL="512064" indent="-914400">
              <a:buFont typeface="+mj-lt"/>
              <a:buAutoNum type="arabicPeriod" startAt="29"/>
            </a:pPr>
            <a:r>
              <a:rPr lang="en-US" sz="4500" dirty="0" err="1"/>
              <a:t>Fike</a:t>
            </a:r>
            <a:r>
              <a:rPr lang="en-US" sz="4500" dirty="0"/>
              <a:t> DS, </a:t>
            </a:r>
            <a:r>
              <a:rPr lang="en-US" sz="4500" dirty="0" err="1"/>
              <a:t>Zorek</a:t>
            </a:r>
            <a:r>
              <a:rPr lang="en-US" sz="4500" dirty="0"/>
              <a:t> JA, </a:t>
            </a:r>
            <a:r>
              <a:rPr lang="en-US" sz="4500" dirty="0" err="1"/>
              <a:t>MacLaughlin</a:t>
            </a:r>
            <a:r>
              <a:rPr lang="en-US" sz="4500" dirty="0"/>
              <a:t> AA, </a:t>
            </a:r>
            <a:r>
              <a:rPr lang="en-US" sz="4500" dirty="0" err="1"/>
              <a:t>Samiuddin</a:t>
            </a:r>
            <a:r>
              <a:rPr lang="en-US" sz="4500" dirty="0"/>
              <a:t> M, Young RB, </a:t>
            </a:r>
            <a:r>
              <a:rPr lang="en-US" sz="4500" dirty="0" err="1"/>
              <a:t>MacLaughlin</a:t>
            </a:r>
            <a:r>
              <a:rPr lang="en-US" sz="4500" dirty="0"/>
              <a:t> EJ. Development and validation of the student perceptions of physician-pharmacist </a:t>
            </a:r>
            <a:r>
              <a:rPr lang="en-US" sz="4500" dirty="0" err="1"/>
              <a:t>interprofessional</a:t>
            </a:r>
            <a:r>
              <a:rPr lang="en-US" sz="4500" dirty="0"/>
              <a:t> clinical education (SPICE) instrument. </a:t>
            </a:r>
            <a:r>
              <a:rPr lang="en-US" sz="4500" i="1" dirty="0"/>
              <a:t>Am J Pharm Educ.</a:t>
            </a:r>
            <a:r>
              <a:rPr lang="en-US" sz="4500" dirty="0"/>
              <a:t> 2013;77(9):Article 190</a:t>
            </a:r>
            <a:r>
              <a:rPr lang="en-US" sz="4500" dirty="0" smtClean="0"/>
              <a:t>.</a:t>
            </a:r>
          </a:p>
          <a:p>
            <a:pPr marL="512064" indent="-914400">
              <a:buFont typeface="+mj-lt"/>
              <a:buAutoNum type="arabicPeriod" startAt="30"/>
            </a:pPr>
            <a:r>
              <a:rPr lang="en-US" sz="4500" dirty="0" err="1"/>
              <a:t>Parsell</a:t>
            </a:r>
            <a:r>
              <a:rPr lang="en-US" sz="4500" dirty="0"/>
              <a:t>, G. and Bligh, J. (</a:t>
            </a:r>
            <a:r>
              <a:rPr lang="en-US" sz="4500" dirty="0">
                <a:solidFill>
                  <a:srgbClr val="000000"/>
                </a:solidFill>
              </a:rPr>
              <a:t>1999). The development of a questionnaire to assess the readiness of health care students for </a:t>
            </a:r>
            <a:r>
              <a:rPr lang="en-US" sz="4500" dirty="0" err="1">
                <a:solidFill>
                  <a:srgbClr val="000000"/>
                </a:solidFill>
              </a:rPr>
              <a:t>interprofessional</a:t>
            </a:r>
            <a:r>
              <a:rPr lang="en-US" sz="4500" dirty="0">
                <a:solidFill>
                  <a:srgbClr val="000000"/>
                </a:solidFill>
              </a:rPr>
              <a:t> learning (RIPLS)</a:t>
            </a:r>
            <a:r>
              <a:rPr lang="en-US" sz="4500" i="1" dirty="0">
                <a:solidFill>
                  <a:srgbClr val="000000"/>
                </a:solidFill>
              </a:rPr>
              <a:t>. </a:t>
            </a:r>
            <a:r>
              <a:rPr lang="en-US" sz="4500" i="1" dirty="0"/>
              <a:t>Medical </a:t>
            </a:r>
            <a:r>
              <a:rPr lang="en-US" sz="4500" i="1" dirty="0" smtClean="0"/>
              <a:t>Education</a:t>
            </a:r>
            <a:r>
              <a:rPr lang="en-US" sz="4500" dirty="0" smtClean="0"/>
              <a:t>. </a:t>
            </a:r>
            <a:r>
              <a:rPr lang="en-US" sz="4500" dirty="0"/>
              <a:t>33(2), </a:t>
            </a:r>
            <a:r>
              <a:rPr lang="en-US" sz="4500" dirty="0" smtClean="0"/>
              <a:t>95­100.</a:t>
            </a:r>
          </a:p>
          <a:p>
            <a:pPr marL="512064" indent="-914400">
              <a:buFont typeface="+mj-lt"/>
              <a:buAutoNum type="arabicPeriod" startAt="31"/>
            </a:pPr>
            <a:r>
              <a:rPr lang="en-US" sz="4500" dirty="0" smtClean="0"/>
              <a:t>Lie D, May W, Richter-</a:t>
            </a:r>
            <a:r>
              <a:rPr lang="en-US" sz="4500" dirty="0" err="1" smtClean="0"/>
              <a:t>Lagha</a:t>
            </a:r>
            <a:r>
              <a:rPr lang="en-US" sz="4500" dirty="0" smtClean="0"/>
              <a:t> R, Forest C, </a:t>
            </a:r>
            <a:r>
              <a:rPr lang="en-US" sz="4500" dirty="0" err="1" smtClean="0"/>
              <a:t>Banzali</a:t>
            </a:r>
            <a:r>
              <a:rPr lang="en-US" sz="4500" dirty="0" smtClean="0"/>
              <a:t> Y, </a:t>
            </a:r>
            <a:r>
              <a:rPr lang="en-US" sz="4500" dirty="0" err="1" smtClean="0"/>
              <a:t>Lohenry</a:t>
            </a:r>
            <a:r>
              <a:rPr lang="en-US" sz="4500" dirty="0" smtClean="0"/>
              <a:t> K. Adapting the </a:t>
            </a:r>
            <a:r>
              <a:rPr lang="en-US" sz="4500" dirty="0" err="1" smtClean="0"/>
              <a:t>MaMaster</a:t>
            </a:r>
            <a:r>
              <a:rPr lang="en-US" sz="4500" dirty="0" smtClean="0"/>
              <a:t>-Ottawa Scale and developing behavioral anchors for assessing performance in an </a:t>
            </a:r>
            <a:r>
              <a:rPr lang="en-US" sz="4500" dirty="0" err="1" smtClean="0"/>
              <a:t>interprofessional</a:t>
            </a:r>
            <a:r>
              <a:rPr lang="en-US" sz="4500" dirty="0" smtClean="0"/>
              <a:t> team observed structured clinical encounter. </a:t>
            </a:r>
            <a:r>
              <a:rPr lang="en-US" sz="4500" i="1" dirty="0" smtClean="0"/>
              <a:t>Med J Online</a:t>
            </a:r>
            <a:r>
              <a:rPr lang="en-US" sz="4500" dirty="0" smtClean="0"/>
              <a:t>. 2015;20.</a:t>
            </a:r>
          </a:p>
          <a:p>
            <a:pPr marL="514350" indent="-514350">
              <a:buFont typeface="+mj-lt"/>
              <a:buAutoNum type="arabicPeriod" startAt="31"/>
            </a:pPr>
            <a:r>
              <a:rPr lang="en-US" sz="4500" dirty="0"/>
              <a:t>Curran V, </a:t>
            </a:r>
            <a:r>
              <a:rPr lang="en-US" sz="4500" dirty="0" err="1"/>
              <a:t>Hollett</a:t>
            </a:r>
            <a:r>
              <a:rPr lang="en-US" sz="4500" dirty="0"/>
              <a:t> A, </a:t>
            </a:r>
            <a:r>
              <a:rPr lang="en-US" sz="4500" dirty="0" err="1"/>
              <a:t>Casimiro</a:t>
            </a:r>
            <a:r>
              <a:rPr lang="en-US" sz="4500" dirty="0"/>
              <a:t> LM, </a:t>
            </a:r>
            <a:r>
              <a:rPr lang="en-US" sz="4500" dirty="0" err="1"/>
              <a:t>Mccarthy</a:t>
            </a:r>
            <a:r>
              <a:rPr lang="en-US" sz="4500" dirty="0"/>
              <a:t> P, </a:t>
            </a:r>
            <a:r>
              <a:rPr lang="en-US" sz="4500" dirty="0" err="1"/>
              <a:t>Banfield</a:t>
            </a:r>
            <a:r>
              <a:rPr lang="en-US" sz="4500" dirty="0"/>
              <a:t> V, et al. Development and validation of the </a:t>
            </a:r>
            <a:r>
              <a:rPr lang="en-US" sz="4500" dirty="0" err="1"/>
              <a:t>interprofessional</a:t>
            </a:r>
            <a:r>
              <a:rPr lang="en-US" sz="4500" dirty="0"/>
              <a:t> collaborator assessment rubric (ICAR). J </a:t>
            </a:r>
            <a:r>
              <a:rPr lang="en-US" sz="4500" dirty="0" err="1"/>
              <a:t>Interprof</a:t>
            </a:r>
            <a:r>
              <a:rPr lang="en-US" sz="4500" dirty="0"/>
              <a:t> Care. 2011 Sept;25(5):339-44. https://</a:t>
            </a:r>
            <a:r>
              <a:rPr lang="en-US" sz="4500" dirty="0" err="1"/>
              <a:t>www.ncbi.nlm.nih.gov</a:t>
            </a:r>
            <a:r>
              <a:rPr lang="en-US" sz="4500" dirty="0"/>
              <a:t>/</a:t>
            </a:r>
            <a:r>
              <a:rPr lang="en-US" sz="4500" dirty="0" err="1"/>
              <a:t>pubmed</a:t>
            </a:r>
            <a:r>
              <a:rPr lang="en-US" sz="4500" dirty="0"/>
              <a:t>/21732723</a:t>
            </a:r>
          </a:p>
          <a:p>
            <a:pPr marL="514350" indent="-514350">
              <a:buFont typeface="+mj-lt"/>
              <a:buAutoNum type="arabicPeriod" startAt="31"/>
            </a:pPr>
            <a:endParaRPr lang="en-US" dirty="0" smtClean="0"/>
          </a:p>
          <a:p>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25827289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563881"/>
          </a:xfrm>
        </p:spPr>
        <p:txBody>
          <a:bodyPr>
            <a:normAutofit fontScale="90000"/>
          </a:bodyPr>
          <a:lstStyle/>
          <a:p>
            <a:r>
              <a:rPr lang="en-US" dirty="0"/>
              <a:t>References and Resources:</a:t>
            </a:r>
          </a:p>
        </p:txBody>
      </p:sp>
      <p:sp>
        <p:nvSpPr>
          <p:cNvPr id="4" name="Text Placeholder 3"/>
          <p:cNvSpPr>
            <a:spLocks noGrp="1"/>
          </p:cNvSpPr>
          <p:nvPr>
            <p:ph type="body" idx="1"/>
          </p:nvPr>
        </p:nvSpPr>
        <p:spPr/>
        <p:txBody>
          <a:bodyPr/>
          <a:lstStyle/>
          <a:p>
            <a:endParaRPr lang="en-US" b="1" dirty="0"/>
          </a:p>
          <a:p>
            <a:endParaRPr lang="en-US" b="1" dirty="0"/>
          </a:p>
          <a:p>
            <a:endParaRPr lang="en-US" b="1" dirty="0"/>
          </a:p>
          <a:p>
            <a:endParaRPr lang="en-US" b="1" dirty="0"/>
          </a:p>
          <a:p>
            <a:endParaRPr lang="en-US" b="1" dirty="0"/>
          </a:p>
          <a:p>
            <a:endParaRPr lang="en-US" b="1" dirty="0"/>
          </a:p>
        </p:txBody>
      </p:sp>
      <p:sp>
        <p:nvSpPr>
          <p:cNvPr id="7" name="TextBox 6"/>
          <p:cNvSpPr txBox="1"/>
          <p:nvPr/>
        </p:nvSpPr>
        <p:spPr>
          <a:xfrm>
            <a:off x="457200" y="1219200"/>
            <a:ext cx="8458200" cy="6740308"/>
          </a:xfrm>
          <a:prstGeom prst="rect">
            <a:avLst/>
          </a:prstGeom>
          <a:noFill/>
        </p:spPr>
        <p:txBody>
          <a:bodyPr wrap="square" rtlCol="0">
            <a:spAutoFit/>
          </a:bodyPr>
          <a:lstStyle/>
          <a:p>
            <a:pPr marL="342900" indent="-342900">
              <a:buFont typeface="+mj-lt"/>
              <a:buAutoNum type="arabicPeriod" startAt="33"/>
            </a:pPr>
            <a:r>
              <a:rPr lang="en-US" dirty="0" smtClean="0"/>
              <a:t>Bridges </a:t>
            </a:r>
            <a:r>
              <a:rPr lang="en-US" dirty="0"/>
              <a:t>DR, Davidson RA, </a:t>
            </a:r>
            <a:r>
              <a:rPr lang="en-US" dirty="0" err="1"/>
              <a:t>Odegard</a:t>
            </a:r>
            <a:r>
              <a:rPr lang="en-US" dirty="0"/>
              <a:t> PS, Maki IV, </a:t>
            </a:r>
            <a:r>
              <a:rPr lang="en-US" dirty="0" err="1"/>
              <a:t>Tomkowaik</a:t>
            </a:r>
            <a:r>
              <a:rPr lang="en-US" dirty="0"/>
              <a:t> J. Interprofessional Collaboration: Three Best Practice Models of Interprofessional Education. Med </a:t>
            </a:r>
            <a:r>
              <a:rPr lang="en-US" dirty="0" err="1"/>
              <a:t>Educ</a:t>
            </a:r>
            <a:r>
              <a:rPr lang="en-US" dirty="0"/>
              <a:t> Online. 2011;16:10:10.3402</a:t>
            </a:r>
          </a:p>
          <a:p>
            <a:endParaRPr lang="en-US" dirty="0"/>
          </a:p>
          <a:p>
            <a:pPr marL="342900" indent="-342900">
              <a:buFont typeface="+mj-lt"/>
              <a:buAutoNum type="arabicPeriod" startAt="34"/>
            </a:pPr>
            <a:r>
              <a:rPr lang="en-US" dirty="0"/>
              <a:t>Forest CP, Lie DA, Ma SB. Evaluating Interprofessional Team Performance: A Faculty </a:t>
            </a:r>
          </a:p>
          <a:p>
            <a:r>
              <a:rPr lang="en-US" dirty="0"/>
              <a:t> </a:t>
            </a:r>
            <a:r>
              <a:rPr lang="en-US" dirty="0" smtClean="0"/>
              <a:t>       Rater </a:t>
            </a:r>
            <a:r>
              <a:rPr lang="en-US" dirty="0"/>
              <a:t>Tool. </a:t>
            </a:r>
            <a:r>
              <a:rPr lang="en-US" i="1" dirty="0" err="1"/>
              <a:t>MedEdPortal</a:t>
            </a:r>
            <a:r>
              <a:rPr lang="en-US" i="1" dirty="0"/>
              <a:t> Publications. </a:t>
            </a:r>
            <a:r>
              <a:rPr lang="en-US" dirty="0"/>
              <a:t>2016;12:</a:t>
            </a:r>
            <a:r>
              <a:rPr lang="en-US" dirty="0" smtClean="0"/>
              <a:t>10447</a:t>
            </a:r>
          </a:p>
          <a:p>
            <a:endParaRPr lang="en-US" dirty="0"/>
          </a:p>
          <a:p>
            <a:pPr marL="342900" indent="-342900">
              <a:buFont typeface="+mj-lt"/>
              <a:buAutoNum type="arabicPeriod" startAt="35"/>
            </a:pPr>
            <a:r>
              <a:rPr lang="en-US" dirty="0" smtClean="0"/>
              <a:t>Howell </a:t>
            </a:r>
            <a:r>
              <a:rPr lang="en-US" dirty="0"/>
              <a:t>D. English L Page J. The Rockcastle Project: A study of </a:t>
            </a:r>
            <a:r>
              <a:rPr lang="en-US" dirty="0" err="1"/>
              <a:t>Interprofessional</a:t>
            </a:r>
            <a:r>
              <a:rPr lang="en-US" dirty="0"/>
              <a:t> </a:t>
            </a:r>
            <a:r>
              <a:rPr lang="en-US" dirty="0" smtClean="0"/>
              <a:t>Practice </a:t>
            </a:r>
            <a:r>
              <a:rPr lang="en-US" dirty="0"/>
              <a:t>in a Rural Medical Center. The Internet Journal of Allied Health Sciences and Practice. </a:t>
            </a:r>
            <a:r>
              <a:rPr lang="en-US" dirty="0" smtClean="0"/>
              <a:t>April </a:t>
            </a:r>
            <a:r>
              <a:rPr lang="en-US" dirty="0"/>
              <a:t>2011, Vol 9 No 2. </a:t>
            </a:r>
          </a:p>
          <a:p>
            <a:endParaRPr lang="en-US" dirty="0"/>
          </a:p>
          <a:p>
            <a:pPr marL="342900" indent="-342900">
              <a:buFont typeface="+mj-lt"/>
              <a:buAutoNum type="arabicPeriod" startAt="36"/>
            </a:pPr>
            <a:r>
              <a:rPr lang="en-US" dirty="0"/>
              <a:t>Interprofessional Education Collaborative. (2016). Core Competencies for </a:t>
            </a:r>
            <a:r>
              <a:rPr lang="en-US" dirty="0" err="1" smtClean="0"/>
              <a:t>Interprofessional</a:t>
            </a:r>
            <a:endParaRPr lang="en-US" dirty="0" smtClean="0"/>
          </a:p>
          <a:p>
            <a:endParaRPr lang="en-US" dirty="0"/>
          </a:p>
          <a:p>
            <a:pPr marL="342900" indent="-342900">
              <a:buFont typeface="+mj-lt"/>
              <a:buAutoNum type="arabicPeriod" startAt="36"/>
            </a:pPr>
            <a:r>
              <a:rPr lang="en-US" dirty="0"/>
              <a:t>Collaborative Practice:2016 update. Washington DC: Interprofessional Education </a:t>
            </a:r>
          </a:p>
          <a:p>
            <a:r>
              <a:rPr lang="en-US" dirty="0" smtClean="0"/>
              <a:t>       Collaborative</a:t>
            </a:r>
            <a:endParaRPr lang="en-US" dirty="0"/>
          </a:p>
          <a:p>
            <a:endParaRPr lang="en-US" dirty="0"/>
          </a:p>
          <a:p>
            <a:pPr marL="342900" indent="-342900">
              <a:buFont typeface="+mj-lt"/>
              <a:buAutoNum type="arabicPeriod" startAt="38"/>
            </a:pPr>
            <a:r>
              <a:rPr lang="en-US" dirty="0"/>
              <a:t>Physical Therapists Clinical Performance </a:t>
            </a:r>
            <a:r>
              <a:rPr lang="en-US" dirty="0" smtClean="0"/>
              <a:t>Instrument PT</a:t>
            </a:r>
            <a:r>
              <a:rPr lang="en-US" dirty="0"/>
              <a:t>- MACS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900222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599" cy="276999"/>
          </a:xfrm>
        </p:spPr>
        <p:txBody>
          <a:bodyPr>
            <a:normAutofit fontScale="90000"/>
          </a:bodyPr>
          <a:lstStyle/>
          <a:p>
            <a:r>
              <a:rPr lang="en-US" dirty="0"/>
              <a:t>References and Resources:</a:t>
            </a:r>
          </a:p>
        </p:txBody>
      </p:sp>
      <p:sp>
        <p:nvSpPr>
          <p:cNvPr id="3" name="Text Placeholder 2"/>
          <p:cNvSpPr>
            <a:spLocks noGrp="1"/>
          </p:cNvSpPr>
          <p:nvPr>
            <p:ph type="body" idx="1"/>
          </p:nvPr>
        </p:nvSpPr>
        <p:spPr>
          <a:xfrm>
            <a:off x="457200" y="1577340"/>
            <a:ext cx="8229599" cy="4154984"/>
          </a:xfrm>
        </p:spPr>
        <p:txBody>
          <a:bodyPr>
            <a:normAutofit fontScale="55000" lnSpcReduction="20000"/>
          </a:bodyPr>
          <a:lstStyle/>
          <a:p>
            <a:pPr marL="514350" indent="-514350">
              <a:buFont typeface="+mj-lt"/>
              <a:buAutoNum type="arabicPeriod" startAt="39"/>
            </a:pPr>
            <a:r>
              <a:rPr lang="en-US" u="sng" dirty="0">
                <a:hlinkClick r:id="rId2"/>
              </a:rPr>
              <a:t>APTA Website</a:t>
            </a:r>
            <a:endParaRPr lang="en-US" u="sng" dirty="0"/>
          </a:p>
          <a:p>
            <a:endParaRPr lang="en-US" u="sng" dirty="0">
              <a:hlinkClick r:id="rId2"/>
            </a:endParaRPr>
          </a:p>
          <a:p>
            <a:pPr marL="514350" indent="-514350">
              <a:buFont typeface="+mj-lt"/>
              <a:buAutoNum type="arabicPeriod" startAt="40"/>
            </a:pPr>
            <a:r>
              <a:rPr lang="en-US" dirty="0">
                <a:hlinkClick r:id="rId3"/>
              </a:rPr>
              <a:t>Interprofessional Collaborative Practice and Learning Environments (ICP&amp;LE) Website</a:t>
            </a:r>
            <a:endParaRPr lang="en-US" dirty="0"/>
          </a:p>
          <a:p>
            <a:endParaRPr lang="en-US" u="sng" dirty="0">
              <a:hlinkClick r:id="rId2"/>
            </a:endParaRPr>
          </a:p>
          <a:p>
            <a:pPr marL="514350" indent="-514350">
              <a:buFont typeface="+mj-lt"/>
              <a:buAutoNum type="arabicPeriod" startAt="41"/>
            </a:pPr>
            <a:r>
              <a:rPr lang="en-US" u="sng" dirty="0">
                <a:hlinkClick r:id="rId2"/>
              </a:rPr>
              <a:t>http://www.jefferson.edu/university/interprofessional_education/programs/collaborative-practice-initiatives.html</a:t>
            </a:r>
            <a:r>
              <a:rPr lang="en-US" dirty="0"/>
              <a:t> </a:t>
            </a:r>
          </a:p>
          <a:p>
            <a:pPr marL="514350" indent="-514350">
              <a:buFont typeface="+mj-lt"/>
              <a:buAutoNum type="arabicPeriod" startAt="41"/>
            </a:pPr>
            <a:endParaRPr lang="en-US" u="sng" dirty="0">
              <a:hlinkClick r:id="rId4"/>
            </a:endParaRPr>
          </a:p>
          <a:p>
            <a:pPr marL="514350" indent="-514350">
              <a:buFont typeface="+mj-lt"/>
              <a:buAutoNum type="arabicPeriod" startAt="41"/>
            </a:pPr>
            <a:r>
              <a:rPr lang="en-US" u="sng" dirty="0">
                <a:hlinkClick r:id="rId4"/>
              </a:rPr>
              <a:t>http://www.ncbi.nlm.nih.gov/pmc/articles/PMC3081249/</a:t>
            </a:r>
            <a:endParaRPr lang="en-US" u="sng" dirty="0"/>
          </a:p>
          <a:p>
            <a:pPr marL="514350" indent="-514350">
              <a:buFont typeface="+mj-lt"/>
              <a:buAutoNum type="arabicPeriod" startAt="41"/>
            </a:pPr>
            <a:endParaRPr lang="en-US" u="sng" dirty="0"/>
          </a:p>
          <a:p>
            <a:pPr marL="514350" indent="-514350">
              <a:buFont typeface="+mj-lt"/>
              <a:buAutoNum type="arabicPeriod" startAt="41"/>
            </a:pPr>
            <a:r>
              <a:rPr lang="en-US" u="sng" dirty="0">
                <a:hlinkClick r:id="rId5"/>
              </a:rPr>
              <a:t>http://www.tandfonline.com/doi/full/10.1080/13561820701352531</a:t>
            </a:r>
            <a:r>
              <a:rPr lang="en-US" dirty="0"/>
              <a:t> </a:t>
            </a:r>
          </a:p>
          <a:p>
            <a:pPr marL="514350" indent="-514350">
              <a:buFont typeface="+mj-lt"/>
              <a:buAutoNum type="arabicPeriod" startAt="41"/>
            </a:pPr>
            <a:endParaRPr lang="en-US" dirty="0"/>
          </a:p>
          <a:p>
            <a:pPr marL="514350" indent="-514350">
              <a:buFont typeface="+mj-lt"/>
              <a:buAutoNum type="arabicPeriod" startAt="41"/>
            </a:pPr>
            <a:r>
              <a:rPr lang="en-US" u="sng" dirty="0">
                <a:hlinkClick r:id="rId6"/>
              </a:rPr>
              <a:t>http://www.ipe.uwo.ca/Administration/case.html</a:t>
            </a:r>
            <a:endParaRPr lang="en-US" u="sng" dirty="0"/>
          </a:p>
          <a:p>
            <a:pPr marL="514350" indent="-514350">
              <a:buFont typeface="+mj-lt"/>
              <a:buAutoNum type="arabicPeriod" startAt="41"/>
            </a:pPr>
            <a:endParaRPr lang="en-US" u="sng" dirty="0"/>
          </a:p>
          <a:p>
            <a:pPr marL="514350" indent="-514350">
              <a:buFont typeface="+mj-lt"/>
              <a:buAutoNum type="arabicPeriod" startAt="41"/>
            </a:pPr>
            <a:r>
              <a:rPr lang="en-US" dirty="0">
                <a:hlinkClick r:id="rId6"/>
              </a:rPr>
              <a:t>http://www.ipe.uwo.ca/Administration/case.html</a:t>
            </a:r>
            <a:endParaRPr lang="en-US" dirty="0"/>
          </a:p>
          <a:p>
            <a:endParaRPr lang="en-US" dirty="0"/>
          </a:p>
        </p:txBody>
      </p:sp>
    </p:spTree>
    <p:extLst>
      <p:ext uri="{BB962C8B-B14F-4D97-AF65-F5344CB8AC3E}">
        <p14:creationId xmlns:p14="http://schemas.microsoft.com/office/powerpoint/2010/main" val="7014413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lnSpcReduction="10000"/>
          </a:bodyPr>
          <a:lstStyle/>
          <a:p>
            <a:pPr marL="0" indent="0">
              <a:buNone/>
            </a:pPr>
            <a:endParaRPr lang="en-US" dirty="0" smtClean="0"/>
          </a:p>
          <a:p>
            <a:pPr marL="0" indent="0">
              <a:buNone/>
            </a:pPr>
            <a:r>
              <a:rPr lang="en-US" dirty="0" smtClean="0"/>
              <a:t>CONTACT US</a:t>
            </a:r>
          </a:p>
          <a:p>
            <a:endParaRPr lang="en-US" dirty="0" smtClean="0"/>
          </a:p>
          <a:p>
            <a:pPr marL="0" indent="0">
              <a:buNone/>
            </a:pPr>
            <a:r>
              <a:rPr lang="en-US" dirty="0" smtClean="0"/>
              <a:t>Cheryl </a:t>
            </a:r>
            <a:r>
              <a:rPr lang="en-US" dirty="0" err="1" smtClean="0"/>
              <a:t>Resnik</a:t>
            </a:r>
            <a:r>
              <a:rPr lang="en-US" dirty="0" smtClean="0"/>
              <a:t> – </a:t>
            </a:r>
            <a:r>
              <a:rPr lang="en-US" dirty="0" smtClean="0">
                <a:hlinkClick r:id="rId3"/>
              </a:rPr>
              <a:t>resnik@usc.edu</a:t>
            </a:r>
            <a:endParaRPr lang="en-US" dirty="0" smtClean="0"/>
          </a:p>
          <a:p>
            <a:pPr marL="0" indent="0">
              <a:buNone/>
            </a:pPr>
            <a:r>
              <a:rPr lang="en-US" dirty="0" smtClean="0"/>
              <a:t>Pamela </a:t>
            </a:r>
            <a:r>
              <a:rPr lang="en-US" dirty="0" err="1" smtClean="0"/>
              <a:t>Ritzline</a:t>
            </a:r>
            <a:r>
              <a:rPr lang="en-US" dirty="0" smtClean="0"/>
              <a:t> – </a:t>
            </a:r>
            <a:r>
              <a:rPr lang="en-US" dirty="0" smtClean="0">
                <a:hlinkClick r:id="rId4"/>
              </a:rPr>
              <a:t>pritzline@walsh.edu</a:t>
            </a:r>
            <a:endParaRPr lang="en-US" dirty="0" smtClean="0"/>
          </a:p>
          <a:p>
            <a:pPr marL="0" indent="0">
              <a:buNone/>
            </a:pPr>
            <a:r>
              <a:rPr lang="en-US" dirty="0" smtClean="0"/>
              <a:t>Robert </a:t>
            </a:r>
            <a:r>
              <a:rPr lang="en-US" dirty="0" err="1" smtClean="0"/>
              <a:t>Nithman</a:t>
            </a:r>
            <a:r>
              <a:rPr lang="en-US" dirty="0" smtClean="0"/>
              <a:t> – </a:t>
            </a:r>
            <a:r>
              <a:rPr lang="en-US" dirty="0" smtClean="0">
                <a:hlinkClick r:id="rId5"/>
              </a:rPr>
              <a:t>Bnithman@midwestern.edu</a:t>
            </a:r>
            <a:endParaRPr lang="en-US" dirty="0" smtClean="0"/>
          </a:p>
          <a:p>
            <a:pPr marL="0" indent="0">
              <a:buNone/>
            </a:pPr>
            <a:r>
              <a:rPr lang="en-US" dirty="0" smtClean="0"/>
              <a:t>Samantha Brown – </a:t>
            </a:r>
            <a:r>
              <a:rPr lang="en-US" dirty="0" smtClean="0">
                <a:hlinkClick r:id="rId6"/>
              </a:rPr>
              <a:t>skbrownPT@gmail.com</a:t>
            </a:r>
            <a:endParaRPr lang="en-US" dirty="0" smtClean="0"/>
          </a:p>
          <a:p>
            <a:pPr marL="0" indent="0">
              <a:buNone/>
            </a:pPr>
            <a:r>
              <a:rPr lang="en-US" dirty="0" smtClean="0"/>
              <a:t>Debora Brown – </a:t>
            </a:r>
            <a:r>
              <a:rPr lang="en-US" dirty="0" smtClean="0">
                <a:hlinkClick r:id="rId7"/>
              </a:rPr>
              <a:t>brownded@musc.edu</a:t>
            </a:r>
            <a:endParaRPr lang="en-US" dirty="0" smtClean="0"/>
          </a:p>
          <a:p>
            <a:pPr marL="0" indent="0">
              <a:buNone/>
            </a:pPr>
            <a:endParaRPr lang="en-US" dirty="0" smtClean="0"/>
          </a:p>
          <a:p>
            <a:endParaRPr lang="en-US" dirty="0"/>
          </a:p>
        </p:txBody>
      </p:sp>
      <p:pic>
        <p:nvPicPr>
          <p:cNvPr id="4" name="Picture 3" descr="2137737248_e9f3e429d1"/>
          <p:cNvPicPr/>
          <p:nvPr/>
        </p:nvPicPr>
        <p:blipFill>
          <a:blip r:embed="rId8"/>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2" name="Picture 1"/>
          <p:cNvPicPr>
            <a:picLocks noChangeAspect="1"/>
          </p:cNvPicPr>
          <p:nvPr/>
        </p:nvPicPr>
        <p:blipFill>
          <a:blip r:embed="rId9"/>
          <a:stretch>
            <a:fillRect/>
          </a:stretch>
        </p:blipFill>
        <p:spPr>
          <a:xfrm>
            <a:off x="3886200" y="457200"/>
            <a:ext cx="3704844" cy="2374900"/>
          </a:xfrm>
          <a:prstGeom prst="rect">
            <a:avLst/>
          </a:prstGeom>
        </p:spPr>
      </p:pic>
    </p:spTree>
    <p:extLst>
      <p:ext uri="{BB962C8B-B14F-4D97-AF65-F5344CB8AC3E}">
        <p14:creationId xmlns:p14="http://schemas.microsoft.com/office/powerpoint/2010/main" val="3539565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Competency 1</a:t>
            </a:r>
          </a:p>
        </p:txBody>
      </p:sp>
      <p:sp>
        <p:nvSpPr>
          <p:cNvPr id="6" name="Content Placeholder 5"/>
          <p:cNvSpPr>
            <a:spLocks noGrp="1"/>
          </p:cNvSpPr>
          <p:nvPr>
            <p:ph idx="1"/>
          </p:nvPr>
        </p:nvSpPr>
        <p:spPr/>
        <p:txBody>
          <a:bodyPr>
            <a:normAutofit lnSpcReduction="10000"/>
          </a:bodyPr>
          <a:lstStyle/>
          <a:p>
            <a:pPr marL="0" indent="0">
              <a:buNone/>
            </a:pPr>
            <a:r>
              <a:rPr lang="en-US" dirty="0"/>
              <a:t>Work with individuals of other professions to maintain a climate of mutual respect and shared values. </a:t>
            </a:r>
          </a:p>
          <a:p>
            <a:pPr marL="0" indent="0" algn="r">
              <a:buNone/>
            </a:pPr>
            <a:r>
              <a:rPr lang="en-US" dirty="0"/>
              <a:t>(Values/Ethics for Interprofessional Practice)</a:t>
            </a:r>
          </a:p>
          <a:p>
            <a:pPr marL="0" indent="0">
              <a:buNone/>
            </a:pPr>
            <a:r>
              <a:rPr lang="en-US" dirty="0"/>
              <a:t> </a:t>
            </a:r>
          </a:p>
          <a:p>
            <a:pPr marL="0" indent="0">
              <a:buNone/>
            </a:pPr>
            <a:r>
              <a:rPr lang="en-US" dirty="0"/>
              <a:t>VE5 Work in cooperation with those who receive care, those who provide care, and others who contribute to or support the delivery of prevention and health services </a:t>
            </a:r>
            <a:r>
              <a:rPr lang="en-US" b="1" dirty="0" smtClean="0"/>
              <a:t>and programs</a:t>
            </a:r>
            <a:r>
              <a:rPr lang="en-US" dirty="0"/>
              <a:t>.</a:t>
            </a:r>
          </a:p>
          <a:p>
            <a:endParaRPr lang="en-US" dirty="0"/>
          </a:p>
        </p:txBody>
      </p:sp>
    </p:spTree>
    <p:extLst>
      <p:ext uri="{BB962C8B-B14F-4D97-AF65-F5344CB8AC3E}">
        <p14:creationId xmlns:p14="http://schemas.microsoft.com/office/powerpoint/2010/main" val="1141777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Competency 2</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Use the knowledge of one’s own role and those of other professions </a:t>
            </a:r>
            <a:r>
              <a:rPr lang="en-US" dirty="0" smtClean="0"/>
              <a:t>to appropriately </a:t>
            </a:r>
            <a:r>
              <a:rPr lang="en-US" dirty="0"/>
              <a:t>assess and address the health care needs </a:t>
            </a:r>
            <a:r>
              <a:rPr lang="en-US" b="1" dirty="0"/>
              <a:t>of patients </a:t>
            </a:r>
            <a:r>
              <a:rPr lang="en-US" dirty="0"/>
              <a:t>and </a:t>
            </a:r>
            <a:r>
              <a:rPr lang="en-US" b="1" dirty="0" smtClean="0"/>
              <a:t>to promote </a:t>
            </a:r>
            <a:r>
              <a:rPr lang="en-US" b="1" dirty="0"/>
              <a:t>and advance the health of populations. </a:t>
            </a:r>
            <a:endParaRPr lang="en-US" b="1" dirty="0" smtClean="0"/>
          </a:p>
          <a:p>
            <a:pPr marL="0" indent="0" algn="r">
              <a:buNone/>
            </a:pPr>
            <a:r>
              <a:rPr lang="en-US" b="1" dirty="0" smtClean="0"/>
              <a:t>(</a:t>
            </a:r>
            <a:r>
              <a:rPr lang="en-US" dirty="0"/>
              <a:t>Roles/Responsibilities)</a:t>
            </a:r>
          </a:p>
          <a:p>
            <a:pPr marL="0" indent="0">
              <a:buNone/>
            </a:pPr>
            <a:r>
              <a:rPr lang="en-US" dirty="0"/>
              <a:t> </a:t>
            </a:r>
          </a:p>
          <a:p>
            <a:pPr marL="0" indent="0">
              <a:buNone/>
            </a:pPr>
            <a:r>
              <a:rPr lang="en-US" dirty="0"/>
              <a:t>RR3. Engage </a:t>
            </a:r>
            <a:r>
              <a:rPr lang="en-US" b="1" dirty="0"/>
              <a:t>diverse professionals </a:t>
            </a:r>
            <a:r>
              <a:rPr lang="en-US" dirty="0"/>
              <a:t>who complement one’s own professional expertise, as well as associated resources, to develop strategies to meet specific </a:t>
            </a:r>
            <a:r>
              <a:rPr lang="en-US" b="1" dirty="0"/>
              <a:t>health and healthcare </a:t>
            </a:r>
            <a:r>
              <a:rPr lang="en-US" dirty="0"/>
              <a:t>needs </a:t>
            </a:r>
            <a:r>
              <a:rPr lang="en-US" b="1" dirty="0"/>
              <a:t>of patients and populations</a:t>
            </a:r>
            <a:r>
              <a:rPr lang="en-US" dirty="0"/>
              <a:t>.</a:t>
            </a:r>
          </a:p>
        </p:txBody>
      </p:sp>
    </p:spTree>
    <p:extLst>
      <p:ext uri="{BB962C8B-B14F-4D97-AF65-F5344CB8AC3E}">
        <p14:creationId xmlns:p14="http://schemas.microsoft.com/office/powerpoint/2010/main" val="336273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Competency 3</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Communicate with patients, families, communities, </a:t>
            </a:r>
            <a:r>
              <a:rPr lang="en-US" b="1" dirty="0"/>
              <a:t>and professionals in health and other fields </a:t>
            </a:r>
            <a:r>
              <a:rPr lang="en-US" dirty="0"/>
              <a:t>in a responsive and responsible manner that supports a team approach to the </a:t>
            </a:r>
            <a:r>
              <a:rPr lang="en-US" b="1" dirty="0"/>
              <a:t>promotion and </a:t>
            </a:r>
            <a:r>
              <a:rPr lang="en-US" dirty="0"/>
              <a:t>maintenance of health and the </a:t>
            </a:r>
            <a:r>
              <a:rPr lang="en-US" b="1" dirty="0"/>
              <a:t>prevention and </a:t>
            </a:r>
            <a:r>
              <a:rPr lang="en-US" dirty="0"/>
              <a:t>treatment of disease. </a:t>
            </a:r>
          </a:p>
          <a:p>
            <a:pPr marL="0" indent="0" algn="r">
              <a:buNone/>
            </a:pPr>
            <a:r>
              <a:rPr lang="en-US" dirty="0"/>
              <a:t>(Interprofessional Communication)</a:t>
            </a:r>
          </a:p>
          <a:p>
            <a:pPr marL="0" indent="0">
              <a:buNone/>
            </a:pPr>
            <a:r>
              <a:rPr lang="en-US" dirty="0"/>
              <a:t> </a:t>
            </a:r>
          </a:p>
          <a:p>
            <a:pPr marL="0" indent="0">
              <a:buNone/>
            </a:pPr>
            <a:r>
              <a:rPr lang="en-US" dirty="0"/>
              <a:t>CC3. Express one’s knowledge and opinions to team members involved in patient care </a:t>
            </a:r>
            <a:r>
              <a:rPr lang="en-US" b="1" dirty="0"/>
              <a:t>and population health improvement </a:t>
            </a:r>
            <a:r>
              <a:rPr lang="en-US" dirty="0"/>
              <a:t>with confidence, clarity, </a:t>
            </a:r>
            <a:r>
              <a:rPr lang="en-US" b="1" dirty="0"/>
              <a:t>and </a:t>
            </a:r>
            <a:r>
              <a:rPr lang="en-US" dirty="0"/>
              <a:t>respect, working </a:t>
            </a:r>
            <a:r>
              <a:rPr lang="en-US" dirty="0" smtClean="0"/>
              <a:t>to ensure </a:t>
            </a:r>
            <a:r>
              <a:rPr lang="en-US" dirty="0"/>
              <a:t>common understanding of information, treatment, care decisions, </a:t>
            </a:r>
            <a:r>
              <a:rPr lang="en-US" b="1" dirty="0"/>
              <a:t>and population health programs and policies.</a:t>
            </a:r>
            <a:endParaRPr lang="en-US" dirty="0"/>
          </a:p>
        </p:txBody>
      </p:sp>
    </p:spTree>
    <p:extLst>
      <p:ext uri="{BB962C8B-B14F-4D97-AF65-F5344CB8AC3E}">
        <p14:creationId xmlns:p14="http://schemas.microsoft.com/office/powerpoint/2010/main" val="2398012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Competency 4</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Apply relationship-building values and the principles of team dynamics to perform effectively in different team roles to </a:t>
            </a:r>
            <a:r>
              <a:rPr lang="en-US" b="1" dirty="0"/>
              <a:t>plan, deliver, and evaluate </a:t>
            </a:r>
            <a:r>
              <a:rPr lang="en-US" dirty="0"/>
              <a:t>patient/population-centered care </a:t>
            </a:r>
            <a:r>
              <a:rPr lang="en-US" b="1" dirty="0"/>
              <a:t>and population health programs and policies </a:t>
            </a:r>
            <a:r>
              <a:rPr lang="en-US" dirty="0"/>
              <a:t>that </a:t>
            </a:r>
            <a:r>
              <a:rPr lang="en-US" b="1" dirty="0"/>
              <a:t>are </a:t>
            </a:r>
            <a:r>
              <a:rPr lang="en-US" dirty="0"/>
              <a:t>safe, timely, efficient, effective, and equitable. </a:t>
            </a:r>
          </a:p>
          <a:p>
            <a:pPr marL="0" indent="0" algn="r">
              <a:buNone/>
            </a:pPr>
            <a:r>
              <a:rPr lang="en-US" dirty="0"/>
              <a:t>(Teams and Teamwork)</a:t>
            </a:r>
          </a:p>
          <a:p>
            <a:pPr marL="0" indent="0">
              <a:buNone/>
            </a:pPr>
            <a:r>
              <a:rPr lang="en-US" dirty="0"/>
              <a:t> </a:t>
            </a:r>
          </a:p>
          <a:p>
            <a:pPr marL="0" indent="0">
              <a:buNone/>
            </a:pPr>
            <a:r>
              <a:rPr lang="en-US" dirty="0"/>
              <a:t>TT9. Use process improvement to increase effectiveness of interprofessional teamwork and team-based </a:t>
            </a:r>
            <a:r>
              <a:rPr lang="en-US" b="1" dirty="0"/>
              <a:t>services, programs, and policies.</a:t>
            </a:r>
            <a:endParaRPr lang="en-US" dirty="0"/>
          </a:p>
        </p:txBody>
      </p:sp>
    </p:spTree>
    <p:extLst>
      <p:ext uri="{BB962C8B-B14F-4D97-AF65-F5344CB8AC3E}">
        <p14:creationId xmlns:p14="http://schemas.microsoft.com/office/powerpoint/2010/main" val="3118869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a:ln w="28575">
            <a:solidFill>
              <a:schemeClr val="accent5">
                <a:lumMod val="75000"/>
              </a:schemeClr>
            </a:solidFill>
          </a:ln>
          <a:effectLst>
            <a:outerShdw blurRad="44450" dist="27940" dir="5400000" algn="ctr">
              <a:srgbClr val="000000">
                <a:alpha val="32000"/>
              </a:srgbClr>
            </a:outerShdw>
          </a:effectLst>
        </p:spPr>
        <p:txBody>
          <a:bodyPr>
            <a:normAutofit/>
          </a:bodyPr>
          <a:lstStyle/>
          <a:p>
            <a:r>
              <a:rPr lang="en-US" b="1" dirty="0" err="1" smtClean="0"/>
              <a:t>Interprofessional</a:t>
            </a:r>
            <a:r>
              <a:rPr lang="en-US" b="1" dirty="0" smtClean="0"/>
              <a:t> Education</a:t>
            </a:r>
            <a:br>
              <a:rPr lang="en-US" b="1" dirty="0" smtClean="0"/>
            </a:br>
            <a:r>
              <a:rPr lang="en-US" b="1" dirty="0" smtClean="0"/>
              <a:t>and</a:t>
            </a:r>
            <a:br>
              <a:rPr lang="en-US" b="1" dirty="0" smtClean="0"/>
            </a:br>
            <a:r>
              <a:rPr lang="en-US" b="1" dirty="0" smtClean="0"/>
              <a:t>CAPTE</a:t>
            </a:r>
            <a:endParaRPr lang="en-US" b="1" dirty="0"/>
          </a:p>
        </p:txBody>
      </p:sp>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6" name="Picture 4" descr="C:\Program Files\Microsoft Office\Clipart\Popular\arrowsgn.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102769"/>
            <a:ext cx="1833563" cy="3319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descr="C:\Program Files\Microsoft Office\Clipart\Popular\whatnow.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81" y="3991768"/>
            <a:ext cx="1708150" cy="243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rot="187543">
            <a:off x="3473849" y="3237927"/>
            <a:ext cx="481222" cy="369332"/>
          </a:xfrm>
          <a:prstGeom prst="rect">
            <a:avLst/>
          </a:prstGeom>
          <a:noFill/>
        </p:spPr>
        <p:txBody>
          <a:bodyPr wrap="none" rtlCol="0">
            <a:spAutoFit/>
          </a:bodyPr>
          <a:lstStyle/>
          <a:p>
            <a:r>
              <a:rPr lang="en-US" b="1" dirty="0" smtClean="0"/>
              <a:t>IPE</a:t>
            </a:r>
            <a:endParaRPr lang="en-US" b="1" dirty="0"/>
          </a:p>
        </p:txBody>
      </p:sp>
      <p:sp>
        <p:nvSpPr>
          <p:cNvPr id="9" name="TextBox 8"/>
          <p:cNvSpPr txBox="1"/>
          <p:nvPr/>
        </p:nvSpPr>
        <p:spPr>
          <a:xfrm rot="21332901">
            <a:off x="3472804" y="3522652"/>
            <a:ext cx="1708796" cy="338554"/>
          </a:xfrm>
          <a:prstGeom prst="rect">
            <a:avLst/>
          </a:prstGeom>
          <a:noFill/>
        </p:spPr>
        <p:txBody>
          <a:bodyPr wrap="square" rtlCol="0">
            <a:spAutoFit/>
          </a:bodyPr>
          <a:lstStyle/>
          <a:p>
            <a:r>
              <a:rPr lang="en-US" sz="1600" b="1" dirty="0" smtClean="0"/>
              <a:t>IPE education</a:t>
            </a:r>
            <a:endParaRPr lang="en-US" sz="1600" b="1" dirty="0"/>
          </a:p>
        </p:txBody>
      </p:sp>
      <p:sp>
        <p:nvSpPr>
          <p:cNvPr id="10" name="TextBox 9"/>
          <p:cNvSpPr txBox="1"/>
          <p:nvPr/>
        </p:nvSpPr>
        <p:spPr>
          <a:xfrm rot="277684">
            <a:off x="3350860" y="4308158"/>
            <a:ext cx="1676005" cy="338554"/>
          </a:xfrm>
          <a:prstGeom prst="rect">
            <a:avLst/>
          </a:prstGeom>
          <a:noFill/>
        </p:spPr>
        <p:txBody>
          <a:bodyPr wrap="square" rtlCol="0">
            <a:spAutoFit/>
          </a:bodyPr>
          <a:lstStyle/>
          <a:p>
            <a:r>
              <a:rPr lang="en-US" sz="1600" b="1" dirty="0" smtClean="0"/>
              <a:t>IPE collaboration</a:t>
            </a:r>
            <a:endParaRPr lang="en-US" sz="1600" b="1" dirty="0"/>
          </a:p>
        </p:txBody>
      </p:sp>
      <p:sp>
        <p:nvSpPr>
          <p:cNvPr id="11" name="TextBox 10"/>
          <p:cNvSpPr txBox="1"/>
          <p:nvPr/>
        </p:nvSpPr>
        <p:spPr>
          <a:xfrm rot="732369">
            <a:off x="3038158" y="3768435"/>
            <a:ext cx="794705" cy="369332"/>
          </a:xfrm>
          <a:prstGeom prst="rect">
            <a:avLst/>
          </a:prstGeom>
          <a:noFill/>
        </p:spPr>
        <p:txBody>
          <a:bodyPr wrap="none" rtlCol="0">
            <a:spAutoFit/>
          </a:bodyPr>
          <a:lstStyle/>
          <a:p>
            <a:r>
              <a:rPr lang="en-US" b="1" dirty="0" smtClean="0"/>
              <a:t>CAPTE</a:t>
            </a:r>
            <a:endParaRPr lang="en-US" b="1" dirty="0"/>
          </a:p>
        </p:txBody>
      </p:sp>
    </p:spTree>
    <p:custDataLst>
      <p:tags r:id="rId1"/>
    </p:custDataLst>
    <p:extLst>
      <p:ext uri="{BB962C8B-B14F-4D97-AF65-F5344CB8AC3E}">
        <p14:creationId xmlns:p14="http://schemas.microsoft.com/office/powerpoint/2010/main" val="4117197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28887"/>
            <a:ext cx="7772400" cy="1470025"/>
          </a:xfrm>
          <a:ln w="28575">
            <a:solidFill>
              <a:schemeClr val="accent5">
                <a:lumMod val="75000"/>
              </a:schemeClr>
            </a:solidFill>
          </a:ln>
        </p:spPr>
        <p:txBody>
          <a:bodyPr/>
          <a:lstStyle/>
          <a:p>
            <a:r>
              <a:rPr lang="en-US" b="1" dirty="0" smtClean="0"/>
              <a:t>New CAPTE Standards</a:t>
            </a:r>
            <a:endParaRPr lang="en-US" b="1" dirty="0"/>
          </a:p>
        </p:txBody>
      </p:sp>
      <p:sp>
        <p:nvSpPr>
          <p:cNvPr id="2" name="Content Placeholder 1"/>
          <p:cNvSpPr>
            <a:spLocks noGrp="1"/>
          </p:cNvSpPr>
          <p:nvPr>
            <p:ph type="subTitle" idx="1"/>
          </p:nvPr>
        </p:nvSpPr>
        <p:spPr>
          <a:xfrm>
            <a:off x="1447800" y="1973991"/>
            <a:ext cx="6400800" cy="2116288"/>
          </a:xfrm>
          <a:ln>
            <a:solidFill>
              <a:schemeClr val="accent5">
                <a:lumMod val="75000"/>
              </a:schemeClr>
            </a:solidFill>
          </a:ln>
        </p:spPr>
        <p:txBody>
          <a:bodyPr>
            <a:normAutofit/>
          </a:bodyPr>
          <a:lstStyle/>
          <a:p>
            <a:r>
              <a:rPr lang="en-US" sz="2800" b="1" dirty="0" smtClean="0">
                <a:solidFill>
                  <a:schemeClr val="tx1"/>
                </a:solidFill>
              </a:rPr>
              <a:t>Effective date</a:t>
            </a:r>
          </a:p>
          <a:p>
            <a:r>
              <a:rPr lang="en-US" sz="2800" b="1" dirty="0" smtClean="0">
                <a:solidFill>
                  <a:schemeClr val="tx1"/>
                </a:solidFill>
              </a:rPr>
              <a:t>Definitions</a:t>
            </a:r>
          </a:p>
          <a:p>
            <a:r>
              <a:rPr lang="en-US" sz="2800" b="1" dirty="0" smtClean="0">
                <a:solidFill>
                  <a:schemeClr val="tx1"/>
                </a:solidFill>
              </a:rPr>
              <a:t>Standards and Elements</a:t>
            </a:r>
          </a:p>
          <a:p>
            <a:r>
              <a:rPr lang="en-US" sz="2800" b="1" dirty="0" err="1" smtClean="0">
                <a:solidFill>
                  <a:schemeClr val="tx1"/>
                </a:solidFill>
              </a:rPr>
              <a:t>Interprofessional</a:t>
            </a:r>
            <a:r>
              <a:rPr lang="en-US" sz="2800" b="1" dirty="0" smtClean="0">
                <a:solidFill>
                  <a:schemeClr val="tx1"/>
                </a:solidFill>
              </a:rPr>
              <a:t> Competency Domains</a:t>
            </a:r>
            <a:endParaRPr lang="en-US" sz="2800" b="1" dirty="0">
              <a:solidFill>
                <a:schemeClr val="tx1"/>
              </a:solidFill>
            </a:endParaRP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454" r="18001" b="4568"/>
          <a:stretch/>
        </p:blipFill>
        <p:spPr>
          <a:xfrm>
            <a:off x="3467100" y="4259075"/>
            <a:ext cx="2362200" cy="2113404"/>
          </a:xfrm>
          <a:prstGeom prst="rect">
            <a:avLst/>
          </a:prstGeom>
        </p:spPr>
      </p:pic>
    </p:spTree>
    <p:custDataLst>
      <p:tags r:id="rId1"/>
    </p:custDataLst>
    <p:extLst>
      <p:ext uri="{BB962C8B-B14F-4D97-AF65-F5344CB8AC3E}">
        <p14:creationId xmlns:p14="http://schemas.microsoft.com/office/powerpoint/2010/main" val="561956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04753"/>
            <a:ext cx="7772400" cy="1470025"/>
          </a:xfrm>
          <a:ln w="28575">
            <a:solidFill>
              <a:schemeClr val="accent5">
                <a:lumMod val="75000"/>
              </a:schemeClr>
            </a:solidFill>
          </a:ln>
        </p:spPr>
        <p:txBody>
          <a:bodyPr/>
          <a:lstStyle/>
          <a:p>
            <a:r>
              <a:rPr lang="en-US" b="1" dirty="0" smtClean="0"/>
              <a:t>New CAPTE Standards</a:t>
            </a:r>
            <a:endParaRPr lang="en-US" b="1" dirty="0"/>
          </a:p>
        </p:txBody>
      </p:sp>
      <p:sp>
        <p:nvSpPr>
          <p:cNvPr id="2" name="Content Placeholder 1"/>
          <p:cNvSpPr>
            <a:spLocks noGrp="1"/>
          </p:cNvSpPr>
          <p:nvPr>
            <p:ph type="subTitle" idx="1"/>
          </p:nvPr>
        </p:nvSpPr>
        <p:spPr>
          <a:xfrm>
            <a:off x="1371600" y="2854923"/>
            <a:ext cx="6400800" cy="1752600"/>
          </a:xfrm>
        </p:spPr>
        <p:txBody>
          <a:bodyPr/>
          <a:lstStyle/>
          <a:p>
            <a:r>
              <a:rPr lang="en-US" b="1" dirty="0" smtClean="0">
                <a:solidFill>
                  <a:schemeClr val="tx1"/>
                </a:solidFill>
              </a:rPr>
              <a:t>Effective date</a:t>
            </a: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205" y="3505200"/>
            <a:ext cx="2857500" cy="2524125"/>
          </a:xfrm>
          <a:prstGeom prst="rect">
            <a:avLst/>
          </a:prstGeom>
        </p:spPr>
      </p:pic>
    </p:spTree>
    <p:custDataLst>
      <p:tags r:id="rId1"/>
    </p:custDataLst>
    <p:extLst>
      <p:ext uri="{BB962C8B-B14F-4D97-AF65-F5344CB8AC3E}">
        <p14:creationId xmlns:p14="http://schemas.microsoft.com/office/powerpoint/2010/main" val="3004539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a:ln w="28575">
            <a:solidFill>
              <a:schemeClr val="accent5">
                <a:lumMod val="75000"/>
              </a:schemeClr>
            </a:solidFill>
          </a:ln>
        </p:spPr>
        <p:txBody>
          <a:bodyPr/>
          <a:lstStyle/>
          <a:p>
            <a:r>
              <a:rPr lang="en-US" b="1" dirty="0" smtClean="0"/>
              <a:t>CAPTE Definitions</a:t>
            </a:r>
            <a:endParaRPr lang="en-US" b="1" dirty="0"/>
          </a:p>
        </p:txBody>
      </p:sp>
      <p:sp>
        <p:nvSpPr>
          <p:cNvPr id="2" name="Content Placeholder 1"/>
          <p:cNvSpPr>
            <a:spLocks noGrp="1"/>
          </p:cNvSpPr>
          <p:nvPr>
            <p:ph idx="1"/>
          </p:nvPr>
        </p:nvSpPr>
        <p:spPr>
          <a:xfrm>
            <a:off x="457200" y="1295400"/>
            <a:ext cx="8229600" cy="4830763"/>
          </a:xfrm>
        </p:spPr>
        <p:txBody>
          <a:bodyPr/>
          <a:lstStyle/>
          <a:p>
            <a:r>
              <a:rPr lang="en-US" b="1" dirty="0" err="1" smtClean="0"/>
              <a:t>Interprofessional</a:t>
            </a:r>
            <a:r>
              <a:rPr lang="en-US" b="1" dirty="0" smtClean="0"/>
              <a:t> Education</a:t>
            </a:r>
          </a:p>
          <a:p>
            <a:pPr marL="0" indent="0" algn="ctr">
              <a:buNone/>
            </a:pPr>
            <a:r>
              <a:rPr lang="en-US" sz="2800" b="1" i="1" dirty="0" smtClean="0"/>
              <a:t>Occurs when two or more professions learn with, from and about each other to improve collaboration and the quality of care. (WHO, 2002)</a:t>
            </a: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499" t="2000" r="5000" b="6000"/>
          <a:stretch/>
        </p:blipFill>
        <p:spPr>
          <a:xfrm>
            <a:off x="2819400" y="3342034"/>
            <a:ext cx="3657600" cy="2851688"/>
          </a:xfrm>
          <a:prstGeom prst="rect">
            <a:avLst/>
          </a:prstGeom>
        </p:spPr>
      </p:pic>
    </p:spTree>
    <p:custDataLst>
      <p:tags r:id="rId1"/>
    </p:custDataLst>
    <p:extLst>
      <p:ext uri="{BB962C8B-B14F-4D97-AF65-F5344CB8AC3E}">
        <p14:creationId xmlns:p14="http://schemas.microsoft.com/office/powerpoint/2010/main" val="2751523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Objectives</a:t>
            </a:r>
            <a:endParaRPr lang="en-US" dirty="0"/>
          </a:p>
        </p:txBody>
      </p:sp>
      <p:sp>
        <p:nvSpPr>
          <p:cNvPr id="8" name="Content Placeholder 7"/>
          <p:cNvSpPr>
            <a:spLocks noGrp="1"/>
          </p:cNvSpPr>
          <p:nvPr>
            <p:ph idx="1"/>
          </p:nvPr>
        </p:nvSpPr>
        <p:spPr/>
        <p:txBody>
          <a:bodyPr>
            <a:normAutofit fontScale="92500" lnSpcReduction="10000"/>
          </a:bodyPr>
          <a:lstStyle/>
          <a:p>
            <a:pPr marL="0" indent="0">
              <a:buNone/>
            </a:pPr>
            <a:r>
              <a:rPr lang="en-US" dirty="0"/>
              <a:t>1. Summarize the CAPTE IPE standards and their relationship to the IPEC core competencies</a:t>
            </a:r>
          </a:p>
          <a:p>
            <a:pPr marL="0" indent="0">
              <a:buNone/>
            </a:pPr>
            <a:r>
              <a:rPr lang="en-US" dirty="0"/>
              <a:t>2. Explain the value of incorporating the core competencies to promote clinical excellence to clinical partners</a:t>
            </a:r>
          </a:p>
          <a:p>
            <a:pPr marL="0" indent="0">
              <a:buNone/>
            </a:pPr>
            <a:r>
              <a:rPr lang="en-US" dirty="0"/>
              <a:t>3. </a:t>
            </a:r>
            <a:r>
              <a:rPr lang="en-US" dirty="0" smtClean="0"/>
              <a:t>Identify </a:t>
            </a:r>
            <a:r>
              <a:rPr lang="en-US" dirty="0"/>
              <a:t>instructional strategies to prepare students and academic and clinical faculty for integration of IPE into the clinical </a:t>
            </a:r>
            <a:r>
              <a:rPr lang="en-US" dirty="0" smtClean="0"/>
              <a:t>setting</a:t>
            </a:r>
          </a:p>
          <a:p>
            <a:pPr marL="0" indent="0">
              <a:buNone/>
            </a:pPr>
            <a:r>
              <a:rPr lang="en-US" dirty="0"/>
              <a:t>4. </a:t>
            </a:r>
            <a:r>
              <a:rPr lang="en-US" dirty="0" smtClean="0"/>
              <a:t>Design </a:t>
            </a:r>
            <a:r>
              <a:rPr lang="en-US" dirty="0"/>
              <a:t>IP activities for their students’ use in the clinic based upon the core competencies</a:t>
            </a:r>
          </a:p>
          <a:p>
            <a:endParaRPr lang="en-US" dirty="0"/>
          </a:p>
        </p:txBody>
      </p:sp>
      <p:grpSp>
        <p:nvGrpSpPr>
          <p:cNvPr id="6" name="Group 5"/>
          <p:cNvGrpSpPr/>
          <p:nvPr/>
        </p:nvGrpSpPr>
        <p:grpSpPr>
          <a:xfrm>
            <a:off x="3281413" y="6271059"/>
            <a:ext cx="5767337" cy="552450"/>
            <a:chOff x="3281413" y="6271059"/>
            <a:chExt cx="5767337" cy="552450"/>
          </a:xfrm>
        </p:grpSpPr>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grpSp>
    </p:spTree>
    <p:extLst>
      <p:ext uri="{BB962C8B-B14F-4D97-AF65-F5344CB8AC3E}">
        <p14:creationId xmlns:p14="http://schemas.microsoft.com/office/powerpoint/2010/main" val="1921695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a:ln w="28575">
            <a:solidFill>
              <a:schemeClr val="accent5">
                <a:lumMod val="75000"/>
              </a:schemeClr>
            </a:solidFill>
          </a:ln>
        </p:spPr>
        <p:txBody>
          <a:bodyPr/>
          <a:lstStyle/>
          <a:p>
            <a:r>
              <a:rPr lang="en-US" b="1" dirty="0" smtClean="0"/>
              <a:t>CAPTE Definitions</a:t>
            </a:r>
            <a:endParaRPr lang="en-US" b="1" dirty="0"/>
          </a:p>
        </p:txBody>
      </p:sp>
      <p:sp>
        <p:nvSpPr>
          <p:cNvPr id="2" name="Content Placeholder 1"/>
          <p:cNvSpPr>
            <a:spLocks noGrp="1"/>
          </p:cNvSpPr>
          <p:nvPr>
            <p:ph idx="1"/>
          </p:nvPr>
        </p:nvSpPr>
        <p:spPr>
          <a:xfrm>
            <a:off x="457200" y="1295400"/>
            <a:ext cx="8229600" cy="4830763"/>
          </a:xfrm>
        </p:spPr>
        <p:txBody>
          <a:bodyPr/>
          <a:lstStyle/>
          <a:p>
            <a:r>
              <a:rPr lang="en-US" b="1" dirty="0" err="1" smtClean="0"/>
              <a:t>Interprofessional</a:t>
            </a:r>
            <a:r>
              <a:rPr lang="en-US" b="1" dirty="0" smtClean="0"/>
              <a:t> Practice</a:t>
            </a:r>
          </a:p>
          <a:p>
            <a:pPr marL="0" indent="0" algn="ctr">
              <a:buNone/>
            </a:pPr>
            <a:r>
              <a:rPr lang="en-US" sz="2800" b="1" i="1" dirty="0" smtClean="0"/>
              <a:t>When multiple health workers from different professional backgrounds work together with patients, families, </a:t>
            </a:r>
            <a:r>
              <a:rPr lang="en-US" sz="2800" b="1" i="1" dirty="0" err="1" smtClean="0"/>
              <a:t>carers</a:t>
            </a:r>
            <a:r>
              <a:rPr lang="en-US" sz="2800" b="1" i="1" dirty="0" smtClean="0"/>
              <a:t> [sic], and communities to deliver the highest quality of care. (WHO, 2010)</a:t>
            </a: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062" t="2941" r="7062" b="327"/>
          <a:stretch/>
        </p:blipFill>
        <p:spPr>
          <a:xfrm>
            <a:off x="3261844" y="3731795"/>
            <a:ext cx="2681756" cy="2611184"/>
          </a:xfrm>
          <a:prstGeom prst="rect">
            <a:avLst/>
          </a:prstGeom>
        </p:spPr>
      </p:pic>
    </p:spTree>
    <p:custDataLst>
      <p:tags r:id="rId1"/>
    </p:custDataLst>
    <p:extLst>
      <p:ext uri="{BB962C8B-B14F-4D97-AF65-F5344CB8AC3E}">
        <p14:creationId xmlns:p14="http://schemas.microsoft.com/office/powerpoint/2010/main" val="1195284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28575">
            <a:solidFill>
              <a:schemeClr val="accent5">
                <a:lumMod val="75000"/>
              </a:schemeClr>
            </a:solidFill>
          </a:ln>
        </p:spPr>
        <p:txBody>
          <a:bodyPr/>
          <a:lstStyle/>
          <a:p>
            <a:r>
              <a:rPr lang="en-US" b="1" dirty="0" smtClean="0"/>
              <a:t>New CAPTE Standards</a:t>
            </a:r>
            <a:endParaRPr lang="en-US" b="1" dirty="0"/>
          </a:p>
        </p:txBody>
      </p:sp>
      <p:sp>
        <p:nvSpPr>
          <p:cNvPr id="2" name="Content Placeholder 1"/>
          <p:cNvSpPr>
            <a:spLocks noGrp="1"/>
          </p:cNvSpPr>
          <p:nvPr>
            <p:ph idx="1"/>
          </p:nvPr>
        </p:nvSpPr>
        <p:spPr/>
        <p:txBody>
          <a:bodyPr/>
          <a:lstStyle/>
          <a:p>
            <a:r>
              <a:rPr lang="en-US" b="1" dirty="0" smtClean="0"/>
              <a:t>Standards and Elements</a:t>
            </a:r>
          </a:p>
          <a:p>
            <a:pPr lvl="1"/>
            <a:r>
              <a:rPr lang="en-US" b="1" dirty="0" smtClean="0"/>
              <a:t>6F</a:t>
            </a:r>
          </a:p>
          <a:p>
            <a:pPr lvl="1"/>
            <a:r>
              <a:rPr lang="en-US" b="1" dirty="0" smtClean="0"/>
              <a:t>6L3</a:t>
            </a:r>
          </a:p>
          <a:p>
            <a:pPr lvl="1"/>
            <a:r>
              <a:rPr lang="en-US" b="1" dirty="0" smtClean="0"/>
              <a:t>7D7</a:t>
            </a:r>
          </a:p>
          <a:p>
            <a:pPr lvl="1"/>
            <a:r>
              <a:rPr lang="en-US" b="1" dirty="0" smtClean="0"/>
              <a:t>7D28</a:t>
            </a:r>
          </a:p>
          <a:p>
            <a:pPr lvl="1"/>
            <a:r>
              <a:rPr lang="en-US" b="1" dirty="0" smtClean="0"/>
              <a:t>7D37</a:t>
            </a:r>
          </a:p>
          <a:p>
            <a:pPr lvl="1"/>
            <a:r>
              <a:rPr lang="en-US" b="1" dirty="0" smtClean="0"/>
              <a:t>7D39</a:t>
            </a:r>
            <a:endParaRPr lang="en-US" b="1" dirty="0"/>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74" t="4445" b="2222"/>
          <a:stretch/>
        </p:blipFill>
        <p:spPr>
          <a:xfrm>
            <a:off x="3810999" y="2274207"/>
            <a:ext cx="4347214" cy="3924404"/>
          </a:xfrm>
          <a:prstGeom prst="rect">
            <a:avLst/>
          </a:prstGeom>
        </p:spPr>
      </p:pic>
      <p:sp>
        <p:nvSpPr>
          <p:cNvPr id="5" name="TextBox 4"/>
          <p:cNvSpPr txBox="1"/>
          <p:nvPr/>
        </p:nvSpPr>
        <p:spPr>
          <a:xfrm>
            <a:off x="8033129" y="3505200"/>
            <a:ext cx="545342" cy="1200329"/>
          </a:xfrm>
          <a:prstGeom prst="rect">
            <a:avLst/>
          </a:prstGeom>
          <a:noFill/>
        </p:spPr>
        <p:txBody>
          <a:bodyPr wrap="none" rtlCol="0">
            <a:spAutoFit/>
          </a:bodyPr>
          <a:lstStyle/>
          <a:p>
            <a:r>
              <a:rPr lang="en-US" sz="7200" dirty="0" smtClean="0">
                <a:solidFill>
                  <a:schemeClr val="tx1">
                    <a:lumMod val="75000"/>
                    <a:lumOff val="25000"/>
                  </a:schemeClr>
                </a:solidFill>
              </a:rPr>
              <a:t>s</a:t>
            </a:r>
            <a:endParaRPr lang="en-US" sz="72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32022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745" y="109669"/>
            <a:ext cx="8229600" cy="1143000"/>
          </a:xfrm>
          <a:ln w="28575">
            <a:solidFill>
              <a:schemeClr val="accent5">
                <a:lumMod val="75000"/>
              </a:schemeClr>
            </a:solidFill>
          </a:ln>
        </p:spPr>
        <p:txBody>
          <a:bodyPr>
            <a:normAutofit fontScale="90000"/>
          </a:bodyPr>
          <a:lstStyle/>
          <a:p>
            <a:r>
              <a:rPr lang="en-US" b="1" dirty="0" err="1" smtClean="0"/>
              <a:t>Interprofessional</a:t>
            </a:r>
            <a:r>
              <a:rPr lang="en-US" b="1" dirty="0" smtClean="0"/>
              <a:t> Collaborative Practice Competency Domains</a:t>
            </a:r>
            <a:endParaRPr lang="en-US" b="1" dirty="0"/>
          </a:p>
        </p:txBody>
      </p:sp>
      <p:sp>
        <p:nvSpPr>
          <p:cNvPr id="2" name="Content Placeholder 1"/>
          <p:cNvSpPr>
            <a:spLocks noGrp="1"/>
          </p:cNvSpPr>
          <p:nvPr>
            <p:ph idx="1"/>
          </p:nvPr>
        </p:nvSpPr>
        <p:spPr>
          <a:xfrm>
            <a:off x="447675" y="1252669"/>
            <a:ext cx="8229600" cy="4586939"/>
          </a:xfrm>
        </p:spPr>
        <p:txBody>
          <a:bodyPr/>
          <a:lstStyle/>
          <a:p>
            <a:r>
              <a:rPr lang="en-US" b="1" dirty="0" smtClean="0"/>
              <a:t>Competency Domain 1 (VE1 – VE10)</a:t>
            </a:r>
          </a:p>
          <a:p>
            <a:pPr lvl="1"/>
            <a:r>
              <a:rPr lang="en-US" b="1" dirty="0" smtClean="0"/>
              <a:t>Values/Ethics for </a:t>
            </a:r>
            <a:r>
              <a:rPr lang="en-US" b="1" dirty="0" err="1" smtClean="0"/>
              <a:t>Interprofessional</a:t>
            </a:r>
            <a:r>
              <a:rPr lang="en-US" b="1" dirty="0" smtClean="0"/>
              <a:t> Practice</a:t>
            </a:r>
          </a:p>
          <a:p>
            <a:r>
              <a:rPr lang="en-US" b="1" dirty="0"/>
              <a:t>Competency </a:t>
            </a:r>
            <a:r>
              <a:rPr lang="en-US" b="1" dirty="0" smtClean="0"/>
              <a:t>Domain 2 (RR1 – R9)</a:t>
            </a:r>
          </a:p>
          <a:p>
            <a:pPr lvl="1"/>
            <a:r>
              <a:rPr lang="en-US" b="1" dirty="0" smtClean="0"/>
              <a:t>Roles/Responsibilities</a:t>
            </a:r>
          </a:p>
          <a:p>
            <a:r>
              <a:rPr lang="en-US" b="1" dirty="0"/>
              <a:t>Competency </a:t>
            </a:r>
            <a:r>
              <a:rPr lang="en-US" b="1" dirty="0" smtClean="0"/>
              <a:t>Domain</a:t>
            </a:r>
            <a:r>
              <a:rPr lang="en-US" b="1" dirty="0"/>
              <a:t> </a:t>
            </a:r>
            <a:r>
              <a:rPr lang="en-US" b="1" dirty="0" smtClean="0"/>
              <a:t> 3 (CC1- CC8)</a:t>
            </a:r>
          </a:p>
          <a:p>
            <a:pPr lvl="1"/>
            <a:r>
              <a:rPr lang="en-US" b="1" dirty="0" err="1" smtClean="0"/>
              <a:t>Interprofessional</a:t>
            </a:r>
            <a:r>
              <a:rPr lang="en-US" b="1" dirty="0" smtClean="0"/>
              <a:t> Communication</a:t>
            </a:r>
          </a:p>
          <a:p>
            <a:r>
              <a:rPr lang="en-US" b="1" dirty="0" smtClean="0"/>
              <a:t>Competency </a:t>
            </a:r>
            <a:r>
              <a:rPr lang="en-US" b="1" dirty="0"/>
              <a:t>Domain </a:t>
            </a:r>
            <a:r>
              <a:rPr lang="en-US" b="1" dirty="0" smtClean="0"/>
              <a:t> 4 (TT1 – TT11)</a:t>
            </a:r>
          </a:p>
          <a:p>
            <a:pPr lvl="1"/>
            <a:r>
              <a:rPr lang="en-US" b="1" dirty="0" smtClean="0"/>
              <a:t>Teams and Teamwork</a:t>
            </a:r>
            <a:endParaRPr lang="en-US" b="1" dirty="0"/>
          </a:p>
        </p:txBody>
      </p:sp>
      <p:sp>
        <p:nvSpPr>
          <p:cNvPr id="6" name="Rectangle 5"/>
          <p:cNvSpPr/>
          <p:nvPr/>
        </p:nvSpPr>
        <p:spPr>
          <a:xfrm>
            <a:off x="3276600" y="6472084"/>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3" name="TextBox 2"/>
          <p:cNvSpPr txBox="1"/>
          <p:nvPr/>
        </p:nvSpPr>
        <p:spPr>
          <a:xfrm>
            <a:off x="3417602" y="5574150"/>
            <a:ext cx="4888198" cy="954107"/>
          </a:xfrm>
          <a:prstGeom prst="rect">
            <a:avLst/>
          </a:prstGeom>
          <a:noFill/>
          <a:ln>
            <a:solidFill>
              <a:schemeClr val="tx1"/>
            </a:solidFill>
          </a:ln>
        </p:spPr>
        <p:txBody>
          <a:bodyPr wrap="none" rtlCol="0">
            <a:spAutoFit/>
          </a:bodyPr>
          <a:lstStyle/>
          <a:p>
            <a:r>
              <a:rPr lang="en-US" sz="1400" b="1" dirty="0" err="1"/>
              <a:t>Interprofessional</a:t>
            </a:r>
            <a:r>
              <a:rPr lang="en-US" sz="1400" b="1" dirty="0"/>
              <a:t> Education Collaborative Expert Panel. (2011). </a:t>
            </a:r>
            <a:endParaRPr lang="en-US" sz="1400" b="1" dirty="0" smtClean="0"/>
          </a:p>
          <a:p>
            <a:r>
              <a:rPr lang="en-US" sz="1400" b="1" i="1" dirty="0" smtClean="0"/>
              <a:t>Core </a:t>
            </a:r>
            <a:r>
              <a:rPr lang="en-US" sz="1400" b="1" i="1" dirty="0"/>
              <a:t>competencies for </a:t>
            </a:r>
            <a:r>
              <a:rPr lang="en-US" sz="1400" b="1" i="1" dirty="0" err="1"/>
              <a:t>interprofessional</a:t>
            </a:r>
            <a:r>
              <a:rPr lang="en-US" sz="1400" b="1" i="1" dirty="0"/>
              <a:t> collaborative practice: </a:t>
            </a:r>
            <a:endParaRPr lang="en-US" sz="1400" b="1" i="1" dirty="0" smtClean="0"/>
          </a:p>
          <a:p>
            <a:r>
              <a:rPr lang="en-US" sz="1400" b="1" i="1" dirty="0" smtClean="0"/>
              <a:t>Report </a:t>
            </a:r>
            <a:r>
              <a:rPr lang="en-US" sz="1400" b="1" i="1" dirty="0"/>
              <a:t>of an expert panel. </a:t>
            </a:r>
            <a:r>
              <a:rPr lang="en-US" sz="1400" b="1" dirty="0"/>
              <a:t>Washington, D.C.: </a:t>
            </a:r>
            <a:endParaRPr lang="en-US" sz="1400" b="1" dirty="0" smtClean="0"/>
          </a:p>
          <a:p>
            <a:r>
              <a:rPr lang="en-US" sz="1400" b="1" dirty="0" err="1" smtClean="0"/>
              <a:t>Interprofessional</a:t>
            </a:r>
            <a:r>
              <a:rPr lang="en-US" sz="1400" b="1" dirty="0" smtClean="0"/>
              <a:t> </a:t>
            </a:r>
            <a:r>
              <a:rPr lang="en-US" sz="1400" b="1" dirty="0"/>
              <a:t>Education Collaborative.</a:t>
            </a:r>
          </a:p>
        </p:txBody>
      </p:sp>
    </p:spTree>
    <p:custDataLst>
      <p:tags r:id="rId1"/>
    </p:custDataLst>
    <p:extLst>
      <p:ext uri="{BB962C8B-B14F-4D97-AF65-F5344CB8AC3E}">
        <p14:creationId xmlns:p14="http://schemas.microsoft.com/office/powerpoint/2010/main" val="1981985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a:ln w="28575">
            <a:solidFill>
              <a:schemeClr val="accent5">
                <a:lumMod val="75000"/>
              </a:schemeClr>
            </a:solidFill>
          </a:ln>
        </p:spPr>
        <p:txBody>
          <a:bodyPr/>
          <a:lstStyle/>
          <a:p>
            <a:r>
              <a:rPr lang="en-US" b="1" dirty="0" smtClean="0"/>
              <a:t>CAPTE Standard 6F</a:t>
            </a:r>
            <a:endParaRPr lang="en-US" b="1" dirty="0"/>
          </a:p>
        </p:txBody>
      </p:sp>
      <p:sp>
        <p:nvSpPr>
          <p:cNvPr id="2" name="Content Placeholder 1"/>
          <p:cNvSpPr>
            <a:spLocks noGrp="1"/>
          </p:cNvSpPr>
          <p:nvPr>
            <p:ph idx="1"/>
          </p:nvPr>
        </p:nvSpPr>
        <p:spPr>
          <a:xfrm>
            <a:off x="457200" y="1295400"/>
            <a:ext cx="8229600" cy="5067218"/>
          </a:xfrm>
        </p:spPr>
        <p:txBody>
          <a:bodyPr>
            <a:normAutofit lnSpcReduction="10000"/>
          </a:bodyPr>
          <a:lstStyle/>
          <a:p>
            <a:pPr marL="0" indent="0" algn="ctr">
              <a:buNone/>
            </a:pPr>
            <a:r>
              <a:rPr lang="en-US" b="1" dirty="0"/>
              <a:t>The didactic and clinical curriculum includes </a:t>
            </a:r>
            <a:r>
              <a:rPr lang="en-US" b="1" dirty="0" err="1"/>
              <a:t>interprofessional</a:t>
            </a:r>
            <a:r>
              <a:rPr lang="en-US" b="1" dirty="0"/>
              <a:t> education; learning activities are directed toward the development of </a:t>
            </a:r>
            <a:r>
              <a:rPr lang="en-US" b="1" dirty="0" err="1"/>
              <a:t>interprofessional</a:t>
            </a:r>
            <a:r>
              <a:rPr lang="en-US" b="1" dirty="0"/>
              <a:t> competencies including, but not limited to, </a:t>
            </a:r>
            <a:r>
              <a:rPr lang="en-US" b="1" u="sng" dirty="0"/>
              <a:t>values/ethics</a:t>
            </a:r>
            <a:r>
              <a:rPr lang="en-US" b="1" dirty="0"/>
              <a:t>, </a:t>
            </a:r>
            <a:r>
              <a:rPr lang="en-US" b="1" u="sng" dirty="0"/>
              <a:t>communication</a:t>
            </a:r>
            <a:r>
              <a:rPr lang="en-US" b="1" dirty="0"/>
              <a:t>, </a:t>
            </a:r>
            <a:r>
              <a:rPr lang="en-US" b="1" u="sng" dirty="0"/>
              <a:t>professional roles and responsibilities</a:t>
            </a:r>
            <a:r>
              <a:rPr lang="en-US" b="1" dirty="0"/>
              <a:t>, and </a:t>
            </a:r>
            <a:r>
              <a:rPr lang="en-US" b="1" u="sng" dirty="0"/>
              <a:t>teamwork</a:t>
            </a:r>
            <a:r>
              <a:rPr lang="en-US" b="1" dirty="0"/>
              <a:t>. </a:t>
            </a:r>
            <a:endParaRPr lang="en-US" b="1" dirty="0" smtClean="0"/>
          </a:p>
          <a:p>
            <a:pPr marL="0" indent="0">
              <a:buNone/>
            </a:pPr>
            <a:r>
              <a:rPr lang="en-US" b="1" dirty="0" smtClean="0">
                <a:solidFill>
                  <a:srgbClr val="FF0000"/>
                </a:solidFill>
              </a:rPr>
              <a:t>NOTE: Effective January 1, 2018</a:t>
            </a:r>
          </a:p>
          <a:p>
            <a:pPr marL="0" indent="0">
              <a:buNone/>
            </a:pPr>
            <a:endParaRPr lang="en-US" b="1" dirty="0" smtClean="0"/>
          </a:p>
          <a:p>
            <a:pPr marL="0" indent="0">
              <a:buNone/>
            </a:pPr>
            <a:r>
              <a:rPr lang="en-US" b="1" dirty="0" smtClean="0">
                <a:solidFill>
                  <a:srgbClr val="0070C0"/>
                </a:solidFill>
              </a:rPr>
              <a:t>Correlates with all 4 </a:t>
            </a:r>
            <a:r>
              <a:rPr lang="en-US" b="1" dirty="0">
                <a:solidFill>
                  <a:srgbClr val="0070C0"/>
                </a:solidFill>
              </a:rPr>
              <a:t>IPEC </a:t>
            </a:r>
            <a:r>
              <a:rPr lang="en-US" b="1" dirty="0" smtClean="0">
                <a:solidFill>
                  <a:srgbClr val="0070C0"/>
                </a:solidFill>
              </a:rPr>
              <a:t>Competency Domains</a:t>
            </a:r>
            <a:endParaRPr lang="en-US" b="1" dirty="0">
              <a:solidFill>
                <a:srgbClr val="0070C0"/>
              </a:solidFill>
            </a:endParaRP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3" name="Minus 2"/>
          <p:cNvSpPr/>
          <p:nvPr/>
        </p:nvSpPr>
        <p:spPr>
          <a:xfrm>
            <a:off x="1828800" y="5257800"/>
            <a:ext cx="4953000" cy="76200"/>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56510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8044"/>
            <a:ext cx="8229600" cy="1143000"/>
          </a:xfrm>
          <a:ln w="28575">
            <a:solidFill>
              <a:schemeClr val="accent5">
                <a:lumMod val="75000"/>
              </a:schemeClr>
            </a:solidFill>
          </a:ln>
        </p:spPr>
        <p:txBody>
          <a:bodyPr/>
          <a:lstStyle/>
          <a:p>
            <a:r>
              <a:rPr lang="en-US" b="1" dirty="0" smtClean="0"/>
              <a:t>CAPTE Standard 6L3</a:t>
            </a:r>
            <a:endParaRPr lang="en-US" b="1" dirty="0"/>
          </a:p>
        </p:txBody>
      </p:sp>
      <p:sp>
        <p:nvSpPr>
          <p:cNvPr id="2" name="Content Placeholder 1"/>
          <p:cNvSpPr>
            <a:spLocks noGrp="1"/>
          </p:cNvSpPr>
          <p:nvPr>
            <p:ph idx="1"/>
          </p:nvPr>
        </p:nvSpPr>
        <p:spPr>
          <a:xfrm>
            <a:off x="457200" y="1321044"/>
            <a:ext cx="8229600" cy="4805119"/>
          </a:xfrm>
        </p:spPr>
        <p:txBody>
          <a:bodyPr/>
          <a:lstStyle/>
          <a:p>
            <a:pPr marL="0" indent="0">
              <a:buNone/>
            </a:pPr>
            <a:r>
              <a:rPr lang="en-US" b="1" dirty="0" smtClean="0"/>
              <a:t>6L  The curriculum plan includes clinical education experiences for each student that encompass, but are not limited to:</a:t>
            </a:r>
          </a:p>
          <a:p>
            <a:pPr marL="0" indent="0" algn="ctr">
              <a:buNone/>
            </a:pPr>
            <a:endParaRPr lang="en-US" b="1" dirty="0" smtClean="0"/>
          </a:p>
          <a:p>
            <a:pPr marL="0" indent="0" algn="ctr">
              <a:buNone/>
            </a:pPr>
            <a:r>
              <a:rPr lang="en-US" b="1" dirty="0" smtClean="0"/>
              <a:t>6L3  involvement </a:t>
            </a:r>
            <a:r>
              <a:rPr lang="en-US" b="1" dirty="0"/>
              <a:t>in </a:t>
            </a:r>
            <a:r>
              <a:rPr lang="en-US" b="1" dirty="0" err="1"/>
              <a:t>interprofessional</a:t>
            </a:r>
            <a:r>
              <a:rPr lang="en-US" b="1" dirty="0"/>
              <a:t> </a:t>
            </a:r>
            <a:r>
              <a:rPr lang="en-US" b="1" dirty="0" smtClean="0"/>
              <a:t>practice</a:t>
            </a:r>
          </a:p>
          <a:p>
            <a:pPr marL="0" indent="0" algn="ctr">
              <a:buNone/>
            </a:pPr>
            <a:endParaRPr lang="en-US" b="1" dirty="0" smtClean="0"/>
          </a:p>
          <a:p>
            <a:pPr marL="0" indent="0" algn="ctr">
              <a:buNone/>
            </a:pPr>
            <a:r>
              <a:rPr lang="en-US" b="1" dirty="0" smtClean="0">
                <a:solidFill>
                  <a:srgbClr val="0070C0"/>
                </a:solidFill>
              </a:rPr>
              <a:t>(VE5, RR4, RR6, RR7, RR8, RR9, CC2, CC3, CC4, CC8, TT3, TT4, TT7, TT11)</a:t>
            </a:r>
            <a:endParaRPr lang="en-US" b="1" dirty="0">
              <a:solidFill>
                <a:srgbClr val="0070C0"/>
              </a:solidFill>
            </a:endParaRP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0444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28575">
            <a:solidFill>
              <a:schemeClr val="accent5">
                <a:lumMod val="75000"/>
              </a:schemeClr>
            </a:solidFill>
          </a:ln>
        </p:spPr>
        <p:txBody>
          <a:bodyPr/>
          <a:lstStyle/>
          <a:p>
            <a:r>
              <a:rPr lang="en-US" b="1" dirty="0" smtClean="0"/>
              <a:t>CAPTE Standard 7D7</a:t>
            </a:r>
            <a:endParaRPr lang="en-US" b="1" dirty="0"/>
          </a:p>
        </p:txBody>
      </p:sp>
      <p:sp>
        <p:nvSpPr>
          <p:cNvPr id="2" name="Content Placeholder 1"/>
          <p:cNvSpPr>
            <a:spLocks noGrp="1"/>
          </p:cNvSpPr>
          <p:nvPr>
            <p:ph idx="1"/>
          </p:nvPr>
        </p:nvSpPr>
        <p:spPr/>
        <p:txBody>
          <a:bodyPr>
            <a:normAutofit/>
          </a:bodyPr>
          <a:lstStyle/>
          <a:p>
            <a:pPr marL="0" indent="0" algn="ctr">
              <a:buNone/>
            </a:pPr>
            <a:r>
              <a:rPr lang="en-US" b="1" u="sng" dirty="0" smtClean="0"/>
              <a:t>Professional Ethics, Values and Responsibilities</a:t>
            </a:r>
          </a:p>
          <a:p>
            <a:pPr marL="0" indent="0" algn="ctr">
              <a:buNone/>
            </a:pPr>
            <a:r>
              <a:rPr lang="en-US" b="1" dirty="0" smtClean="0"/>
              <a:t>Communicate </a:t>
            </a:r>
            <a:r>
              <a:rPr lang="en-US" b="1" dirty="0"/>
              <a:t>effectively with all stakeholders, including patients/clients, family members, caregivers, practitioners, </a:t>
            </a:r>
            <a:r>
              <a:rPr lang="en-US" b="1" dirty="0" err="1"/>
              <a:t>interprofessional</a:t>
            </a:r>
            <a:r>
              <a:rPr lang="en-US" b="1" dirty="0"/>
              <a:t> team members, consumers, payers, and policymakers</a:t>
            </a:r>
            <a:r>
              <a:rPr lang="en-US" b="1" dirty="0" smtClean="0"/>
              <a:t>.</a:t>
            </a:r>
          </a:p>
          <a:p>
            <a:pPr marL="0" indent="0" algn="ctr">
              <a:buNone/>
            </a:pPr>
            <a:endParaRPr lang="en-US" b="1" dirty="0"/>
          </a:p>
          <a:p>
            <a:pPr marL="0" indent="0" algn="ctr">
              <a:buNone/>
            </a:pPr>
            <a:r>
              <a:rPr lang="en-US" b="1" dirty="0" smtClean="0">
                <a:solidFill>
                  <a:srgbClr val="0070C0"/>
                </a:solidFill>
              </a:rPr>
              <a:t>(VE5, RR1, RR3, RR4, RR6, RR7, CC1-CC8, TT6)</a:t>
            </a:r>
            <a:endParaRPr lang="en-US" b="1" dirty="0">
              <a:solidFill>
                <a:srgbClr val="0070C0"/>
              </a:solidFill>
            </a:endParaRP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41486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28575">
            <a:solidFill>
              <a:schemeClr val="accent5">
                <a:lumMod val="75000"/>
              </a:schemeClr>
            </a:solidFill>
          </a:ln>
        </p:spPr>
        <p:txBody>
          <a:bodyPr/>
          <a:lstStyle/>
          <a:p>
            <a:r>
              <a:rPr lang="en-US" b="1" dirty="0" smtClean="0"/>
              <a:t>CAPTE Standard 7D28</a:t>
            </a:r>
            <a:endParaRPr lang="en-US" b="1" dirty="0"/>
          </a:p>
        </p:txBody>
      </p:sp>
      <p:sp>
        <p:nvSpPr>
          <p:cNvPr id="2" name="Content Placeholder 1"/>
          <p:cNvSpPr>
            <a:spLocks noGrp="1"/>
          </p:cNvSpPr>
          <p:nvPr>
            <p:ph idx="1"/>
          </p:nvPr>
        </p:nvSpPr>
        <p:spPr/>
        <p:txBody>
          <a:bodyPr>
            <a:normAutofit lnSpcReduction="10000"/>
          </a:bodyPr>
          <a:lstStyle/>
          <a:p>
            <a:pPr marL="0" indent="0" algn="ctr">
              <a:buNone/>
            </a:pPr>
            <a:r>
              <a:rPr lang="en-US" sz="3600" b="1" u="sng" dirty="0"/>
              <a:t>Management of Care Delivery</a:t>
            </a:r>
            <a:endParaRPr lang="en-US" sz="3600" b="1" dirty="0"/>
          </a:p>
          <a:p>
            <a:pPr marL="0" indent="0" algn="ctr">
              <a:buNone/>
            </a:pPr>
            <a:r>
              <a:rPr lang="en-US" b="1" dirty="0"/>
              <a:t>Manage the delivery of the plan of care that is consistent with professional obligations, </a:t>
            </a:r>
            <a:r>
              <a:rPr lang="en-US" b="1" dirty="0" err="1"/>
              <a:t>interprofessional</a:t>
            </a:r>
            <a:r>
              <a:rPr lang="en-US" b="1" dirty="0"/>
              <a:t> collaborations, and administrative policies and procedures of the practice environment</a:t>
            </a:r>
            <a:r>
              <a:rPr lang="en-US" b="1" dirty="0" smtClean="0"/>
              <a:t>.</a:t>
            </a:r>
          </a:p>
          <a:p>
            <a:pPr marL="0" indent="0" algn="ctr">
              <a:buNone/>
            </a:pPr>
            <a:endParaRPr lang="en-US" b="1" dirty="0"/>
          </a:p>
          <a:p>
            <a:pPr marL="0" indent="0" algn="ctr">
              <a:buNone/>
            </a:pPr>
            <a:r>
              <a:rPr lang="en-US" b="1" dirty="0" smtClean="0">
                <a:solidFill>
                  <a:srgbClr val="0070C0"/>
                </a:solidFill>
              </a:rPr>
              <a:t>(VE5, VE6, VE7, VE9, VE10, RR1, RR2, RR5, RR8, CC3, TT3, TT4, TT7, TT10)</a:t>
            </a:r>
            <a:endParaRPr lang="en-US" b="1" dirty="0">
              <a:solidFill>
                <a:srgbClr val="0070C0"/>
              </a:solidFill>
            </a:endParaRP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26423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a:ln w="28575">
            <a:solidFill>
              <a:schemeClr val="accent5">
                <a:lumMod val="75000"/>
              </a:schemeClr>
            </a:solidFill>
          </a:ln>
        </p:spPr>
        <p:txBody>
          <a:bodyPr/>
          <a:lstStyle/>
          <a:p>
            <a:r>
              <a:rPr lang="en-US" b="1" dirty="0" smtClean="0"/>
              <a:t>CAPTE Standard 7D37</a:t>
            </a:r>
            <a:endParaRPr lang="en-US" b="1" dirty="0"/>
          </a:p>
        </p:txBody>
      </p:sp>
      <p:sp>
        <p:nvSpPr>
          <p:cNvPr id="2" name="Content Placeholder 1"/>
          <p:cNvSpPr>
            <a:spLocks noGrp="1"/>
          </p:cNvSpPr>
          <p:nvPr>
            <p:ph idx="1"/>
          </p:nvPr>
        </p:nvSpPr>
        <p:spPr>
          <a:xfrm>
            <a:off x="457200" y="1295400"/>
            <a:ext cx="8229600" cy="4830763"/>
          </a:xfrm>
        </p:spPr>
        <p:txBody>
          <a:bodyPr>
            <a:normAutofit lnSpcReduction="10000"/>
          </a:bodyPr>
          <a:lstStyle/>
          <a:p>
            <a:pPr marL="0" indent="0" algn="ctr">
              <a:buNone/>
            </a:pPr>
            <a:r>
              <a:rPr lang="en-US" sz="3600" b="1" u="sng" dirty="0"/>
              <a:t>Participation in Health Care Environment</a:t>
            </a:r>
            <a:endParaRPr lang="en-US" sz="3600" b="1" dirty="0"/>
          </a:p>
          <a:p>
            <a:pPr marL="0" indent="0" algn="ctr">
              <a:buNone/>
            </a:pPr>
            <a:r>
              <a:rPr lang="en-US" b="1" dirty="0"/>
              <a:t>Assess and document safety risks of patients and the healthcare provider and design and implement strategies to improve safety in the healthcare setting as an individual and as a member of the </a:t>
            </a:r>
            <a:r>
              <a:rPr lang="en-US" b="1" dirty="0" err="1"/>
              <a:t>interprofessional</a:t>
            </a:r>
            <a:r>
              <a:rPr lang="en-US" b="1" dirty="0"/>
              <a:t> healthcare </a:t>
            </a:r>
            <a:r>
              <a:rPr lang="en-US" b="1" dirty="0" smtClean="0"/>
              <a:t>team.</a:t>
            </a:r>
          </a:p>
          <a:p>
            <a:pPr marL="0" indent="0" algn="ctr">
              <a:buNone/>
            </a:pPr>
            <a:endParaRPr lang="en-US" b="1" dirty="0"/>
          </a:p>
          <a:p>
            <a:pPr marL="0" indent="0" algn="ctr">
              <a:buNone/>
            </a:pPr>
            <a:r>
              <a:rPr lang="en-US" b="1" dirty="0" smtClean="0">
                <a:solidFill>
                  <a:srgbClr val="0070C0"/>
                </a:solidFill>
              </a:rPr>
              <a:t>(VE1, VE5, VE7, VE10, RR2, RR5, RR6, TT3, TT7, TT9, T10, TT11)</a:t>
            </a:r>
            <a:endParaRPr lang="en-US" b="1" dirty="0">
              <a:solidFill>
                <a:srgbClr val="0070C0"/>
              </a:solidFill>
            </a:endParaRP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28842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28575">
            <a:solidFill>
              <a:schemeClr val="accent5">
                <a:lumMod val="75000"/>
              </a:schemeClr>
            </a:solidFill>
          </a:ln>
        </p:spPr>
        <p:txBody>
          <a:bodyPr/>
          <a:lstStyle/>
          <a:p>
            <a:r>
              <a:rPr lang="en-US" b="1" dirty="0" smtClean="0"/>
              <a:t>CAPTE Standard 7D39</a:t>
            </a:r>
            <a:endParaRPr lang="en-US" b="1" dirty="0"/>
          </a:p>
        </p:txBody>
      </p:sp>
      <p:sp>
        <p:nvSpPr>
          <p:cNvPr id="2" name="Content Placeholder 1"/>
          <p:cNvSpPr>
            <a:spLocks noGrp="1"/>
          </p:cNvSpPr>
          <p:nvPr>
            <p:ph idx="1"/>
          </p:nvPr>
        </p:nvSpPr>
        <p:spPr/>
        <p:txBody>
          <a:bodyPr/>
          <a:lstStyle/>
          <a:p>
            <a:pPr marL="0" indent="0" algn="ctr">
              <a:buNone/>
            </a:pPr>
            <a:r>
              <a:rPr lang="en-US" sz="3600" b="1" u="sng" dirty="0"/>
              <a:t>Participation in Health Care Environment</a:t>
            </a:r>
            <a:endParaRPr lang="en-US" sz="3600" b="1" dirty="0"/>
          </a:p>
          <a:p>
            <a:pPr marL="0" indent="0" algn="ctr">
              <a:buNone/>
            </a:pPr>
            <a:r>
              <a:rPr lang="en-US" b="1" dirty="0"/>
              <a:t>Participate in patient-centered </a:t>
            </a:r>
            <a:r>
              <a:rPr lang="en-US" b="1" dirty="0" err="1"/>
              <a:t>interprofessional</a:t>
            </a:r>
            <a:r>
              <a:rPr lang="en-US" b="1" dirty="0"/>
              <a:t> collaborative practice</a:t>
            </a:r>
            <a:r>
              <a:rPr lang="en-US" b="1" dirty="0" smtClean="0"/>
              <a:t>.</a:t>
            </a:r>
          </a:p>
          <a:p>
            <a:pPr marL="0" indent="0" algn="ctr">
              <a:buNone/>
            </a:pPr>
            <a:endParaRPr lang="en-US" b="1" dirty="0"/>
          </a:p>
          <a:p>
            <a:pPr marL="0" indent="0" algn="ctr">
              <a:buNone/>
            </a:pPr>
            <a:r>
              <a:rPr lang="en-US" b="1" dirty="0" smtClean="0">
                <a:solidFill>
                  <a:srgbClr val="0070C0"/>
                </a:solidFill>
              </a:rPr>
              <a:t>(VE1, VE2, VE3, VE4, VE7, VE9, RR9, CC2, CC3, CC8, TT2, TT3, TT4)</a:t>
            </a:r>
            <a:endParaRPr lang="en-US" b="1" dirty="0">
              <a:solidFill>
                <a:srgbClr val="0070C0"/>
              </a:solidFill>
            </a:endParaRPr>
          </a:p>
        </p:txBody>
      </p:sp>
      <p:sp>
        <p:nvSpPr>
          <p:cNvPr id="6" name="Rectangle 5"/>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61537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138861" y="381000"/>
            <a:ext cx="8777153" cy="5257800"/>
          </a:xfrm>
          <a:prstGeom prst="rect">
            <a:avLst/>
          </a:prstGeom>
        </p:spPr>
      </p:pic>
    </p:spTree>
    <p:custDataLst>
      <p:tags r:id="rId1"/>
    </p:custDataLst>
    <p:extLst>
      <p:ext uri="{BB962C8B-B14F-4D97-AF65-F5344CB8AC3E}">
        <p14:creationId xmlns:p14="http://schemas.microsoft.com/office/powerpoint/2010/main" val="384468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295400"/>
            <a:ext cx="8229600" cy="4953000"/>
          </a:xfrm>
        </p:spPr>
        <p:txBody>
          <a:bodyPr>
            <a:noAutofit/>
          </a:bodyPr>
          <a:lstStyle/>
          <a:p>
            <a:pPr marL="0" indent="0">
              <a:buNone/>
            </a:pPr>
            <a:r>
              <a:rPr lang="en-US" dirty="0"/>
              <a:t>1. </a:t>
            </a:r>
            <a:r>
              <a:rPr lang="en-US" dirty="0" smtClean="0"/>
              <a:t>IPE </a:t>
            </a:r>
            <a:r>
              <a:rPr lang="en-US" dirty="0"/>
              <a:t>&amp; collaborative practice definition and goals, Triple Aim and quality outcome measures</a:t>
            </a:r>
          </a:p>
          <a:p>
            <a:pPr marL="0" indent="0">
              <a:buNone/>
            </a:pPr>
            <a:r>
              <a:rPr lang="en-US" dirty="0"/>
              <a:t>2. Review of IPEC core competencies </a:t>
            </a:r>
            <a:endParaRPr lang="en-US" dirty="0" smtClean="0"/>
          </a:p>
          <a:p>
            <a:pPr marL="0" indent="0">
              <a:buNone/>
            </a:pPr>
            <a:r>
              <a:rPr lang="en-US" dirty="0" smtClean="0"/>
              <a:t>3</a:t>
            </a:r>
            <a:r>
              <a:rPr lang="en-US" dirty="0"/>
              <a:t>. CAPTE standards review</a:t>
            </a:r>
          </a:p>
          <a:p>
            <a:pPr marL="0" indent="0">
              <a:buNone/>
            </a:pPr>
            <a:r>
              <a:rPr lang="en-US" dirty="0"/>
              <a:t>4. Examples of objectives and specific </a:t>
            </a:r>
            <a:r>
              <a:rPr lang="en-US" dirty="0" smtClean="0"/>
              <a:t>CAPTE outcome </a:t>
            </a:r>
            <a:r>
              <a:rPr lang="en-US" dirty="0"/>
              <a:t>assessments </a:t>
            </a:r>
            <a:endParaRPr lang="en-US" dirty="0" smtClean="0"/>
          </a:p>
          <a:p>
            <a:pPr marL="0" indent="0">
              <a:buNone/>
            </a:pPr>
            <a:r>
              <a:rPr lang="en-US" dirty="0" smtClean="0"/>
              <a:t>5</a:t>
            </a:r>
            <a:r>
              <a:rPr lang="en-US" dirty="0"/>
              <a:t>. Examples of instructional strategies </a:t>
            </a:r>
            <a:endParaRPr lang="en-US" dirty="0" smtClean="0"/>
          </a:p>
          <a:p>
            <a:pPr marL="0" indent="0">
              <a:buNone/>
            </a:pPr>
            <a:r>
              <a:rPr lang="en-US" dirty="0" smtClean="0"/>
              <a:t>6</a:t>
            </a:r>
            <a:r>
              <a:rPr lang="en-US" dirty="0"/>
              <a:t>. </a:t>
            </a:r>
            <a:r>
              <a:rPr lang="en-US" dirty="0" smtClean="0"/>
              <a:t>Implementation requirements </a:t>
            </a:r>
          </a:p>
          <a:p>
            <a:pPr marL="0" indent="0">
              <a:buNone/>
            </a:pPr>
            <a:r>
              <a:rPr lang="en-US" dirty="0" smtClean="0"/>
              <a:t>7</a:t>
            </a:r>
            <a:r>
              <a:rPr lang="en-US" dirty="0"/>
              <a:t>. Integrating the clinical instructor </a:t>
            </a:r>
            <a:r>
              <a:rPr lang="en-US" dirty="0" smtClean="0"/>
              <a:t>community</a:t>
            </a:r>
            <a:endParaRPr lang="en-US" dirty="0"/>
          </a:p>
        </p:txBody>
      </p:sp>
    </p:spTree>
    <p:extLst>
      <p:ext uri="{BB962C8B-B14F-4D97-AF65-F5344CB8AC3E}">
        <p14:creationId xmlns:p14="http://schemas.microsoft.com/office/powerpoint/2010/main" val="768049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8600" y="111166"/>
            <a:ext cx="8686800" cy="1470025"/>
          </a:xfrm>
        </p:spPr>
        <p:txBody>
          <a:bodyPr>
            <a:noAutofit/>
          </a:bodyPr>
          <a:lstStyle/>
          <a:p>
            <a:r>
              <a:rPr lang="en-US" sz="3200" dirty="0"/>
              <a:t>Integrating and </a:t>
            </a:r>
            <a:r>
              <a:rPr lang="en-US" sz="3200" dirty="0" smtClean="0"/>
              <a:t>Assessing </a:t>
            </a:r>
            <a:r>
              <a:rPr lang="en-US" sz="3200" dirty="0"/>
              <a:t>the </a:t>
            </a:r>
            <a:r>
              <a:rPr lang="en-US" sz="3200" dirty="0" smtClean="0"/>
              <a:t>New </a:t>
            </a:r>
            <a:r>
              <a:rPr lang="en-US" sz="3200" dirty="0"/>
              <a:t>CAPTE </a:t>
            </a:r>
            <a:r>
              <a:rPr lang="en-US" sz="3200" dirty="0" smtClean="0"/>
              <a:t>Interprofessional </a:t>
            </a:r>
            <a:r>
              <a:rPr lang="en-US" sz="3200" dirty="0"/>
              <a:t>E</a:t>
            </a:r>
            <a:r>
              <a:rPr lang="en-US" sz="3200" dirty="0" smtClean="0"/>
              <a:t>ducation </a:t>
            </a:r>
            <a:r>
              <a:rPr lang="en-US" sz="3200" dirty="0"/>
              <a:t>S</a:t>
            </a:r>
            <a:r>
              <a:rPr lang="en-US" sz="3200" dirty="0" smtClean="0"/>
              <a:t>tandards </a:t>
            </a:r>
            <a:r>
              <a:rPr lang="en-US" sz="3200" dirty="0"/>
              <a:t>in the </a:t>
            </a:r>
            <a:r>
              <a:rPr lang="en-US" sz="3200" dirty="0" smtClean="0"/>
              <a:t>Clinic</a:t>
            </a:r>
            <a:endParaRPr lang="en-US" sz="3200" dirty="0"/>
          </a:p>
        </p:txBody>
      </p:sp>
      <p:sp>
        <p:nvSpPr>
          <p:cNvPr id="7" name="Subtitle 6"/>
          <p:cNvSpPr>
            <a:spLocks noGrp="1"/>
          </p:cNvSpPr>
          <p:nvPr>
            <p:ph type="subTitle" idx="1"/>
          </p:nvPr>
        </p:nvSpPr>
        <p:spPr>
          <a:xfrm>
            <a:off x="533400" y="1752600"/>
            <a:ext cx="8305800" cy="4267200"/>
          </a:xfrm>
        </p:spPr>
        <p:txBody>
          <a:bodyPr>
            <a:normAutofit fontScale="85000" lnSpcReduction="20000"/>
          </a:bodyPr>
          <a:lstStyle/>
          <a:p>
            <a:pPr lvl="0">
              <a:spcBef>
                <a:spcPts val="0"/>
              </a:spcBef>
            </a:pPr>
            <a:r>
              <a:rPr lang="en-US" sz="3500" i="1" dirty="0" smtClean="0">
                <a:solidFill>
                  <a:srgbClr val="002060"/>
                </a:solidFill>
              </a:rPr>
              <a:t>The </a:t>
            </a:r>
            <a:r>
              <a:rPr lang="en-US" sz="3500" i="1" dirty="0" smtClean="0">
                <a:solidFill>
                  <a:srgbClr val="002060"/>
                </a:solidFill>
                <a:effectLst>
                  <a:outerShdw blurRad="38100" dist="38100" dir="2700000" algn="tl">
                    <a:srgbClr val="000000">
                      <a:alpha val="43137"/>
                    </a:srgbClr>
                  </a:outerShdw>
                </a:effectLst>
              </a:rPr>
              <a:t>Value</a:t>
            </a:r>
            <a:r>
              <a:rPr lang="en-US" sz="3500" i="1" dirty="0" smtClean="0">
                <a:solidFill>
                  <a:srgbClr val="002060"/>
                </a:solidFill>
              </a:rPr>
              <a:t> </a:t>
            </a:r>
            <a:r>
              <a:rPr lang="en-US" sz="3500" i="1" dirty="0">
                <a:solidFill>
                  <a:srgbClr val="002060"/>
                </a:solidFill>
              </a:rPr>
              <a:t>of </a:t>
            </a:r>
            <a:r>
              <a:rPr lang="en-US" sz="3500" i="1" dirty="0" smtClean="0">
                <a:solidFill>
                  <a:srgbClr val="002060"/>
                </a:solidFill>
              </a:rPr>
              <a:t>Incorporating </a:t>
            </a:r>
            <a:r>
              <a:rPr lang="en-US" sz="3500" i="1" dirty="0">
                <a:solidFill>
                  <a:srgbClr val="002060"/>
                </a:solidFill>
              </a:rPr>
              <a:t>the </a:t>
            </a:r>
            <a:r>
              <a:rPr lang="en-US" sz="3500" i="1" dirty="0" smtClean="0">
                <a:solidFill>
                  <a:srgbClr val="002060"/>
                </a:solidFill>
              </a:rPr>
              <a:t>Core </a:t>
            </a:r>
            <a:r>
              <a:rPr lang="en-US" sz="3500" i="1" dirty="0">
                <a:solidFill>
                  <a:srgbClr val="002060"/>
                </a:solidFill>
              </a:rPr>
              <a:t>C</a:t>
            </a:r>
            <a:r>
              <a:rPr lang="en-US" sz="3500" i="1" dirty="0" smtClean="0">
                <a:solidFill>
                  <a:srgbClr val="002060"/>
                </a:solidFill>
              </a:rPr>
              <a:t>ompetencies </a:t>
            </a:r>
            <a:r>
              <a:rPr lang="en-US" sz="3500" i="1" dirty="0">
                <a:solidFill>
                  <a:srgbClr val="002060"/>
                </a:solidFill>
              </a:rPr>
              <a:t>to </a:t>
            </a:r>
            <a:r>
              <a:rPr lang="en-US" sz="3500" i="1" dirty="0" smtClean="0">
                <a:solidFill>
                  <a:srgbClr val="002060"/>
                </a:solidFill>
              </a:rPr>
              <a:t>Promote </a:t>
            </a:r>
            <a:r>
              <a:rPr lang="en-US" sz="3500" i="1" dirty="0">
                <a:solidFill>
                  <a:srgbClr val="002060"/>
                </a:solidFill>
              </a:rPr>
              <a:t>C</a:t>
            </a:r>
            <a:r>
              <a:rPr lang="en-US" sz="3500" i="1" dirty="0" smtClean="0">
                <a:solidFill>
                  <a:srgbClr val="002060"/>
                </a:solidFill>
              </a:rPr>
              <a:t>linical </a:t>
            </a:r>
            <a:r>
              <a:rPr lang="en-US" sz="3500" i="1" dirty="0">
                <a:solidFill>
                  <a:srgbClr val="002060"/>
                </a:solidFill>
              </a:rPr>
              <a:t>E</a:t>
            </a:r>
            <a:r>
              <a:rPr lang="en-US" sz="3500" i="1" dirty="0" smtClean="0">
                <a:solidFill>
                  <a:srgbClr val="002060"/>
                </a:solidFill>
              </a:rPr>
              <a:t>xcellence </a:t>
            </a:r>
          </a:p>
          <a:p>
            <a:pPr lvl="0">
              <a:spcBef>
                <a:spcPts val="0"/>
              </a:spcBef>
            </a:pPr>
            <a:r>
              <a:rPr lang="en-US" sz="3500" i="1" dirty="0" smtClean="0">
                <a:solidFill>
                  <a:srgbClr val="002060"/>
                </a:solidFill>
              </a:rPr>
              <a:t>with Clinical </a:t>
            </a:r>
            <a:r>
              <a:rPr lang="en-US" sz="3500" i="1" dirty="0">
                <a:solidFill>
                  <a:srgbClr val="002060"/>
                </a:solidFill>
              </a:rPr>
              <a:t>P</a:t>
            </a:r>
            <a:r>
              <a:rPr lang="en-US" sz="3500" i="1" dirty="0" smtClean="0">
                <a:solidFill>
                  <a:srgbClr val="002060"/>
                </a:solidFill>
              </a:rPr>
              <a:t>artners </a:t>
            </a:r>
            <a:endParaRPr lang="en-US" sz="3500" i="1" dirty="0" smtClean="0">
              <a:solidFill>
                <a:srgbClr val="002060"/>
              </a:solidFill>
              <a:latin typeface="Browallia New" panose="020B0604020202020204" pitchFamily="34" charset="-34"/>
              <a:cs typeface="Browallia New" panose="020B0604020202020204" pitchFamily="34" charset="-34"/>
            </a:endParaRPr>
          </a:p>
          <a:p>
            <a:pPr lvl="0">
              <a:spcBef>
                <a:spcPts val="0"/>
              </a:spcBef>
            </a:pPr>
            <a:r>
              <a:rPr lang="en-US" sz="4300" dirty="0" smtClean="0">
                <a:solidFill>
                  <a:prstClr val="black"/>
                </a:solidFill>
                <a:latin typeface="Browallia New" panose="020B0604020202020204" pitchFamily="34" charset="-34"/>
                <a:cs typeface="Browallia New" panose="020B0604020202020204" pitchFamily="34" charset="-34"/>
              </a:rPr>
              <a:t>ELC 2016</a:t>
            </a:r>
            <a:endParaRPr lang="en-US" sz="4300" dirty="0">
              <a:solidFill>
                <a:prstClr val="black"/>
              </a:solidFill>
              <a:latin typeface="Browallia New" panose="020B0604020202020204" pitchFamily="34" charset="-34"/>
              <a:cs typeface="Browallia New" panose="020B0604020202020204" pitchFamily="34" charset="-34"/>
            </a:endParaRPr>
          </a:p>
          <a:p>
            <a:pPr lvl="0">
              <a:spcBef>
                <a:spcPts val="0"/>
              </a:spcBef>
            </a:pPr>
            <a:endParaRPr lang="en-US" sz="2200" dirty="0">
              <a:solidFill>
                <a:prstClr val="black"/>
              </a:solidFill>
              <a:latin typeface="Browallia New" panose="020B0604020202020204" pitchFamily="34" charset="-34"/>
              <a:cs typeface="Browallia New" panose="020B0604020202020204" pitchFamily="34" charset="-34"/>
            </a:endParaRPr>
          </a:p>
          <a:p>
            <a:pPr lvl="0">
              <a:spcBef>
                <a:spcPts val="0"/>
              </a:spcBef>
            </a:pPr>
            <a:r>
              <a:rPr lang="en-US" sz="3600" dirty="0">
                <a:solidFill>
                  <a:prstClr val="black"/>
                </a:solidFill>
                <a:latin typeface="Browallia New" panose="020B0604020202020204" pitchFamily="34" charset="-34"/>
                <a:cs typeface="Browallia New" panose="020B0604020202020204" pitchFamily="34" charset="-34"/>
              </a:rPr>
              <a:t>Robert W. Nithman</a:t>
            </a:r>
            <a:r>
              <a:rPr lang="en-US" dirty="0">
                <a:solidFill>
                  <a:prstClr val="black"/>
                </a:solidFill>
                <a:latin typeface="Browallia New" panose="020B0604020202020204" pitchFamily="34" charset="-34"/>
                <a:cs typeface="Browallia New" panose="020B0604020202020204" pitchFamily="34" charset="-34"/>
              </a:rPr>
              <a:t>, PT,DPT,PhD(c),GCS,COS-C</a:t>
            </a:r>
          </a:p>
          <a:p>
            <a:pPr lvl="0">
              <a:spcBef>
                <a:spcPts val="0"/>
              </a:spcBef>
            </a:pPr>
            <a:r>
              <a:rPr lang="en-US" dirty="0" smtClean="0">
                <a:solidFill>
                  <a:prstClr val="black"/>
                </a:solidFill>
                <a:latin typeface="Browallia New" panose="020B0604020202020204" pitchFamily="34" charset="-34"/>
                <a:cs typeface="Browallia New" panose="020B0604020202020204" pitchFamily="34" charset="-34"/>
              </a:rPr>
              <a:t>Associate Professor, </a:t>
            </a:r>
            <a:r>
              <a:rPr lang="en-US" dirty="0">
                <a:solidFill>
                  <a:prstClr val="black"/>
                </a:solidFill>
                <a:latin typeface="Browallia New" panose="020B0604020202020204" pitchFamily="34" charset="-34"/>
                <a:cs typeface="Browallia New" panose="020B0604020202020204" pitchFamily="34" charset="-34"/>
              </a:rPr>
              <a:t>Midwestern University DPT Program</a:t>
            </a:r>
          </a:p>
          <a:p>
            <a:pPr lvl="0">
              <a:spcBef>
                <a:spcPts val="0"/>
              </a:spcBef>
            </a:pPr>
            <a:r>
              <a:rPr lang="en-US" dirty="0">
                <a:solidFill>
                  <a:prstClr val="black"/>
                </a:solidFill>
                <a:latin typeface="Browallia New" panose="020B0604020202020204" pitchFamily="34" charset="-34"/>
                <a:cs typeface="Browallia New" panose="020B0604020202020204" pitchFamily="34" charset="-34"/>
              </a:rPr>
              <a:t>Glendale, Arizona</a:t>
            </a:r>
          </a:p>
          <a:p>
            <a:pPr lvl="0">
              <a:spcBef>
                <a:spcPts val="0"/>
              </a:spcBef>
            </a:pPr>
            <a:r>
              <a:rPr lang="en-US" dirty="0">
                <a:solidFill>
                  <a:prstClr val="black"/>
                </a:solidFill>
                <a:latin typeface="Browallia New" panose="020B0604020202020204" pitchFamily="34" charset="-34"/>
                <a:cs typeface="Browallia New" panose="020B0604020202020204" pitchFamily="34" charset="-34"/>
                <a:hlinkClick r:id="rId3"/>
              </a:rPr>
              <a:t>bnithman@midwestern.edu</a:t>
            </a:r>
            <a:r>
              <a:rPr lang="en-US" dirty="0">
                <a:solidFill>
                  <a:prstClr val="black"/>
                </a:solidFill>
                <a:latin typeface="Browallia New" panose="020B0604020202020204" pitchFamily="34" charset="-34"/>
                <a:cs typeface="Browallia New" panose="020B0604020202020204" pitchFamily="34" charset="-34"/>
              </a:rPr>
              <a:t> </a:t>
            </a:r>
          </a:p>
          <a:p>
            <a:pPr lvl="0">
              <a:spcBef>
                <a:spcPts val="0"/>
              </a:spcBef>
            </a:pPr>
            <a:endParaRPr lang="en-US" sz="1600" i="1" dirty="0">
              <a:solidFill>
                <a:prstClr val="black"/>
              </a:solidFill>
              <a:latin typeface="Browallia New" panose="020B0604020202020204" pitchFamily="34" charset="-34"/>
              <a:cs typeface="Browallia New" panose="020B0604020202020204" pitchFamily="34" charset="-34"/>
            </a:endParaRPr>
          </a:p>
          <a:p>
            <a:pPr lvl="0">
              <a:spcBef>
                <a:spcPts val="0"/>
              </a:spcBef>
            </a:pPr>
            <a:endParaRPr lang="en-US" sz="1500" i="1" dirty="0">
              <a:solidFill>
                <a:prstClr val="black"/>
              </a:solidFill>
            </a:endParaRPr>
          </a:p>
          <a:p>
            <a:pPr lvl="0">
              <a:spcBef>
                <a:spcPts val="0"/>
              </a:spcBef>
            </a:pPr>
            <a:endParaRPr lang="en-US" sz="1900" i="1" dirty="0">
              <a:solidFill>
                <a:prstClr val="black"/>
              </a:solidFill>
            </a:endParaRPr>
          </a:p>
          <a:p>
            <a:pPr lvl="0">
              <a:spcBef>
                <a:spcPts val="0"/>
              </a:spcBef>
            </a:pPr>
            <a:r>
              <a:rPr lang="en-US" sz="1600" i="1" dirty="0">
                <a:solidFill>
                  <a:prstClr val="black"/>
                </a:solidFill>
              </a:rPr>
              <a:t> I do not have any relevant financial or non-financial relationships to disclose.  </a:t>
            </a:r>
          </a:p>
          <a:p>
            <a:endParaRPr lang="en-US" dirty="0"/>
          </a:p>
        </p:txBody>
      </p:sp>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13364" t="19057" r="78254" b="67213"/>
          <a:stretch/>
        </p:blipFill>
        <p:spPr bwMode="auto">
          <a:xfrm>
            <a:off x="533400" y="4418738"/>
            <a:ext cx="1241035" cy="11430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716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Healthcare Statistics </a:t>
            </a:r>
          </a:p>
        </p:txBody>
      </p:sp>
      <p:sp>
        <p:nvSpPr>
          <p:cNvPr id="7" name="Content Placeholder 6"/>
          <p:cNvSpPr>
            <a:spLocks noGrp="1"/>
          </p:cNvSpPr>
          <p:nvPr>
            <p:ph idx="1"/>
          </p:nvPr>
        </p:nvSpPr>
        <p:spPr/>
        <p:txBody>
          <a:bodyPr>
            <a:normAutofit lnSpcReduction="10000"/>
          </a:bodyPr>
          <a:lstStyle/>
          <a:p>
            <a:pPr>
              <a:buFont typeface="Wingdings" panose="05000000000000000000" pitchFamily="2" charset="2"/>
              <a:buChar char="q"/>
            </a:pPr>
            <a:r>
              <a:rPr lang="en-US" dirty="0"/>
              <a:t> </a:t>
            </a:r>
            <a:r>
              <a:rPr lang="en-US" dirty="0" smtClean="0"/>
              <a:t> 1 in 8 Medicare patients readmitted within 30 days of being release after surgery </a:t>
            </a:r>
            <a:r>
              <a:rPr lang="en-US" sz="2600" dirty="0" smtClean="0"/>
              <a:t>(RWJF) </a:t>
            </a:r>
          </a:p>
          <a:p>
            <a:pPr>
              <a:buFont typeface="Wingdings" panose="05000000000000000000" pitchFamily="2" charset="2"/>
              <a:buChar char="q"/>
            </a:pPr>
            <a:r>
              <a:rPr lang="en-US" dirty="0"/>
              <a:t> </a:t>
            </a:r>
            <a:r>
              <a:rPr lang="en-US" dirty="0" smtClean="0"/>
              <a:t>1 in 6 Medicare patients returned to a hospital within 1 month of leaving the hospital after receiving medical care </a:t>
            </a:r>
            <a:r>
              <a:rPr lang="en-US" sz="2600" dirty="0" smtClean="0"/>
              <a:t>(RWJF)</a:t>
            </a:r>
          </a:p>
          <a:p>
            <a:pPr>
              <a:buFont typeface="Wingdings" panose="05000000000000000000" pitchFamily="2" charset="2"/>
              <a:buChar char="q"/>
            </a:pPr>
            <a:r>
              <a:rPr lang="en-US" dirty="0"/>
              <a:t> </a:t>
            </a:r>
            <a:r>
              <a:rPr lang="en-US" dirty="0" smtClean="0"/>
              <a:t>~30</a:t>
            </a:r>
            <a:r>
              <a:rPr lang="en-US" dirty="0"/>
              <a:t>% of </a:t>
            </a:r>
            <a:r>
              <a:rPr lang="en-US" dirty="0" smtClean="0"/>
              <a:t>patients older </a:t>
            </a:r>
            <a:r>
              <a:rPr lang="en-US" dirty="0"/>
              <a:t>than 70 years and hospitalized for a medical illness </a:t>
            </a:r>
            <a:r>
              <a:rPr lang="en-US" dirty="0" smtClean="0"/>
              <a:t>are discharged </a:t>
            </a:r>
            <a:r>
              <a:rPr lang="en-US" dirty="0"/>
              <a:t>with </a:t>
            </a:r>
            <a:r>
              <a:rPr lang="en-US" dirty="0" smtClean="0"/>
              <a:t>an ADL </a:t>
            </a:r>
            <a:r>
              <a:rPr lang="en-US" dirty="0"/>
              <a:t>disability they did not have before </a:t>
            </a:r>
            <a:r>
              <a:rPr lang="en-US" dirty="0" smtClean="0"/>
              <a:t>becoming acutely ill</a:t>
            </a:r>
            <a:r>
              <a:rPr lang="en-US" sz="3000" dirty="0" smtClean="0"/>
              <a:t> </a:t>
            </a:r>
            <a:r>
              <a:rPr lang="en-US" sz="2600" dirty="0" smtClean="0"/>
              <a:t>(Covinsky et al) </a:t>
            </a:r>
          </a:p>
          <a:p>
            <a:pPr marL="0" indent="0">
              <a:buNone/>
            </a:pPr>
            <a:endParaRPr lang="en-US" baseline="30000" dirty="0" smtClean="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419819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Healthcare Statistics </a:t>
            </a:r>
          </a:p>
        </p:txBody>
      </p:sp>
      <p:sp>
        <p:nvSpPr>
          <p:cNvPr id="7" name="Content Placeholder 6"/>
          <p:cNvSpPr>
            <a:spLocks noGrp="1"/>
          </p:cNvSpPr>
          <p:nvPr>
            <p:ph idx="1"/>
          </p:nvPr>
        </p:nvSpPr>
        <p:spPr/>
        <p:txBody>
          <a:bodyPr>
            <a:normAutofit/>
          </a:bodyPr>
          <a:lstStyle/>
          <a:p>
            <a:pPr>
              <a:buFont typeface="Wingdings" panose="05000000000000000000" pitchFamily="2" charset="2"/>
              <a:buChar char="q"/>
            </a:pPr>
            <a:r>
              <a:rPr lang="en-US" dirty="0" smtClean="0"/>
              <a:t>~50</a:t>
            </a:r>
            <a:r>
              <a:rPr lang="en-US" dirty="0"/>
              <a:t>% of adults </a:t>
            </a:r>
            <a:r>
              <a:rPr lang="en-US" dirty="0" smtClean="0"/>
              <a:t>85+ y/o will </a:t>
            </a:r>
            <a:r>
              <a:rPr lang="en-US" dirty="0"/>
              <a:t>leave the hospital with a major new ADL disability </a:t>
            </a:r>
            <a:r>
              <a:rPr lang="en-US" sz="2400" dirty="0"/>
              <a:t>(Covinsky et al) </a:t>
            </a:r>
            <a:endParaRPr lang="en-US" sz="2800" dirty="0"/>
          </a:p>
          <a:p>
            <a:pPr>
              <a:buFont typeface="Wingdings" panose="05000000000000000000" pitchFamily="2" charset="2"/>
              <a:buChar char="q"/>
            </a:pPr>
            <a:r>
              <a:rPr lang="en-US" dirty="0" smtClean="0"/>
              <a:t> US Healthcare system is the most costly in the world</a:t>
            </a:r>
          </a:p>
          <a:p>
            <a:pPr lvl="1">
              <a:buFont typeface="Wingdings" panose="05000000000000000000" pitchFamily="2" charset="2"/>
              <a:buChar char="q"/>
            </a:pPr>
            <a:r>
              <a:rPr lang="en-US" baseline="30000" dirty="0"/>
              <a:t> </a:t>
            </a:r>
            <a:r>
              <a:rPr lang="en-US" sz="3000" dirty="0" smtClean="0"/>
              <a:t>Proportion of GDP projected to increase from 17% to 20% by 2020 </a:t>
            </a:r>
            <a:r>
              <a:rPr lang="en-US" sz="2400" dirty="0" smtClean="0"/>
              <a:t>(CMS, IHI) </a:t>
            </a:r>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3092786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Clinical “Excellence” &amp; IPCP</a:t>
            </a:r>
            <a:endParaRPr lang="en-US" dirty="0"/>
          </a:p>
        </p:txBody>
      </p:sp>
      <p:sp>
        <p:nvSpPr>
          <p:cNvPr id="7" name="Content Placeholder 6"/>
          <p:cNvSpPr>
            <a:spLocks noGrp="1"/>
          </p:cNvSpPr>
          <p:nvPr>
            <p:ph idx="1"/>
          </p:nvPr>
        </p:nvSpPr>
        <p:spPr/>
        <p:txBody>
          <a:bodyPr>
            <a:normAutofit/>
          </a:bodyPr>
          <a:lstStyle/>
          <a:p>
            <a:pPr marL="0" indent="0">
              <a:buNone/>
            </a:pPr>
            <a:r>
              <a:rPr lang="en-US" u="sng" dirty="0" smtClean="0"/>
              <a:t>Excellence</a:t>
            </a:r>
            <a:r>
              <a:rPr lang="en-US" dirty="0" smtClean="0"/>
              <a:t>:</a:t>
            </a:r>
          </a:p>
          <a:p>
            <a:pPr lvl="1">
              <a:buFont typeface="Wingdings" panose="05000000000000000000" pitchFamily="2" charset="2"/>
              <a:buChar char="q"/>
            </a:pPr>
            <a:r>
              <a:rPr lang="en-US" dirty="0"/>
              <a:t> </a:t>
            </a:r>
            <a:r>
              <a:rPr lang="en-US" sz="3000" dirty="0" smtClean="0"/>
              <a:t>Consistently using </a:t>
            </a:r>
            <a:r>
              <a:rPr lang="en-US" sz="3000" i="1" dirty="0"/>
              <a:t>current knowledge and theory </a:t>
            </a:r>
            <a:r>
              <a:rPr lang="en-US" sz="3000" dirty="0"/>
              <a:t>while understanding personal limits, </a:t>
            </a:r>
            <a:r>
              <a:rPr lang="en-US" sz="3000" dirty="0" smtClean="0"/>
              <a:t>integrating </a:t>
            </a:r>
            <a:r>
              <a:rPr lang="en-US" sz="3000" dirty="0"/>
              <a:t>judgment </a:t>
            </a:r>
            <a:r>
              <a:rPr lang="en-US" sz="3000" i="1" dirty="0"/>
              <a:t>and the </a:t>
            </a:r>
            <a:r>
              <a:rPr lang="en-US" sz="3000" i="1" dirty="0" smtClean="0"/>
              <a:t>patient/client </a:t>
            </a:r>
            <a:r>
              <a:rPr lang="en-US" sz="3000" i="1" dirty="0"/>
              <a:t>perspective</a:t>
            </a:r>
            <a:r>
              <a:rPr lang="en-US" sz="3000" dirty="0" smtClean="0"/>
              <a:t>, </a:t>
            </a:r>
            <a:r>
              <a:rPr lang="en-US" sz="3000" i="1" dirty="0" smtClean="0"/>
              <a:t>embracing advancement, challenging mediocrity</a:t>
            </a:r>
            <a:r>
              <a:rPr lang="en-US" sz="3000" dirty="0" smtClean="0"/>
              <a:t>, </a:t>
            </a:r>
            <a:r>
              <a:rPr lang="en-US" sz="3000" dirty="0"/>
              <a:t>and </a:t>
            </a:r>
            <a:r>
              <a:rPr lang="en-US" sz="3000" dirty="0" smtClean="0"/>
              <a:t>working towards the </a:t>
            </a:r>
            <a:r>
              <a:rPr lang="en-US" sz="3000" dirty="0"/>
              <a:t>development of new </a:t>
            </a:r>
            <a:r>
              <a:rPr lang="en-US" sz="3000" dirty="0" smtClean="0"/>
              <a:t>knowledge.</a:t>
            </a:r>
            <a:r>
              <a:rPr lang="en-US" sz="3000" baseline="30000" dirty="0"/>
              <a:t> </a:t>
            </a:r>
            <a:r>
              <a:rPr lang="en-US" sz="2400" dirty="0" smtClean="0"/>
              <a:t>(APTA) </a:t>
            </a:r>
          </a:p>
          <a:p>
            <a:pPr marL="457200" lvl="1" indent="0">
              <a:buNone/>
            </a:pPr>
            <a:endParaRPr lang="en-US" dirty="0" smtClean="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2981317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Clinical “Excellence” &amp; IPCP</a:t>
            </a:r>
            <a:endParaRPr lang="en-US" dirty="0"/>
          </a:p>
        </p:txBody>
      </p:sp>
      <p:sp>
        <p:nvSpPr>
          <p:cNvPr id="7" name="Content Placeholder 6"/>
          <p:cNvSpPr>
            <a:spLocks noGrp="1"/>
          </p:cNvSpPr>
          <p:nvPr>
            <p:ph idx="1"/>
          </p:nvPr>
        </p:nvSpPr>
        <p:spPr>
          <a:xfrm>
            <a:off x="457200" y="1600200"/>
            <a:ext cx="8382000" cy="4525963"/>
          </a:xfrm>
        </p:spPr>
        <p:txBody>
          <a:bodyPr>
            <a:normAutofit lnSpcReduction="10000"/>
          </a:bodyPr>
          <a:lstStyle/>
          <a:p>
            <a:pPr marL="0" indent="0">
              <a:buNone/>
            </a:pPr>
            <a:r>
              <a:rPr lang="en-US" u="sng" dirty="0" smtClean="0"/>
              <a:t>Quality</a:t>
            </a:r>
          </a:p>
          <a:p>
            <a:pPr lvl="1">
              <a:buFont typeface="Wingdings" panose="05000000000000000000" pitchFamily="2" charset="2"/>
              <a:buChar char="q"/>
            </a:pPr>
            <a:r>
              <a:rPr lang="en-US" sz="3000" dirty="0" smtClean="0"/>
              <a:t> The </a:t>
            </a:r>
            <a:r>
              <a:rPr lang="en-US" sz="3000" dirty="0"/>
              <a:t>degree to which health care services for individuals and populations </a:t>
            </a:r>
            <a:r>
              <a:rPr lang="en-US" sz="3000" i="1" dirty="0"/>
              <a:t>increase the likelihood of desired health outcomes </a:t>
            </a:r>
            <a:r>
              <a:rPr lang="en-US" sz="3000" dirty="0"/>
              <a:t>and are </a:t>
            </a:r>
            <a:r>
              <a:rPr lang="en-US" sz="3000" i="1" dirty="0"/>
              <a:t>consistent with current professional </a:t>
            </a:r>
            <a:r>
              <a:rPr lang="en-US" sz="3000" i="1" dirty="0" smtClean="0"/>
              <a:t>knowledge</a:t>
            </a:r>
            <a:r>
              <a:rPr lang="en-US" sz="3000" dirty="0" smtClean="0"/>
              <a:t>. </a:t>
            </a:r>
            <a:r>
              <a:rPr lang="en-US" sz="2400" dirty="0"/>
              <a:t>(IOM</a:t>
            </a:r>
            <a:r>
              <a:rPr lang="en-US" sz="2400" dirty="0" smtClean="0"/>
              <a:t>)</a:t>
            </a:r>
            <a:endParaRPr lang="en-US" sz="2400" baseline="30000" dirty="0"/>
          </a:p>
          <a:p>
            <a:pPr marL="457200" lvl="1" indent="0">
              <a:buNone/>
            </a:pPr>
            <a:endParaRPr lang="en-US" sz="2400" dirty="0" smtClean="0"/>
          </a:p>
          <a:p>
            <a:pPr marL="457200" lvl="1" indent="0">
              <a:buNone/>
            </a:pPr>
            <a:r>
              <a:rPr lang="en-US" sz="3200" dirty="0" smtClean="0"/>
              <a:t>Excellence </a:t>
            </a:r>
            <a:r>
              <a:rPr lang="en-US" sz="3200" dirty="0" smtClean="0">
                <a:solidFill>
                  <a:srgbClr val="002060"/>
                </a:solidFill>
                <a:sym typeface="Wingdings" panose="05000000000000000000" pitchFamily="2" charset="2"/>
              </a:rPr>
              <a:t></a:t>
            </a:r>
            <a:r>
              <a:rPr lang="en-US" sz="3200" dirty="0" smtClean="0">
                <a:sym typeface="Wingdings" panose="05000000000000000000" pitchFamily="2" charset="2"/>
              </a:rPr>
              <a:t> Quality</a:t>
            </a:r>
          </a:p>
          <a:p>
            <a:pPr marL="457200" lvl="1" indent="0">
              <a:buNone/>
            </a:pPr>
            <a:r>
              <a:rPr lang="en-US" sz="2000" dirty="0" smtClean="0">
                <a:sym typeface="Wingdings" panose="05000000000000000000" pitchFamily="2" charset="2"/>
              </a:rPr>
              <a:t> </a:t>
            </a:r>
          </a:p>
          <a:p>
            <a:pPr marL="457200" lvl="1" indent="0">
              <a:buNone/>
            </a:pPr>
            <a:r>
              <a:rPr lang="en-US" sz="3200" dirty="0" smtClean="0"/>
              <a:t>VALUE = </a:t>
            </a:r>
            <a:r>
              <a:rPr lang="en-US" sz="3200" dirty="0" smtClean="0">
                <a:effectLst>
                  <a:outerShdw blurRad="38100" dist="38100" dir="2700000" algn="tl">
                    <a:srgbClr val="000000">
                      <a:alpha val="43137"/>
                    </a:srgbClr>
                  </a:outerShdw>
                </a:effectLst>
              </a:rPr>
              <a:t>Quality</a:t>
            </a:r>
            <a:r>
              <a:rPr lang="en-US" sz="3200" dirty="0" smtClean="0"/>
              <a:t> ÷ Cost</a:t>
            </a:r>
            <a:endParaRPr lang="en-US" sz="3200"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845397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439" t="30357" r="19440" b="11384"/>
          <a:stretch/>
        </p:blipFill>
        <p:spPr bwMode="auto">
          <a:xfrm>
            <a:off x="0" y="0"/>
            <a:ext cx="9144000" cy="63626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335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94" t="26678" r="20461" b="22735"/>
          <a:stretch/>
        </p:blipFill>
        <p:spPr bwMode="auto">
          <a:xfrm>
            <a:off x="152400" y="228600"/>
            <a:ext cx="8839200" cy="6400800"/>
          </a:xfrm>
          <a:prstGeom prst="rect">
            <a:avLst/>
          </a:prstGeom>
          <a:ln>
            <a:noFill/>
          </a:ln>
          <a:effectLst>
            <a:glow rad="228600">
              <a:schemeClr val="accent6">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7956252" y="6292334"/>
            <a:ext cx="1035348" cy="369332"/>
          </a:xfrm>
          <a:prstGeom prst="rect">
            <a:avLst/>
          </a:prstGeom>
          <a:noFill/>
        </p:spPr>
        <p:txBody>
          <a:bodyPr wrap="none" rtlCol="0">
            <a:spAutoFit/>
          </a:bodyPr>
          <a:lstStyle/>
          <a:p>
            <a:r>
              <a:rPr lang="en-US" dirty="0" smtClean="0">
                <a:solidFill>
                  <a:schemeClr val="bg1">
                    <a:lumMod val="65000"/>
                  </a:schemeClr>
                </a:solidFill>
              </a:rPr>
              <a:t>CMS.Gov</a:t>
            </a:r>
            <a:endParaRPr lang="en-US" dirty="0">
              <a:solidFill>
                <a:schemeClr val="bg1">
                  <a:lumMod val="65000"/>
                </a:schemeClr>
              </a:solidFill>
            </a:endParaRPr>
          </a:p>
        </p:txBody>
      </p:sp>
    </p:spTree>
    <p:extLst>
      <p:ext uri="{BB962C8B-B14F-4D97-AF65-F5344CB8AC3E}">
        <p14:creationId xmlns:p14="http://schemas.microsoft.com/office/powerpoint/2010/main" val="619478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How do we sell “Value”?</a:t>
            </a:r>
            <a:endParaRPr lang="en-US" dirty="0"/>
          </a:p>
        </p:txBody>
      </p:sp>
      <p:sp>
        <p:nvSpPr>
          <p:cNvPr id="7" name="Content Placeholder 6"/>
          <p:cNvSpPr>
            <a:spLocks noGrp="1"/>
          </p:cNvSpPr>
          <p:nvPr>
            <p:ph idx="1"/>
          </p:nvPr>
        </p:nvSpPr>
        <p:spPr>
          <a:xfrm>
            <a:off x="457200" y="1600200"/>
            <a:ext cx="8382000" cy="4670859"/>
          </a:xfrm>
        </p:spPr>
        <p:txBody>
          <a:bodyPr>
            <a:normAutofit fontScale="77500" lnSpcReduction="20000"/>
          </a:bodyPr>
          <a:lstStyle/>
          <a:p>
            <a:pPr marL="0" indent="0">
              <a:buNone/>
            </a:pPr>
            <a:r>
              <a:rPr lang="en-US" sz="3800" dirty="0" smtClean="0"/>
              <a:t>Big Picture Strategies </a:t>
            </a:r>
          </a:p>
          <a:p>
            <a:pPr lvl="1">
              <a:buFont typeface="Wingdings" panose="05000000000000000000" pitchFamily="2" charset="2"/>
              <a:buChar char="q"/>
            </a:pPr>
            <a:r>
              <a:rPr lang="en-US" dirty="0"/>
              <a:t> </a:t>
            </a:r>
            <a:r>
              <a:rPr lang="en-US" sz="3300" dirty="0" smtClean="0"/>
              <a:t>Population Health</a:t>
            </a:r>
          </a:p>
          <a:p>
            <a:pPr lvl="1">
              <a:buFont typeface="Wingdings" panose="05000000000000000000" pitchFamily="2" charset="2"/>
              <a:buChar char="q"/>
            </a:pPr>
            <a:r>
              <a:rPr lang="en-US" sz="3300" dirty="0"/>
              <a:t> </a:t>
            </a:r>
            <a:r>
              <a:rPr lang="en-US" sz="3300" dirty="0" smtClean="0"/>
              <a:t>Organizational Outcomes </a:t>
            </a:r>
          </a:p>
          <a:p>
            <a:pPr lvl="1">
              <a:buFont typeface="Wingdings" panose="05000000000000000000" pitchFamily="2" charset="2"/>
              <a:buChar char="q"/>
            </a:pPr>
            <a:r>
              <a:rPr lang="en-US" sz="3300" dirty="0"/>
              <a:t> </a:t>
            </a:r>
            <a:r>
              <a:rPr lang="en-US" sz="3300" dirty="0" smtClean="0"/>
              <a:t>Paradigm changes </a:t>
            </a:r>
          </a:p>
          <a:p>
            <a:pPr lvl="1">
              <a:buFont typeface="Wingdings" panose="05000000000000000000" pitchFamily="2" charset="2"/>
              <a:buChar char="q"/>
            </a:pPr>
            <a:r>
              <a:rPr lang="en-US" sz="3300" dirty="0"/>
              <a:t> </a:t>
            </a:r>
            <a:r>
              <a:rPr lang="en-US" sz="3300" dirty="0" smtClean="0"/>
              <a:t>APTA Core Values</a:t>
            </a:r>
          </a:p>
          <a:p>
            <a:pPr lvl="1">
              <a:buFont typeface="Wingdings" panose="05000000000000000000" pitchFamily="2" charset="2"/>
              <a:buChar char="q"/>
            </a:pPr>
            <a:r>
              <a:rPr lang="en-US" sz="3300" dirty="0" smtClean="0"/>
              <a:t> Triple </a:t>
            </a:r>
            <a:r>
              <a:rPr lang="en-US" sz="3300" dirty="0"/>
              <a:t>Aim </a:t>
            </a:r>
            <a:r>
              <a:rPr lang="en-US" sz="3300" dirty="0" smtClean="0"/>
              <a:t>Framework</a:t>
            </a:r>
          </a:p>
          <a:p>
            <a:pPr lvl="1">
              <a:buFont typeface="Wingdings" panose="05000000000000000000" pitchFamily="2" charset="2"/>
              <a:buChar char="q"/>
            </a:pPr>
            <a:r>
              <a:rPr lang="en-US" sz="3400" dirty="0" smtClean="0"/>
              <a:t> Partner </a:t>
            </a:r>
            <a:r>
              <a:rPr lang="en-US" sz="3400" dirty="0"/>
              <a:t>with </a:t>
            </a:r>
            <a:r>
              <a:rPr lang="en-US" sz="3400" dirty="0" smtClean="0"/>
              <a:t>others leading </a:t>
            </a:r>
            <a:r>
              <a:rPr lang="en-US" sz="3400" dirty="0"/>
              <a:t>change </a:t>
            </a:r>
            <a:r>
              <a:rPr lang="en-US" sz="1700" dirty="0"/>
              <a:t>(IPEC, NAP, etc.) </a:t>
            </a:r>
          </a:p>
          <a:p>
            <a:pPr marL="457200" lvl="1" indent="0">
              <a:buNone/>
            </a:pPr>
            <a:endParaRPr lang="en-US" dirty="0"/>
          </a:p>
          <a:p>
            <a:pPr>
              <a:buFont typeface="Wingdings" panose="05000000000000000000" pitchFamily="2" charset="2"/>
              <a:buChar char="q"/>
            </a:pPr>
            <a:r>
              <a:rPr lang="en-US" sz="3300" dirty="0" smtClean="0"/>
              <a:t>“</a:t>
            </a:r>
            <a:r>
              <a:rPr lang="en-US" sz="3300" dirty="0"/>
              <a:t>Collaborative practice” starts in the educational program but must </a:t>
            </a:r>
            <a:r>
              <a:rPr lang="en-US" sz="3300" dirty="0" smtClean="0"/>
              <a:t>also extend into </a:t>
            </a:r>
            <a:r>
              <a:rPr lang="en-US" sz="3300" dirty="0"/>
              <a:t>the clinic</a:t>
            </a:r>
            <a:r>
              <a:rPr lang="en-US" sz="3300" dirty="0" smtClean="0"/>
              <a:t>…</a:t>
            </a:r>
          </a:p>
          <a:p>
            <a:pPr>
              <a:buFont typeface="Wingdings" panose="05000000000000000000" pitchFamily="2" charset="2"/>
              <a:buChar char="q"/>
            </a:pPr>
            <a:r>
              <a:rPr lang="en-US" sz="3300" dirty="0"/>
              <a:t> Make the case that </a:t>
            </a:r>
            <a:r>
              <a:rPr lang="en-US" sz="3300" u="sng" dirty="0"/>
              <a:t>not</a:t>
            </a:r>
            <a:r>
              <a:rPr lang="en-US" sz="3300" dirty="0"/>
              <a:t> working collaboratively affects the patient!</a:t>
            </a:r>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2" name="Picture 1"/>
          <p:cNvPicPr>
            <a:picLocks noChangeAspect="1"/>
          </p:cNvPicPr>
          <p:nvPr/>
        </p:nvPicPr>
        <p:blipFill>
          <a:blip r:embed="rId4"/>
          <a:stretch>
            <a:fillRect/>
          </a:stretch>
        </p:blipFill>
        <p:spPr>
          <a:xfrm>
            <a:off x="6586159" y="1371600"/>
            <a:ext cx="2062213" cy="1842244"/>
          </a:xfrm>
          <a:prstGeom prst="rect">
            <a:avLst/>
          </a:prstGeom>
        </p:spPr>
      </p:pic>
    </p:spTree>
    <p:extLst>
      <p:ext uri="{BB962C8B-B14F-4D97-AF65-F5344CB8AC3E}">
        <p14:creationId xmlns:p14="http://schemas.microsoft.com/office/powerpoint/2010/main" val="2801066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a:bodyPr>
          <a:lstStyle/>
          <a:p>
            <a:r>
              <a:rPr lang="en-US" sz="3600" dirty="0" smtClean="0"/>
              <a:t>IPEC Core Competencies </a:t>
            </a:r>
            <a:r>
              <a:rPr lang="en-US" sz="3600" dirty="0" smtClean="0">
                <a:sym typeface="Wingdings" panose="05000000000000000000" pitchFamily="2" charset="2"/>
              </a:rPr>
              <a:t> Clinical Outcomes</a:t>
            </a:r>
            <a:endParaRPr lang="en-US" sz="3600" dirty="0"/>
          </a:p>
        </p:txBody>
      </p:sp>
      <p:sp>
        <p:nvSpPr>
          <p:cNvPr id="7" name="Content Placeholder 6"/>
          <p:cNvSpPr>
            <a:spLocks noGrp="1"/>
          </p:cNvSpPr>
          <p:nvPr>
            <p:ph idx="1"/>
          </p:nvPr>
        </p:nvSpPr>
        <p:spPr/>
        <p:txBody>
          <a:bodyPr>
            <a:normAutofit/>
          </a:bodyPr>
          <a:lstStyle/>
          <a:p>
            <a:pPr marL="0" lvl="0" indent="0">
              <a:buNone/>
            </a:pPr>
            <a:r>
              <a:rPr lang="en-US" sz="3600" dirty="0" smtClean="0"/>
              <a:t>CMS Initiatives that talk our language!</a:t>
            </a:r>
          </a:p>
          <a:p>
            <a:pPr>
              <a:buFont typeface="Wingdings" panose="05000000000000000000" pitchFamily="2" charset="2"/>
              <a:buChar char="q"/>
            </a:pPr>
            <a:r>
              <a:rPr lang="en-US" dirty="0" smtClean="0"/>
              <a:t>OBQI</a:t>
            </a:r>
          </a:p>
          <a:p>
            <a:pPr>
              <a:buFont typeface="Wingdings" panose="05000000000000000000" pitchFamily="2" charset="2"/>
              <a:buChar char="q"/>
            </a:pPr>
            <a:r>
              <a:rPr lang="en-US" dirty="0" smtClean="0"/>
              <a:t>Bundled </a:t>
            </a:r>
            <a:r>
              <a:rPr lang="en-US" dirty="0"/>
              <a:t>care </a:t>
            </a:r>
            <a:endParaRPr lang="en-US" dirty="0" smtClean="0"/>
          </a:p>
          <a:p>
            <a:pPr>
              <a:buFont typeface="Wingdings" panose="05000000000000000000" pitchFamily="2" charset="2"/>
              <a:buChar char="q"/>
            </a:pPr>
            <a:r>
              <a:rPr lang="en-US" dirty="0" smtClean="0"/>
              <a:t>Prospective Payment Systems</a:t>
            </a:r>
          </a:p>
          <a:p>
            <a:pPr>
              <a:buFont typeface="Wingdings" panose="05000000000000000000" pitchFamily="2" charset="2"/>
              <a:buChar char="q"/>
            </a:pPr>
            <a:r>
              <a:rPr lang="en-US" dirty="0" smtClean="0"/>
              <a:t>Publically Reported Outcome Data</a:t>
            </a:r>
          </a:p>
          <a:p>
            <a:pPr>
              <a:buFont typeface="Wingdings" panose="05000000000000000000" pitchFamily="2" charset="2"/>
              <a:buChar char="q"/>
            </a:pPr>
            <a:r>
              <a:rPr lang="en-US" dirty="0" smtClean="0"/>
              <a:t>Pay-for-Performance </a:t>
            </a:r>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589511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a:bodyPr>
          <a:lstStyle/>
          <a:p>
            <a:r>
              <a:rPr lang="en-US" sz="3600" dirty="0" smtClean="0"/>
              <a:t>IPEC Core Competencies </a:t>
            </a:r>
            <a:r>
              <a:rPr lang="en-US" sz="3600" dirty="0" smtClean="0">
                <a:sym typeface="Wingdings" panose="05000000000000000000" pitchFamily="2" charset="2"/>
              </a:rPr>
              <a:t> Clinical Outcomes</a:t>
            </a:r>
            <a:endParaRPr lang="en-US" sz="3600" dirty="0"/>
          </a:p>
        </p:txBody>
      </p:sp>
      <p:sp>
        <p:nvSpPr>
          <p:cNvPr id="7" name="Content Placeholder 6"/>
          <p:cNvSpPr>
            <a:spLocks noGrp="1"/>
          </p:cNvSpPr>
          <p:nvPr>
            <p:ph idx="1"/>
          </p:nvPr>
        </p:nvSpPr>
        <p:spPr/>
        <p:txBody>
          <a:bodyPr>
            <a:normAutofit/>
          </a:bodyPr>
          <a:lstStyle/>
          <a:p>
            <a:pPr marL="0" lvl="0" indent="0">
              <a:buNone/>
            </a:pPr>
            <a:r>
              <a:rPr lang="en-US" sz="3600" dirty="0" smtClean="0"/>
              <a:t>CMS </a:t>
            </a:r>
            <a:r>
              <a:rPr lang="en-US" sz="3600" dirty="0" smtClean="0">
                <a:hlinkClick r:id="rId3"/>
              </a:rPr>
              <a:t>Programs</a:t>
            </a:r>
            <a:r>
              <a:rPr lang="en-US" sz="3600" dirty="0" smtClean="0"/>
              <a:t> that talk our language!</a:t>
            </a:r>
          </a:p>
          <a:p>
            <a:pPr>
              <a:buFont typeface="Wingdings" panose="05000000000000000000" pitchFamily="2" charset="2"/>
              <a:buChar char="q"/>
            </a:pPr>
            <a:r>
              <a:rPr lang="en-US" dirty="0" smtClean="0"/>
              <a:t> Shared Savings Programs</a:t>
            </a:r>
          </a:p>
          <a:p>
            <a:pPr lvl="1">
              <a:buFont typeface="Wingdings" panose="05000000000000000000" pitchFamily="2" charset="2"/>
              <a:buChar char="q"/>
            </a:pPr>
            <a:r>
              <a:rPr lang="en-US" dirty="0"/>
              <a:t> </a:t>
            </a:r>
            <a:r>
              <a:rPr lang="en-US" dirty="0" smtClean="0"/>
              <a:t>Accountable Care Organizations (ACOs), for ex. </a:t>
            </a:r>
          </a:p>
          <a:p>
            <a:pPr>
              <a:buFont typeface="Wingdings" panose="05000000000000000000" pitchFamily="2" charset="2"/>
              <a:buChar char="q"/>
            </a:pPr>
            <a:r>
              <a:rPr lang="en-US" dirty="0"/>
              <a:t> </a:t>
            </a:r>
            <a:r>
              <a:rPr lang="en-US" dirty="0" smtClean="0"/>
              <a:t>Comprehensive Care for Joint Replacement Model (CJR)</a:t>
            </a:r>
            <a:endParaRPr lang="en-US" dirty="0"/>
          </a:p>
        </p:txBody>
      </p:sp>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1550329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55000" lnSpcReduction="2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What </a:t>
            </a:r>
            <a:r>
              <a:rPr lang="en-US" dirty="0"/>
              <a:t>is Interprofessional Education (IPE)?</a:t>
            </a:r>
            <a:br>
              <a:rPr lang="en-US" dirty="0"/>
            </a:br>
            <a:r>
              <a:rPr lang="en-US" dirty="0"/>
              <a:t/>
            </a:r>
            <a:br>
              <a:rPr lang="en-US" dirty="0"/>
            </a:br>
            <a:r>
              <a:rPr lang="en-US" dirty="0"/>
              <a:t>“Interprofessional education occurs when students from two or more professions learn about, from, and with each other to enable effective collaboration and improve health outcomes. Once students understand how to work </a:t>
            </a:r>
            <a:r>
              <a:rPr lang="en-US" dirty="0" err="1"/>
              <a:t>interprofessionally</a:t>
            </a:r>
            <a:r>
              <a:rPr lang="en-US" dirty="0"/>
              <a:t>, they are ready to enter the workplace as a member of the collaborative practice team. This is a key step in moving health systems from fragmentation to a position of strength.”</a:t>
            </a:r>
            <a:br>
              <a:rPr lang="en-US" dirty="0"/>
            </a:br>
            <a:r>
              <a:rPr lang="en-US" dirty="0"/>
              <a:t/>
            </a:r>
            <a:br>
              <a:rPr lang="en-US" dirty="0"/>
            </a:br>
            <a:r>
              <a:rPr lang="en-US" i="1" dirty="0"/>
              <a:t>Source: World Health Organization (WHO). (2010). Framework for action on</a:t>
            </a:r>
            <a:endParaRPr lang="en-US" dirty="0"/>
          </a:p>
          <a:p>
            <a:pPr marL="0" indent="0">
              <a:buNone/>
            </a:pPr>
            <a:r>
              <a:rPr lang="en-US" i="1" dirty="0"/>
              <a:t>interprofessional education &amp; collaborative practice. Geneva: World Health Organization.</a:t>
            </a:r>
            <a:endParaRPr lang="en-US" dirty="0"/>
          </a:p>
          <a:p>
            <a:pPr marL="0" indent="0">
              <a:buNone/>
            </a:pPr>
            <a:r>
              <a:rPr lang="en-US" i="1" dirty="0"/>
              <a:t>See </a:t>
            </a:r>
            <a:r>
              <a:rPr lang="en-US" i="1" dirty="0">
                <a:hlinkClick r:id="rId2"/>
              </a:rPr>
              <a:t>http://whqlibdoc.who.int/hq/2010/WHO_HRH_HPN_10.3_eng.pdf</a:t>
            </a:r>
            <a:r>
              <a:rPr lang="en-US" dirty="0"/>
              <a:t>.</a:t>
            </a:r>
          </a:p>
          <a:p>
            <a:pPr marL="0" indent="0">
              <a:buNone/>
            </a:pPr>
            <a:r>
              <a:rPr lang="en-US" dirty="0"/>
              <a:t/>
            </a:r>
            <a:br>
              <a:rPr lang="en-US" dirty="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533400"/>
            <a:ext cx="4210050" cy="1504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281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6629400" cy="1143000"/>
          </a:xfrm>
        </p:spPr>
        <p:txBody>
          <a:bodyPr/>
          <a:lstStyle/>
          <a:p>
            <a:r>
              <a:rPr lang="en-US" dirty="0" smtClean="0"/>
              <a:t>Are </a:t>
            </a:r>
            <a:r>
              <a:rPr lang="en-US" i="1" dirty="0" smtClean="0"/>
              <a:t>WE</a:t>
            </a:r>
            <a:r>
              <a:rPr lang="en-US" dirty="0" smtClean="0"/>
              <a:t> Prepared?</a:t>
            </a:r>
            <a:endParaRPr lang="en-US" dirty="0"/>
          </a:p>
        </p:txBody>
      </p:sp>
      <p:sp>
        <p:nvSpPr>
          <p:cNvPr id="7" name="Content Placeholder 6"/>
          <p:cNvSpPr>
            <a:spLocks noGrp="1"/>
          </p:cNvSpPr>
          <p:nvPr>
            <p:ph idx="1"/>
          </p:nvPr>
        </p:nvSpPr>
        <p:spPr>
          <a:xfrm>
            <a:off x="457200" y="1666280"/>
            <a:ext cx="8229600" cy="4459883"/>
          </a:xfrm>
        </p:spPr>
        <p:txBody>
          <a:bodyPr>
            <a:normAutofit lnSpcReduction="10000"/>
          </a:bodyPr>
          <a:lstStyle/>
          <a:p>
            <a:pPr>
              <a:buFont typeface="Wingdings" panose="05000000000000000000" pitchFamily="2" charset="2"/>
              <a:buChar char="q"/>
            </a:pPr>
            <a:r>
              <a:rPr lang="en-US" dirty="0" smtClean="0"/>
              <a:t> How </a:t>
            </a:r>
            <a:r>
              <a:rPr lang="en-US" dirty="0"/>
              <a:t>well prepared are we from the education side to communicate with the clinical </a:t>
            </a:r>
            <a:r>
              <a:rPr lang="en-US" dirty="0" smtClean="0"/>
              <a:t>side? </a:t>
            </a:r>
          </a:p>
          <a:p>
            <a:pPr lvl="1">
              <a:buFont typeface="Wingdings" panose="05000000000000000000" pitchFamily="2" charset="2"/>
              <a:buChar char="q"/>
            </a:pPr>
            <a:r>
              <a:rPr lang="en-US" dirty="0"/>
              <a:t> </a:t>
            </a:r>
            <a:r>
              <a:rPr lang="en-US" dirty="0" smtClean="0"/>
              <a:t>Do we understand their challenges?  </a:t>
            </a:r>
          </a:p>
          <a:p>
            <a:pPr marL="0" indent="0">
              <a:buNone/>
            </a:pPr>
            <a:endParaRPr lang="en-US" dirty="0" smtClean="0"/>
          </a:p>
          <a:p>
            <a:pPr>
              <a:buFont typeface="Wingdings" panose="05000000000000000000" pitchFamily="2" charset="2"/>
              <a:buChar char="q"/>
            </a:pPr>
            <a:r>
              <a:rPr lang="en-US" dirty="0"/>
              <a:t> </a:t>
            </a:r>
            <a:r>
              <a:rPr lang="en-US" dirty="0" smtClean="0"/>
              <a:t>Are we prepared to be a content and change resource for our clinical partners?</a:t>
            </a:r>
          </a:p>
          <a:p>
            <a:pPr lvl="1">
              <a:buFont typeface="Wingdings" panose="05000000000000000000" pitchFamily="2" charset="2"/>
              <a:buChar char="q"/>
            </a:pPr>
            <a:r>
              <a:rPr lang="en-US" dirty="0" smtClean="0"/>
              <a:t> Help </a:t>
            </a:r>
            <a:r>
              <a:rPr lang="en-US" dirty="0"/>
              <a:t>them to “sell” IPE opportunities  to their administrators, colleagues in other departments</a:t>
            </a:r>
          </a:p>
          <a:p>
            <a:pPr marL="457200" lvl="1" indent="0">
              <a:buNone/>
            </a:pPr>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1026" name="Picture 2" descr="Image result for preparation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0176">
            <a:off x="6688089" y="199213"/>
            <a:ext cx="2237656" cy="167608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11726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1470025"/>
          </a:xfrm>
        </p:spPr>
        <p:txBody>
          <a:bodyPr>
            <a:noAutofit/>
          </a:bodyPr>
          <a:lstStyle/>
          <a:p>
            <a:r>
              <a:rPr lang="en-US" sz="3400" dirty="0" smtClean="0"/>
              <a:t>Strategies </a:t>
            </a:r>
            <a:r>
              <a:rPr lang="en-US" sz="3400" dirty="0"/>
              <a:t>to Prepare Students and Clinical Faculty for Integration of IPE and IPP</a:t>
            </a:r>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7" name="Picture 6"/>
          <p:cNvPicPr>
            <a:picLocks noChangeAspect="1"/>
          </p:cNvPicPr>
          <p:nvPr/>
        </p:nvPicPr>
        <p:blipFill>
          <a:blip r:embed="rId4"/>
          <a:stretch>
            <a:fillRect/>
          </a:stretch>
        </p:blipFill>
        <p:spPr>
          <a:xfrm>
            <a:off x="2743200" y="2667000"/>
            <a:ext cx="3619500" cy="2921000"/>
          </a:xfrm>
          <a:prstGeom prst="rect">
            <a:avLst/>
          </a:prstGeom>
        </p:spPr>
      </p:pic>
    </p:spTree>
    <p:extLst>
      <p:ext uri="{BB962C8B-B14F-4D97-AF65-F5344CB8AC3E}">
        <p14:creationId xmlns:p14="http://schemas.microsoft.com/office/powerpoint/2010/main" val="31717368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lnSpcReduction="10000"/>
          </a:bodyPr>
          <a:lstStyle/>
          <a:p>
            <a:r>
              <a:rPr lang="en-US" dirty="0" smtClean="0"/>
              <a:t>Background</a:t>
            </a:r>
          </a:p>
          <a:p>
            <a:r>
              <a:rPr lang="en-US" dirty="0" smtClean="0"/>
              <a:t>Rationale</a:t>
            </a:r>
          </a:p>
          <a:p>
            <a:r>
              <a:rPr lang="en-US" dirty="0" smtClean="0"/>
              <a:t>Assessment of Institutional </a:t>
            </a:r>
            <a:r>
              <a:rPr lang="en-US" dirty="0"/>
              <a:t>R</a:t>
            </a:r>
            <a:r>
              <a:rPr lang="en-US" dirty="0" smtClean="0"/>
              <a:t>eadiness</a:t>
            </a:r>
          </a:p>
          <a:p>
            <a:r>
              <a:rPr lang="en-US" dirty="0" smtClean="0"/>
              <a:t>Faculty and CI Development</a:t>
            </a:r>
          </a:p>
          <a:p>
            <a:r>
              <a:rPr lang="en-US" dirty="0" smtClean="0"/>
              <a:t>Common Language</a:t>
            </a:r>
          </a:p>
          <a:p>
            <a:r>
              <a:rPr lang="en-US" dirty="0" smtClean="0"/>
              <a:t>IP learning experiences</a:t>
            </a:r>
          </a:p>
          <a:p>
            <a:r>
              <a:rPr lang="en-US" dirty="0"/>
              <a:t>Assessment </a:t>
            </a:r>
            <a:r>
              <a:rPr lang="en-US" dirty="0" smtClean="0"/>
              <a:t>Resources</a:t>
            </a:r>
          </a:p>
          <a:p>
            <a:r>
              <a:rPr lang="en-US" dirty="0" smtClean="0"/>
              <a:t>NIPEC’s IPE Activity/Project Summary Sheet </a:t>
            </a:r>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2" name="Picture 1"/>
          <p:cNvPicPr>
            <a:picLocks noChangeAspect="1"/>
          </p:cNvPicPr>
          <p:nvPr/>
        </p:nvPicPr>
        <p:blipFill>
          <a:blip r:embed="rId4"/>
          <a:stretch>
            <a:fillRect/>
          </a:stretch>
        </p:blipFill>
        <p:spPr>
          <a:xfrm>
            <a:off x="2743200" y="144434"/>
            <a:ext cx="3429000" cy="1299910"/>
          </a:xfrm>
          <a:prstGeom prst="rect">
            <a:avLst/>
          </a:prstGeom>
        </p:spPr>
      </p:pic>
    </p:spTree>
    <p:extLst>
      <p:ext uri="{BB962C8B-B14F-4D97-AF65-F5344CB8AC3E}">
        <p14:creationId xmlns:p14="http://schemas.microsoft.com/office/powerpoint/2010/main" val="42461257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Background</a:t>
            </a:r>
            <a:endParaRPr lang="en-US" dirty="0"/>
          </a:p>
        </p:txBody>
      </p:sp>
      <p:sp>
        <p:nvSpPr>
          <p:cNvPr id="7" name="Content Placeholder 6"/>
          <p:cNvSpPr>
            <a:spLocks noGrp="1"/>
          </p:cNvSpPr>
          <p:nvPr>
            <p:ph idx="1"/>
          </p:nvPr>
        </p:nvSpPr>
        <p:spPr>
          <a:xfrm>
            <a:off x="457200" y="1219200"/>
            <a:ext cx="8229600" cy="4525963"/>
          </a:xfrm>
        </p:spPr>
        <p:txBody>
          <a:bodyPr>
            <a:normAutofit/>
          </a:bodyPr>
          <a:lstStyle/>
          <a:p>
            <a:r>
              <a:rPr lang="en-US" dirty="0" smtClean="0"/>
              <a:t>To engage in meaningful </a:t>
            </a:r>
            <a:r>
              <a:rPr lang="en-US" dirty="0" err="1" smtClean="0"/>
              <a:t>interprofessional</a:t>
            </a:r>
            <a:r>
              <a:rPr lang="en-US" dirty="0" smtClean="0"/>
              <a:t> opportunities in clinical education and practice, students need a solid IPE foundation established during the didactic portion of their education. </a:t>
            </a:r>
            <a:endParaRPr lang="en-US" sz="1700" dirty="0" smtClean="0"/>
          </a:p>
          <a:p>
            <a:r>
              <a:rPr lang="en-US" dirty="0" smtClean="0"/>
              <a:t>Transferable SKILLS in collaborative practice</a:t>
            </a:r>
            <a:endParaRPr lang="en-US" sz="1700" dirty="0" smtClean="0"/>
          </a:p>
          <a:p>
            <a:r>
              <a:rPr lang="en-US" dirty="0" smtClean="0"/>
              <a:t>Purposeful learning with assessment</a:t>
            </a:r>
          </a:p>
          <a:p>
            <a:r>
              <a:rPr lang="en-US" dirty="0"/>
              <a:t>V</a:t>
            </a:r>
            <a:r>
              <a:rPr lang="en-US" dirty="0" smtClean="0"/>
              <a:t>ariety of experiences </a:t>
            </a:r>
          </a:p>
          <a:p>
            <a:pPr marL="0" indent="0">
              <a:buNone/>
            </a:pPr>
            <a:endParaRPr lang="en-US" dirty="0" smtClean="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
        <p:nvSpPr>
          <p:cNvPr id="2" name="TextBox 1"/>
          <p:cNvSpPr txBox="1"/>
          <p:nvPr/>
        </p:nvSpPr>
        <p:spPr>
          <a:xfrm>
            <a:off x="914400" y="5715000"/>
            <a:ext cx="7086600" cy="369332"/>
          </a:xfrm>
          <a:prstGeom prst="rect">
            <a:avLst/>
          </a:prstGeom>
          <a:noFill/>
          <a:ln>
            <a:solidFill>
              <a:schemeClr val="tx1"/>
            </a:solidFill>
          </a:ln>
        </p:spPr>
        <p:txBody>
          <a:bodyPr wrap="square" rtlCol="0">
            <a:spAutoFit/>
          </a:bodyPr>
          <a:lstStyle/>
          <a:p>
            <a:r>
              <a:rPr lang="en-US" dirty="0"/>
              <a:t>(Joseph 2013, </a:t>
            </a:r>
            <a:r>
              <a:rPr lang="en-US" dirty="0" err="1"/>
              <a:t>Christopherson</a:t>
            </a:r>
            <a:r>
              <a:rPr lang="en-US" dirty="0"/>
              <a:t> 2015, </a:t>
            </a:r>
            <a:r>
              <a:rPr lang="en-US" dirty="0" err="1"/>
              <a:t>Freeth</a:t>
            </a:r>
            <a:r>
              <a:rPr lang="en-US" dirty="0"/>
              <a:t> 2005, </a:t>
            </a:r>
            <a:r>
              <a:rPr lang="en-US" dirty="0" err="1"/>
              <a:t>Bluteau</a:t>
            </a:r>
            <a:r>
              <a:rPr lang="en-US" dirty="0"/>
              <a:t> 2009)</a:t>
            </a:r>
          </a:p>
        </p:txBody>
      </p:sp>
    </p:spTree>
    <p:extLst>
      <p:ext uri="{BB962C8B-B14F-4D97-AF65-F5344CB8AC3E}">
        <p14:creationId xmlns:p14="http://schemas.microsoft.com/office/powerpoint/2010/main" val="175787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Rationale</a:t>
            </a:r>
            <a:endParaRPr lang="en-US" dirty="0"/>
          </a:p>
        </p:txBody>
      </p:sp>
      <p:pic>
        <p:nvPicPr>
          <p:cNvPr id="2" name="Content Placeholder 1"/>
          <p:cNvPicPr>
            <a:picLocks noGrp="1" noChangeAspect="1"/>
          </p:cNvPicPr>
          <p:nvPr>
            <p:ph idx="1"/>
          </p:nvPr>
        </p:nvPicPr>
        <p:blipFill>
          <a:blip r:embed="rId3"/>
          <a:srcRect l="-40915" r="-40915"/>
          <a:stretch>
            <a:fillRect/>
          </a:stretch>
        </p:blipFill>
        <p:spPr>
          <a:xfrm>
            <a:off x="762000" y="1447800"/>
            <a:ext cx="7696200" cy="4232614"/>
          </a:xfrm>
        </p:spPr>
      </p:pic>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
        <p:nvSpPr>
          <p:cNvPr id="3" name="TextBox 2"/>
          <p:cNvSpPr txBox="1"/>
          <p:nvPr/>
        </p:nvSpPr>
        <p:spPr>
          <a:xfrm>
            <a:off x="533400" y="5791200"/>
            <a:ext cx="8077200" cy="400110"/>
          </a:xfrm>
          <a:prstGeom prst="rect">
            <a:avLst/>
          </a:prstGeom>
          <a:noFill/>
          <a:ln>
            <a:solidFill>
              <a:schemeClr val="tx1"/>
            </a:solidFill>
          </a:ln>
        </p:spPr>
        <p:txBody>
          <a:bodyPr wrap="square" rtlCol="0">
            <a:spAutoFit/>
          </a:bodyPr>
          <a:lstStyle/>
          <a:p>
            <a:r>
              <a:rPr lang="en-US" sz="1000" dirty="0" smtClean="0"/>
              <a:t>Figure 1. Armstrong State University, Interprofessional Health Professions Collaboration.  </a:t>
            </a:r>
            <a:r>
              <a:rPr lang="en-US" sz="1000" dirty="0" smtClean="0">
                <a:hlinkClick r:id="rId5"/>
              </a:rPr>
              <a:t>www.armstring.edu/health-professions/interprofessional-health-professions-collaboration</a:t>
            </a:r>
            <a:r>
              <a:rPr lang="en-US" sz="1000" dirty="0" smtClean="0"/>
              <a:t>. Accessed 9.1.2016</a:t>
            </a:r>
            <a:endParaRPr lang="en-US" sz="1000" dirty="0"/>
          </a:p>
        </p:txBody>
      </p:sp>
    </p:spTree>
    <p:extLst>
      <p:ext uri="{BB962C8B-B14F-4D97-AF65-F5344CB8AC3E}">
        <p14:creationId xmlns:p14="http://schemas.microsoft.com/office/powerpoint/2010/main" val="125633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Assessment of </a:t>
            </a:r>
            <a:r>
              <a:rPr lang="en-US" dirty="0" smtClean="0"/>
              <a:t>Institutional </a:t>
            </a:r>
            <a:r>
              <a:rPr lang="en-US" dirty="0"/>
              <a:t>R</a:t>
            </a:r>
            <a:r>
              <a:rPr lang="en-US" dirty="0" smtClean="0"/>
              <a:t>eadiness</a:t>
            </a:r>
            <a:r>
              <a:rPr lang="en-US" dirty="0"/>
              <a:t/>
            </a:r>
            <a:br>
              <a:rPr lang="en-US" dirty="0"/>
            </a:br>
            <a:endParaRPr lang="en-US" dirty="0"/>
          </a:p>
        </p:txBody>
      </p:sp>
      <p:sp>
        <p:nvSpPr>
          <p:cNvPr id="7" name="Content Placeholder 6"/>
          <p:cNvSpPr>
            <a:spLocks noGrp="1"/>
          </p:cNvSpPr>
          <p:nvPr>
            <p:ph idx="1"/>
          </p:nvPr>
        </p:nvSpPr>
        <p:spPr>
          <a:xfrm>
            <a:off x="457200" y="3200400"/>
            <a:ext cx="8229600" cy="3078163"/>
          </a:xfrm>
        </p:spPr>
        <p:txBody>
          <a:bodyPr>
            <a:normAutofit/>
          </a:bodyPr>
          <a:lstStyle/>
          <a:p>
            <a:r>
              <a:rPr lang="en-US" dirty="0" smtClean="0"/>
              <a:t>Create an Institutional Culture of Inter-professionalism</a:t>
            </a:r>
          </a:p>
          <a:p>
            <a:r>
              <a:rPr lang="en-US" dirty="0"/>
              <a:t>Buy-In from </a:t>
            </a:r>
            <a:r>
              <a:rPr lang="en-US" dirty="0" smtClean="0"/>
              <a:t>Key Stakeholders </a:t>
            </a:r>
          </a:p>
          <a:p>
            <a:r>
              <a:rPr lang="en-US" dirty="0" smtClean="0"/>
              <a:t>Interprofessional Education Assessment and Planning </a:t>
            </a:r>
            <a:r>
              <a:rPr lang="en-US" dirty="0" smtClean="0">
                <a:hlinkClick r:id="rId3"/>
              </a:rPr>
              <a:t>Instrument</a:t>
            </a:r>
            <a:r>
              <a:rPr lang="en-US" dirty="0"/>
              <a:t> </a:t>
            </a:r>
            <a:r>
              <a:rPr lang="en-US" dirty="0" smtClean="0"/>
              <a:t>for Academic Institutions</a:t>
            </a:r>
            <a:endParaRPr lang="en-US" dirty="0"/>
          </a:p>
          <a:p>
            <a:pPr marL="0" indent="0">
              <a:buNone/>
            </a:pPr>
            <a:endParaRPr lang="en-US" dirty="0" smtClean="0"/>
          </a:p>
        </p:txBody>
      </p:sp>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8" name="Picture 7"/>
          <p:cNvPicPr>
            <a:picLocks noChangeAspect="1"/>
          </p:cNvPicPr>
          <p:nvPr/>
        </p:nvPicPr>
        <p:blipFill>
          <a:blip r:embed="rId5"/>
          <a:stretch>
            <a:fillRect/>
          </a:stretch>
        </p:blipFill>
        <p:spPr>
          <a:xfrm>
            <a:off x="2971800" y="1219200"/>
            <a:ext cx="3683000" cy="1778000"/>
          </a:xfrm>
          <a:prstGeom prst="rect">
            <a:avLst/>
          </a:prstGeom>
        </p:spPr>
      </p:pic>
    </p:spTree>
    <p:extLst>
      <p:ext uri="{BB962C8B-B14F-4D97-AF65-F5344CB8AC3E}">
        <p14:creationId xmlns:p14="http://schemas.microsoft.com/office/powerpoint/2010/main" val="2171364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8" name="Content Placeholder 7"/>
          <p:cNvPicPr>
            <a:picLocks noGrp="1" noChangeAspect="1"/>
          </p:cNvPicPr>
          <p:nvPr>
            <p:ph idx="1"/>
          </p:nvPr>
        </p:nvPicPr>
        <p:blipFill>
          <a:blip r:embed="rId4"/>
          <a:srcRect l="-18258" r="-18258"/>
          <a:stretch>
            <a:fillRect/>
          </a:stretch>
        </p:blipFill>
        <p:spPr>
          <a:xfrm>
            <a:off x="-914400" y="228600"/>
            <a:ext cx="10862148" cy="5973763"/>
          </a:xfrm>
          <a:prstGeom prst="rect">
            <a:avLst/>
          </a:prstGeom>
        </p:spPr>
      </p:pic>
    </p:spTree>
    <p:extLst>
      <p:ext uri="{BB962C8B-B14F-4D97-AF65-F5344CB8AC3E}">
        <p14:creationId xmlns:p14="http://schemas.microsoft.com/office/powerpoint/2010/main" val="36225409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rcRect t="-68269" b="-68269"/>
          <a:stretch>
            <a:fillRect/>
          </a:stretch>
        </p:blipFill>
        <p:spPr>
          <a:xfrm>
            <a:off x="609600" y="-1371600"/>
            <a:ext cx="8534400" cy="4660412"/>
          </a:xfrm>
        </p:spPr>
      </p:pic>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8" name="Picture 7"/>
          <p:cNvPicPr>
            <a:picLocks noChangeAspect="1"/>
          </p:cNvPicPr>
          <p:nvPr/>
        </p:nvPicPr>
        <p:blipFill>
          <a:blip r:embed="rId5"/>
          <a:stretch>
            <a:fillRect/>
          </a:stretch>
        </p:blipFill>
        <p:spPr>
          <a:xfrm>
            <a:off x="0" y="1219201"/>
            <a:ext cx="9144000" cy="5181600"/>
          </a:xfrm>
          <a:prstGeom prst="rect">
            <a:avLst/>
          </a:prstGeom>
        </p:spPr>
      </p:pic>
    </p:spTree>
    <p:extLst>
      <p:ext uri="{BB962C8B-B14F-4D97-AF65-F5344CB8AC3E}">
        <p14:creationId xmlns:p14="http://schemas.microsoft.com/office/powerpoint/2010/main" val="4172385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rcRect l="-22139" r="-22139"/>
          <a:stretch>
            <a:fillRect/>
          </a:stretch>
        </p:blipFill>
        <p:spPr>
          <a:xfrm>
            <a:off x="-228600" y="133395"/>
            <a:ext cx="10058400" cy="5531733"/>
          </a:xfrm>
        </p:spPr>
      </p:pic>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
        <p:nvSpPr>
          <p:cNvPr id="3" name="TextBox 2"/>
          <p:cNvSpPr txBox="1"/>
          <p:nvPr/>
        </p:nvSpPr>
        <p:spPr>
          <a:xfrm>
            <a:off x="228600" y="5715000"/>
            <a:ext cx="8686800" cy="400110"/>
          </a:xfrm>
          <a:prstGeom prst="rect">
            <a:avLst/>
          </a:prstGeom>
          <a:noFill/>
          <a:ln>
            <a:solidFill>
              <a:schemeClr val="tx1"/>
            </a:solidFill>
          </a:ln>
        </p:spPr>
        <p:txBody>
          <a:bodyPr wrap="square" rtlCol="0">
            <a:spAutoFit/>
          </a:bodyPr>
          <a:lstStyle/>
          <a:p>
            <a:r>
              <a:rPr lang="en-US" sz="1000" dirty="0" smtClean="0"/>
              <a:t>Figure 2- The </a:t>
            </a:r>
            <a:r>
              <a:rPr lang="en-US" sz="1000" dirty="0" err="1" smtClean="0"/>
              <a:t>interprofessional</a:t>
            </a:r>
            <a:r>
              <a:rPr lang="en-US" sz="1000" dirty="0" smtClean="0"/>
              <a:t> learning continuum (IPLC) model. Institute of Medicine. </a:t>
            </a:r>
            <a:r>
              <a:rPr lang="en-US" sz="1000" i="1" dirty="0" smtClean="0"/>
              <a:t>Measuring the Impact of Interprofessional Education on Collaborative Practice and Patient Outcomes</a:t>
            </a:r>
            <a:r>
              <a:rPr lang="en-US" sz="1000" dirty="0" smtClean="0"/>
              <a:t>. Washington, DC: The National Academies Press, 2015. doi:10.17226/21726.</a:t>
            </a:r>
            <a:endParaRPr lang="en-US" sz="1000" dirty="0"/>
          </a:p>
        </p:txBody>
      </p:sp>
    </p:spTree>
    <p:extLst>
      <p:ext uri="{BB962C8B-B14F-4D97-AF65-F5344CB8AC3E}">
        <p14:creationId xmlns:p14="http://schemas.microsoft.com/office/powerpoint/2010/main" val="26839665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rmAutofit/>
          </a:bodyPr>
          <a:lstStyle/>
          <a:p>
            <a:r>
              <a:rPr lang="en-US" sz="3600" dirty="0"/>
              <a:t>Are Clinical Faculty Prepared to Model IPC</a:t>
            </a:r>
            <a:r>
              <a:rPr lang="en-US" sz="3600" dirty="0" smtClean="0"/>
              <a:t>?</a:t>
            </a:r>
            <a:endParaRPr lang="en-US" sz="3600" dirty="0"/>
          </a:p>
        </p:txBody>
      </p:sp>
      <p:sp>
        <p:nvSpPr>
          <p:cNvPr id="7" name="Content Placeholder 6"/>
          <p:cNvSpPr>
            <a:spLocks noGrp="1"/>
          </p:cNvSpPr>
          <p:nvPr>
            <p:ph idx="1"/>
          </p:nvPr>
        </p:nvSpPr>
        <p:spPr>
          <a:xfrm>
            <a:off x="381000" y="1371600"/>
            <a:ext cx="8382000" cy="3657600"/>
          </a:xfrm>
        </p:spPr>
        <p:txBody>
          <a:bodyPr>
            <a:normAutofit fontScale="62500" lnSpcReduction="20000"/>
          </a:bodyPr>
          <a:lstStyle/>
          <a:p>
            <a:pPr marL="742950" indent="-742950">
              <a:buFont typeface="+mj-lt"/>
              <a:buAutoNum type="arabicPeriod"/>
            </a:pPr>
            <a:r>
              <a:rPr lang="en-US" sz="3800" dirty="0" smtClean="0"/>
              <a:t>‘ACA </a:t>
            </a:r>
            <a:r>
              <a:rPr lang="en-US" sz="3800" dirty="0"/>
              <a:t>is moving toward a team-based system… academic institutions challenged to find sufficient clinical experiences for students in community based practices that serve as models of team based </a:t>
            </a:r>
            <a:r>
              <a:rPr lang="en-US" sz="3800" dirty="0" smtClean="0"/>
              <a:t>care </a:t>
            </a:r>
            <a:r>
              <a:rPr lang="en-US" sz="3800" dirty="0"/>
              <a:t>needed for contemporary practice</a:t>
            </a:r>
            <a:r>
              <a:rPr lang="en-US" sz="3800" dirty="0" smtClean="0"/>
              <a:t>.’</a:t>
            </a:r>
          </a:p>
          <a:p>
            <a:pPr marL="0" indent="0">
              <a:buNone/>
            </a:pPr>
            <a:endParaRPr lang="en-US" sz="3800" dirty="0"/>
          </a:p>
          <a:p>
            <a:pPr marL="742950" indent="-742950">
              <a:buFont typeface="+mj-lt"/>
              <a:buAutoNum type="arabicPeriod"/>
            </a:pPr>
            <a:r>
              <a:rPr lang="en-US" sz="3800" dirty="0" smtClean="0"/>
              <a:t>‘An </a:t>
            </a:r>
            <a:r>
              <a:rPr lang="en-US" sz="3800" dirty="0"/>
              <a:t>alliance of </a:t>
            </a:r>
            <a:r>
              <a:rPr lang="en-US" sz="3800" dirty="0" smtClean="0"/>
              <a:t>education </a:t>
            </a:r>
            <a:r>
              <a:rPr lang="en-US" sz="3800" dirty="0"/>
              <a:t>and practice will only be successful if the health care workforce is appropriately prepared for collaborative work… this is a shared </a:t>
            </a:r>
            <a:r>
              <a:rPr lang="en-US" sz="3800" dirty="0" smtClean="0"/>
              <a:t>responsibility </a:t>
            </a:r>
            <a:r>
              <a:rPr lang="en-US" sz="3800" dirty="0"/>
              <a:t>between educational institutions and health care delivery </a:t>
            </a:r>
            <a:r>
              <a:rPr lang="en-US" sz="3800" dirty="0" smtClean="0"/>
              <a:t>systems.’</a:t>
            </a:r>
            <a:endParaRPr lang="en-US" sz="3800" dirty="0"/>
          </a:p>
          <a:p>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
        <p:nvSpPr>
          <p:cNvPr id="8" name="TextBox 7"/>
          <p:cNvSpPr txBox="1"/>
          <p:nvPr/>
        </p:nvSpPr>
        <p:spPr>
          <a:xfrm>
            <a:off x="304800" y="4800600"/>
            <a:ext cx="8458200" cy="1200329"/>
          </a:xfrm>
          <a:prstGeom prst="rect">
            <a:avLst/>
          </a:prstGeom>
          <a:noFill/>
          <a:ln>
            <a:solidFill>
              <a:schemeClr val="tx1"/>
            </a:solidFill>
          </a:ln>
        </p:spPr>
        <p:txBody>
          <a:bodyPr wrap="square" rtlCol="0">
            <a:spAutoFit/>
          </a:bodyPr>
          <a:lstStyle/>
          <a:p>
            <a:r>
              <a:rPr lang="en-US" sz="1200" dirty="0" smtClean="0"/>
              <a:t>1) Advisory Committee on Interdisciplinary, Community-Based Linkages (ACICBL). Transforming Interprofessional Health Education and Practice: Moving Learners from the Campus to the Community to Improve Population Health. 13</a:t>
            </a:r>
            <a:r>
              <a:rPr lang="en-US" sz="1200" baseline="30000" dirty="0" smtClean="0"/>
              <a:t>th</a:t>
            </a:r>
            <a:r>
              <a:rPr lang="en-US" sz="1200" dirty="0" smtClean="0"/>
              <a:t> Annual report to the Secretary of the US Department of Health and Human Services and the Congress of the US. October 2014.</a:t>
            </a:r>
          </a:p>
          <a:p>
            <a:endParaRPr lang="en-US" sz="1200" dirty="0"/>
          </a:p>
          <a:p>
            <a:r>
              <a:rPr lang="en-US" sz="1200" dirty="0" smtClean="0"/>
              <a:t>2) Josiah Macy Foundation. Transforming Patient Care: Aligning Interprofessional Education with Clinical Practice Redesign. Conference Recommendations. January 2013. Atlanta, GA.</a:t>
            </a:r>
            <a:endParaRPr lang="en-US" sz="1200" dirty="0"/>
          </a:p>
        </p:txBody>
      </p:sp>
    </p:spTree>
    <p:extLst>
      <p:ext uri="{BB962C8B-B14F-4D97-AF65-F5344CB8AC3E}">
        <p14:creationId xmlns:p14="http://schemas.microsoft.com/office/powerpoint/2010/main" val="1153691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Institute for Healthcare Improvement: The IHI Triple Aim</a:t>
            </a:r>
            <a:endParaRPr lang="en-US" dirty="0"/>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04875" y="2133600"/>
            <a:ext cx="3143250" cy="2743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4572000" y="1752600"/>
            <a:ext cx="4038600" cy="4525963"/>
          </a:xfrm>
        </p:spPr>
        <p:txBody>
          <a:bodyPr>
            <a:normAutofit lnSpcReduction="10000"/>
          </a:bodyPr>
          <a:lstStyle/>
          <a:p>
            <a:pPr marL="0" indent="0">
              <a:buNone/>
            </a:pPr>
            <a:r>
              <a:rPr lang="en-US" dirty="0"/>
              <a:t>A</a:t>
            </a:r>
            <a:r>
              <a:rPr lang="en-US" dirty="0" smtClean="0"/>
              <a:t> </a:t>
            </a:r>
            <a:r>
              <a:rPr lang="en-US" dirty="0"/>
              <a:t>framework for optimizing health system performance by simultaneously focusing on the health of a population, the experience of care for individuals within that population, and the per capita cost of providing that care.</a:t>
            </a:r>
            <a:r>
              <a:rPr lang="en-US" dirty="0" smtClean="0"/>
              <a:t>.</a:t>
            </a:r>
            <a:endParaRPr lang="en-US" dirty="0"/>
          </a:p>
        </p:txBody>
      </p:sp>
    </p:spTree>
    <p:extLst>
      <p:ext uri="{BB962C8B-B14F-4D97-AF65-F5344CB8AC3E}">
        <p14:creationId xmlns:p14="http://schemas.microsoft.com/office/powerpoint/2010/main" val="256059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Faculty and CI Development</a:t>
            </a:r>
            <a:endParaRPr lang="en-US" dirty="0"/>
          </a:p>
        </p:txBody>
      </p:sp>
      <p:sp>
        <p:nvSpPr>
          <p:cNvPr id="7" name="Content Placeholder 6"/>
          <p:cNvSpPr>
            <a:spLocks noGrp="1"/>
          </p:cNvSpPr>
          <p:nvPr>
            <p:ph idx="1"/>
          </p:nvPr>
        </p:nvSpPr>
        <p:spPr>
          <a:xfrm>
            <a:off x="457200" y="1447800"/>
            <a:ext cx="6553200" cy="4648200"/>
          </a:xfrm>
        </p:spPr>
        <p:txBody>
          <a:bodyPr>
            <a:normAutofit fontScale="62500" lnSpcReduction="20000"/>
          </a:bodyPr>
          <a:lstStyle/>
          <a:p>
            <a:r>
              <a:rPr lang="en-US" dirty="0" smtClean="0"/>
              <a:t>Updates to Credentialed </a:t>
            </a:r>
          </a:p>
          <a:p>
            <a:pPr marL="0" indent="0">
              <a:buNone/>
            </a:pPr>
            <a:r>
              <a:rPr lang="en-US" dirty="0"/>
              <a:t> </a:t>
            </a:r>
            <a:r>
              <a:rPr lang="en-US" dirty="0" smtClean="0"/>
              <a:t>     Clinical Instructor </a:t>
            </a:r>
            <a:r>
              <a:rPr lang="en-US" dirty="0"/>
              <a:t>P</a:t>
            </a:r>
            <a:r>
              <a:rPr lang="en-US" dirty="0" smtClean="0"/>
              <a:t>rogram (CCIP)?</a:t>
            </a:r>
          </a:p>
          <a:p>
            <a:pPr marL="0" indent="0">
              <a:buNone/>
            </a:pPr>
            <a:endParaRPr lang="en-US" dirty="0" smtClean="0"/>
          </a:p>
          <a:p>
            <a:r>
              <a:rPr lang="en-US" dirty="0" smtClean="0"/>
              <a:t>CE Courses</a:t>
            </a:r>
          </a:p>
          <a:p>
            <a:pPr lvl="1"/>
            <a:r>
              <a:rPr lang="en-US" dirty="0" smtClean="0">
                <a:hlinkClick r:id="rId3"/>
              </a:rPr>
              <a:t>TeamSTEPPS</a:t>
            </a:r>
            <a:r>
              <a:rPr lang="en-US" dirty="0" smtClean="0"/>
              <a:t> Master Trainers </a:t>
            </a:r>
          </a:p>
          <a:p>
            <a:pPr lvl="1"/>
            <a:r>
              <a:rPr lang="en-US" dirty="0" smtClean="0"/>
              <a:t>Academic</a:t>
            </a:r>
            <a:r>
              <a:rPr lang="en-US" dirty="0"/>
              <a:t> </a:t>
            </a:r>
            <a:r>
              <a:rPr lang="en-US" dirty="0" smtClean="0">
                <a:hlinkClick r:id="rId4"/>
              </a:rPr>
              <a:t>Programs</a:t>
            </a:r>
            <a:r>
              <a:rPr lang="en-US" dirty="0" smtClean="0"/>
              <a:t> </a:t>
            </a:r>
            <a:r>
              <a:rPr lang="en-US" dirty="0"/>
              <a:t>with </a:t>
            </a:r>
            <a:r>
              <a:rPr lang="en-US" dirty="0" smtClean="0"/>
              <a:t>IPE</a:t>
            </a:r>
          </a:p>
          <a:p>
            <a:pPr lvl="1"/>
            <a:r>
              <a:rPr lang="en-US" dirty="0" smtClean="0">
                <a:hlinkClick r:id="rId5" action="ppaction://hlinkfile"/>
              </a:rPr>
              <a:t>NEXUS</a:t>
            </a:r>
            <a:r>
              <a:rPr lang="en-US" dirty="0" smtClean="0"/>
              <a:t> </a:t>
            </a:r>
            <a:r>
              <a:rPr lang="en-US" dirty="0"/>
              <a:t>Learning System</a:t>
            </a:r>
          </a:p>
          <a:p>
            <a:pPr lvl="1"/>
            <a:r>
              <a:rPr lang="en-US" dirty="0"/>
              <a:t>AIHC Interprofessional </a:t>
            </a:r>
            <a:r>
              <a:rPr lang="en-US" dirty="0">
                <a:hlinkClick r:id="rId6"/>
              </a:rPr>
              <a:t>Webinar</a:t>
            </a:r>
            <a:r>
              <a:rPr lang="en-US" dirty="0"/>
              <a:t> Series</a:t>
            </a:r>
          </a:p>
          <a:p>
            <a:pPr lvl="1"/>
            <a:r>
              <a:rPr lang="en-US" dirty="0"/>
              <a:t>AAMCs </a:t>
            </a:r>
            <a:r>
              <a:rPr lang="en-US" dirty="0">
                <a:hlinkClick r:id="rId7" action="ppaction://hlinkfile"/>
              </a:rPr>
              <a:t>MedEdPORTAL</a:t>
            </a:r>
            <a:r>
              <a:rPr lang="en-US" dirty="0"/>
              <a:t> CE </a:t>
            </a:r>
            <a:r>
              <a:rPr lang="en-US" dirty="0" smtClean="0"/>
              <a:t>Directory</a:t>
            </a:r>
          </a:p>
          <a:p>
            <a:pPr lvl="1"/>
            <a:r>
              <a:rPr lang="en-US" dirty="0"/>
              <a:t>General CE Programs </a:t>
            </a:r>
            <a:endParaRPr lang="en-US" dirty="0" smtClean="0"/>
          </a:p>
          <a:p>
            <a:pPr lvl="1"/>
            <a:endParaRPr lang="en-US" dirty="0" smtClean="0"/>
          </a:p>
          <a:p>
            <a:r>
              <a:rPr lang="en-US" dirty="0"/>
              <a:t>Faculty Development Tools </a:t>
            </a:r>
          </a:p>
          <a:p>
            <a:pPr lvl="1"/>
            <a:r>
              <a:rPr lang="en-US" dirty="0"/>
              <a:t>U Washington Faculty </a:t>
            </a:r>
            <a:r>
              <a:rPr lang="en-US" dirty="0">
                <a:hlinkClick r:id="rId8"/>
              </a:rPr>
              <a:t>Training Toolkit </a:t>
            </a:r>
            <a:endParaRPr lang="en-US" dirty="0"/>
          </a:p>
          <a:p>
            <a:pPr lvl="1"/>
            <a:r>
              <a:rPr lang="en-US" dirty="0"/>
              <a:t>U Minnesota </a:t>
            </a:r>
            <a:r>
              <a:rPr lang="en-US" dirty="0">
                <a:hlinkClick r:id="rId9"/>
              </a:rPr>
              <a:t>Academic Health Center </a:t>
            </a:r>
            <a:r>
              <a:rPr lang="en-US" dirty="0"/>
              <a:t>Office of Education</a:t>
            </a:r>
          </a:p>
          <a:p>
            <a:pPr lvl="1"/>
            <a:r>
              <a:rPr lang="en-US" dirty="0"/>
              <a:t>U Kansas </a:t>
            </a:r>
            <a:r>
              <a:rPr lang="en-US" dirty="0">
                <a:hlinkClick r:id="rId10" action="ppaction://hlinkfile"/>
              </a:rPr>
              <a:t>Center</a:t>
            </a:r>
            <a:r>
              <a:rPr lang="en-US" dirty="0"/>
              <a:t> for Interprofessional Education</a:t>
            </a:r>
          </a:p>
          <a:p>
            <a:pPr lvl="1"/>
            <a:endParaRPr lang="en-US" dirty="0"/>
          </a:p>
          <a:p>
            <a:pPr marL="457200" lvl="1" indent="0">
              <a:buNone/>
            </a:pPr>
            <a:endParaRPr lang="en-US" dirty="0" smtClean="0"/>
          </a:p>
          <a:p>
            <a:endParaRPr lang="en-US" dirty="0" smtClean="0"/>
          </a:p>
        </p:txBody>
      </p:sp>
      <p:pic>
        <p:nvPicPr>
          <p:cNvPr id="4" name="Picture 3" descr="2137737248_e9f3e429d1"/>
          <p:cNvPicPr/>
          <p:nvPr/>
        </p:nvPicPr>
        <p:blipFill>
          <a:blip r:embed="rId11"/>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2" name="Picture 1"/>
          <p:cNvPicPr>
            <a:picLocks noChangeAspect="1"/>
          </p:cNvPicPr>
          <p:nvPr/>
        </p:nvPicPr>
        <p:blipFill>
          <a:blip r:embed="rId12"/>
          <a:stretch>
            <a:fillRect/>
          </a:stretch>
        </p:blipFill>
        <p:spPr>
          <a:xfrm>
            <a:off x="7010400" y="2819400"/>
            <a:ext cx="1524000" cy="1442253"/>
          </a:xfrm>
          <a:prstGeom prst="rect">
            <a:avLst/>
          </a:prstGeom>
        </p:spPr>
      </p:pic>
      <p:pic>
        <p:nvPicPr>
          <p:cNvPr id="14" name="Picture 13"/>
          <p:cNvPicPr>
            <a:picLocks noChangeAspect="1"/>
          </p:cNvPicPr>
          <p:nvPr/>
        </p:nvPicPr>
        <p:blipFill>
          <a:blip r:embed="rId13"/>
          <a:stretch>
            <a:fillRect/>
          </a:stretch>
        </p:blipFill>
        <p:spPr>
          <a:xfrm>
            <a:off x="6934200" y="1524000"/>
            <a:ext cx="1463922" cy="1064136"/>
          </a:xfrm>
          <a:prstGeom prst="rect">
            <a:avLst/>
          </a:prstGeom>
        </p:spPr>
      </p:pic>
      <p:pic>
        <p:nvPicPr>
          <p:cNvPr id="15" name="Picture 14"/>
          <p:cNvPicPr>
            <a:picLocks noChangeAspect="1"/>
          </p:cNvPicPr>
          <p:nvPr/>
        </p:nvPicPr>
        <p:blipFill>
          <a:blip r:embed="rId14"/>
          <a:stretch>
            <a:fillRect/>
          </a:stretch>
        </p:blipFill>
        <p:spPr>
          <a:xfrm>
            <a:off x="7010400" y="4648200"/>
            <a:ext cx="1320800" cy="1320800"/>
          </a:xfrm>
          <a:prstGeom prst="rect">
            <a:avLst/>
          </a:prstGeom>
        </p:spPr>
      </p:pic>
    </p:spTree>
    <p:extLst>
      <p:ext uri="{BB962C8B-B14F-4D97-AF65-F5344CB8AC3E}">
        <p14:creationId xmlns:p14="http://schemas.microsoft.com/office/powerpoint/2010/main" val="2107135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412"/>
            <a:ext cx="8229600" cy="868362"/>
          </a:xfrm>
        </p:spPr>
        <p:txBody>
          <a:bodyPr>
            <a:normAutofit/>
          </a:bodyPr>
          <a:lstStyle/>
          <a:p>
            <a:r>
              <a:rPr lang="en-US" sz="3200" dirty="0" smtClean="0"/>
              <a:t>American Interprofessional Health Collaborative</a:t>
            </a:r>
            <a:endParaRPr lang="en-US" sz="3200" dirty="0"/>
          </a:p>
        </p:txBody>
      </p:sp>
      <p:sp>
        <p:nvSpPr>
          <p:cNvPr id="7" name="Content Placeholder 6"/>
          <p:cNvSpPr>
            <a:spLocks noGrp="1"/>
          </p:cNvSpPr>
          <p:nvPr>
            <p:ph idx="1"/>
          </p:nvPr>
        </p:nvSpPr>
        <p:spPr>
          <a:xfrm>
            <a:off x="0" y="914400"/>
            <a:ext cx="9144000" cy="5943600"/>
          </a:xfrm>
        </p:spPr>
        <p:txBody>
          <a:bodyPr>
            <a:normAutofit fontScale="40000" lnSpcReduction="20000"/>
          </a:bodyPr>
          <a:lstStyle/>
          <a:p>
            <a:pPr marL="0" indent="0">
              <a:buNone/>
            </a:pPr>
            <a:r>
              <a:rPr lang="en-US" b="1" dirty="0" smtClean="0"/>
              <a:t>   </a:t>
            </a:r>
            <a:r>
              <a:rPr lang="en-US" sz="3700" b="1" dirty="0" smtClean="0"/>
              <a:t>      </a:t>
            </a:r>
          </a:p>
          <a:p>
            <a:pPr marL="0" indent="0">
              <a:buNone/>
            </a:pPr>
            <a:r>
              <a:rPr lang="en-US" sz="3700" b="1" dirty="0" smtClean="0"/>
              <a:t>        U.S</a:t>
            </a:r>
            <a:r>
              <a:rPr lang="en-US" sz="3700" b="1" dirty="0"/>
              <a:t>. Interprofessional Education </a:t>
            </a:r>
            <a:r>
              <a:rPr lang="en-US" sz="3700" b="1" dirty="0" smtClean="0"/>
              <a:t>Programs</a:t>
            </a:r>
          </a:p>
          <a:p>
            <a:pPr marL="0" indent="0">
              <a:buNone/>
            </a:pPr>
            <a:endParaRPr lang="en-US" b="1" dirty="0"/>
          </a:p>
          <a:p>
            <a:r>
              <a:rPr lang="en-US" dirty="0">
                <a:hlinkClick r:id="rId3"/>
              </a:rPr>
              <a:t>Western University of the Health Sciences</a:t>
            </a:r>
            <a:endParaRPr lang="en-US" dirty="0"/>
          </a:p>
          <a:p>
            <a:r>
              <a:rPr lang="en-US" dirty="0">
                <a:hlinkClick r:id="rId4"/>
              </a:rPr>
              <a:t>Virginia Commonwealth University</a:t>
            </a:r>
            <a:endParaRPr lang="en-US" dirty="0"/>
          </a:p>
          <a:p>
            <a:r>
              <a:rPr lang="en-US" dirty="0">
                <a:hlinkClick r:id="rId5"/>
              </a:rPr>
              <a:t>Texas Tech University Health Sciences Center</a:t>
            </a:r>
            <a:endParaRPr lang="en-US" dirty="0"/>
          </a:p>
          <a:p>
            <a:r>
              <a:rPr lang="en-US" dirty="0">
                <a:hlinkClick r:id="rId6"/>
              </a:rPr>
              <a:t>Jefferson Interprofessional Education Center, Thomas Jefferson University</a:t>
            </a:r>
            <a:endParaRPr lang="en-US" dirty="0"/>
          </a:p>
          <a:p>
            <a:r>
              <a:rPr lang="en-US" dirty="0">
                <a:hlinkClick r:id="rId7"/>
              </a:rPr>
              <a:t>Center for Healthcare Improvement and Patient Safety, Perelman School of Medicine, University of Pennsylvania</a:t>
            </a:r>
            <a:endParaRPr lang="en-US" dirty="0"/>
          </a:p>
          <a:p>
            <a:r>
              <a:rPr lang="en-US" dirty="0">
                <a:hlinkClick r:id="rId8"/>
              </a:rPr>
              <a:t>Oregon Health &amp; Science University</a:t>
            </a:r>
            <a:endParaRPr lang="en-US" dirty="0"/>
          </a:p>
          <a:p>
            <a:r>
              <a:rPr lang="en-US" dirty="0">
                <a:hlinkClick r:id="rId9"/>
              </a:rPr>
              <a:t>C3, Creating Collaborative Care, Medical University of South Carolina</a:t>
            </a:r>
            <a:endParaRPr lang="en-US" dirty="0"/>
          </a:p>
          <a:p>
            <a:r>
              <a:rPr lang="en-US" dirty="0">
                <a:hlinkClick r:id="rId10"/>
              </a:rPr>
              <a:t>University of Virginia</a:t>
            </a:r>
            <a:endParaRPr lang="en-US" dirty="0"/>
          </a:p>
          <a:p>
            <a:r>
              <a:rPr lang="en-US" dirty="0">
                <a:hlinkClick r:id="rId11"/>
              </a:rPr>
              <a:t>REACH: University of Colorado Denver, Anschutz Medical Campus</a:t>
            </a:r>
            <a:endParaRPr lang="en-US" dirty="0"/>
          </a:p>
          <a:p>
            <a:r>
              <a:rPr lang="en-US" dirty="0">
                <a:hlinkClick r:id="rId12"/>
              </a:rPr>
              <a:t>IPE Pitt: University of Pittsburgh</a:t>
            </a:r>
            <a:endParaRPr lang="en-US" dirty="0"/>
          </a:p>
          <a:p>
            <a:r>
              <a:rPr lang="en-US" dirty="0">
                <a:hlinkClick r:id="rId13"/>
              </a:rPr>
              <a:t>Department of Bioethics and Interdisciplinary Studies, East Carolina University</a:t>
            </a:r>
            <a:endParaRPr lang="en-US" dirty="0"/>
          </a:p>
          <a:p>
            <a:r>
              <a:rPr lang="en-US" dirty="0">
                <a:hlinkClick r:id="rId14"/>
              </a:rPr>
              <a:t>Office of Interprofessional  Education, Creighton University Medical Center</a:t>
            </a:r>
            <a:endParaRPr lang="en-US" dirty="0"/>
          </a:p>
          <a:p>
            <a:r>
              <a:rPr lang="en-US" dirty="0">
                <a:hlinkClick r:id="rId15"/>
              </a:rPr>
              <a:t>InterProfessional Education Collaborative, University of New England</a:t>
            </a:r>
            <a:endParaRPr lang="en-US" dirty="0"/>
          </a:p>
          <a:p>
            <a:r>
              <a:rPr lang="en-US" dirty="0">
                <a:hlinkClick r:id="rId16"/>
              </a:rPr>
              <a:t>Center for Health Science Interprofessional Education, Research &amp; Practice, University of Washington</a:t>
            </a:r>
            <a:endParaRPr lang="en-US" dirty="0"/>
          </a:p>
          <a:p>
            <a:r>
              <a:rPr lang="en-US" dirty="0">
                <a:hlinkClick r:id="rId17"/>
              </a:rPr>
              <a:t>University of Texas Medical Branch</a:t>
            </a:r>
            <a:endParaRPr lang="en-US" dirty="0"/>
          </a:p>
          <a:p>
            <a:r>
              <a:rPr lang="en-US" dirty="0">
                <a:hlinkClick r:id="rId18"/>
              </a:rPr>
              <a:t>University of New Mexico</a:t>
            </a:r>
            <a:endParaRPr lang="en-US" dirty="0"/>
          </a:p>
          <a:p>
            <a:r>
              <a:rPr lang="en-US" dirty="0">
                <a:hlinkClick r:id="rId19"/>
              </a:rPr>
              <a:t>University of Nebraska</a:t>
            </a:r>
            <a:endParaRPr lang="en-US" dirty="0"/>
          </a:p>
          <a:p>
            <a:r>
              <a:rPr lang="en-US" dirty="0">
                <a:hlinkClick r:id="rId20"/>
              </a:rPr>
              <a:t>Vanderbilt University</a:t>
            </a:r>
            <a:endParaRPr lang="en-US" dirty="0"/>
          </a:p>
          <a:p>
            <a:r>
              <a:rPr lang="en-US" dirty="0">
                <a:hlinkClick r:id="rId21"/>
              </a:rPr>
              <a:t>Grand Valley State University</a:t>
            </a:r>
            <a:endParaRPr lang="en-US" dirty="0"/>
          </a:p>
          <a:p>
            <a:r>
              <a:rPr lang="en-US" dirty="0">
                <a:hlinkClick r:id="rId22"/>
              </a:rPr>
              <a:t>St Louis University</a:t>
            </a:r>
            <a:endParaRPr lang="en-US" dirty="0"/>
          </a:p>
          <a:p>
            <a:r>
              <a:rPr lang="en-US" dirty="0">
                <a:hlinkClick r:id="rId23"/>
              </a:rPr>
              <a:t>University of Kentucky</a:t>
            </a:r>
            <a:endParaRPr lang="en-US" dirty="0"/>
          </a:p>
          <a:p>
            <a:r>
              <a:rPr lang="en-US" dirty="0">
                <a:hlinkClick r:id="rId24"/>
              </a:rPr>
              <a:t>University of Minnesota</a:t>
            </a:r>
            <a:endParaRPr lang="en-US" dirty="0"/>
          </a:p>
          <a:p>
            <a:r>
              <a:rPr lang="en-US" dirty="0">
                <a:hlinkClick r:id="rId25"/>
              </a:rPr>
              <a:t>Rosalind Franklin University</a:t>
            </a:r>
            <a:endParaRPr lang="en-US" dirty="0"/>
          </a:p>
          <a:p>
            <a:r>
              <a:rPr lang="en-US" dirty="0">
                <a:hlinkClick r:id="rId26"/>
              </a:rPr>
              <a:t>University of Arizona</a:t>
            </a:r>
            <a:endParaRPr lang="en-US" dirty="0"/>
          </a:p>
          <a:p>
            <a:r>
              <a:rPr lang="en-US" dirty="0">
                <a:hlinkClick r:id="rId27"/>
              </a:rPr>
              <a:t>University of Florida</a:t>
            </a:r>
            <a:endParaRPr lang="en-US" dirty="0"/>
          </a:p>
          <a:p>
            <a:r>
              <a:rPr lang="en-US" dirty="0">
                <a:hlinkClick r:id="rId28"/>
              </a:rPr>
              <a:t>University of Connecticut</a:t>
            </a:r>
            <a:endParaRPr lang="en-US" dirty="0"/>
          </a:p>
          <a:p>
            <a:endParaRPr lang="en-US" dirty="0"/>
          </a:p>
        </p:txBody>
      </p:sp>
      <p:pic>
        <p:nvPicPr>
          <p:cNvPr id="4" name="Picture 3" descr="2137737248_e9f3e429d1"/>
          <p:cNvPicPr/>
          <p:nvPr/>
        </p:nvPicPr>
        <p:blipFill>
          <a:blip r:embed="rId29"/>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8" name="Picture 7"/>
          <p:cNvPicPr>
            <a:picLocks noChangeAspect="1"/>
          </p:cNvPicPr>
          <p:nvPr/>
        </p:nvPicPr>
        <p:blipFill>
          <a:blip r:embed="rId30"/>
          <a:stretch>
            <a:fillRect/>
          </a:stretch>
        </p:blipFill>
        <p:spPr>
          <a:xfrm>
            <a:off x="6629400" y="838200"/>
            <a:ext cx="1720377" cy="1158834"/>
          </a:xfrm>
          <a:prstGeom prst="rect">
            <a:avLst/>
          </a:prstGeom>
        </p:spPr>
      </p:pic>
    </p:spTree>
    <p:extLst>
      <p:ext uri="{BB962C8B-B14F-4D97-AF65-F5344CB8AC3E}">
        <p14:creationId xmlns:p14="http://schemas.microsoft.com/office/powerpoint/2010/main" val="18506947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rmAutofit/>
          </a:bodyPr>
          <a:lstStyle/>
          <a:p>
            <a:r>
              <a:rPr lang="en-US" dirty="0" smtClean="0"/>
              <a:t>Faculty and CI Development</a:t>
            </a:r>
            <a:endParaRPr lang="en-US" dirty="0"/>
          </a:p>
        </p:txBody>
      </p:sp>
      <p:sp>
        <p:nvSpPr>
          <p:cNvPr id="7" name="Content Placeholder 6"/>
          <p:cNvSpPr>
            <a:spLocks noGrp="1"/>
          </p:cNvSpPr>
          <p:nvPr>
            <p:ph idx="1"/>
          </p:nvPr>
        </p:nvSpPr>
        <p:spPr>
          <a:xfrm>
            <a:off x="457200" y="1143000"/>
            <a:ext cx="5791200" cy="5257800"/>
          </a:xfrm>
        </p:spPr>
        <p:txBody>
          <a:bodyPr>
            <a:normAutofit fontScale="77500" lnSpcReduction="20000"/>
          </a:bodyPr>
          <a:lstStyle/>
          <a:p>
            <a:pPr marL="457200" lvl="1" indent="0">
              <a:buNone/>
            </a:pPr>
            <a:endParaRPr lang="en-US" dirty="0" smtClean="0"/>
          </a:p>
          <a:p>
            <a:r>
              <a:rPr lang="en-US" dirty="0"/>
              <a:t>Workshops</a:t>
            </a:r>
          </a:p>
          <a:p>
            <a:pPr lvl="1"/>
            <a:r>
              <a:rPr lang="en-US" dirty="0">
                <a:hlinkClick r:id="rId3" action="ppaction://hlinkfile"/>
              </a:rPr>
              <a:t>IPEC</a:t>
            </a:r>
            <a:r>
              <a:rPr lang="en-US" dirty="0"/>
              <a:t> Conferences</a:t>
            </a:r>
          </a:p>
          <a:p>
            <a:pPr lvl="1"/>
            <a:r>
              <a:rPr lang="en-US" dirty="0">
                <a:hlinkClick r:id="rId4" action="ppaction://hlinkfile"/>
              </a:rPr>
              <a:t>T3</a:t>
            </a:r>
            <a:r>
              <a:rPr lang="en-US" dirty="0"/>
              <a:t> Train the Trainer</a:t>
            </a:r>
          </a:p>
          <a:p>
            <a:pPr lvl="1"/>
            <a:r>
              <a:rPr lang="en-US" dirty="0"/>
              <a:t>University of Toronto </a:t>
            </a:r>
            <a:r>
              <a:rPr lang="en-US" dirty="0">
                <a:hlinkClick r:id="rId5" action="ppaction://hlinkfile"/>
              </a:rPr>
              <a:t>Center</a:t>
            </a:r>
            <a:r>
              <a:rPr lang="en-US" dirty="0"/>
              <a:t> </a:t>
            </a:r>
          </a:p>
          <a:p>
            <a:pPr marL="457200" lvl="1" indent="0">
              <a:buNone/>
            </a:pPr>
            <a:r>
              <a:rPr lang="en-US" dirty="0"/>
              <a:t>      for </a:t>
            </a:r>
            <a:r>
              <a:rPr lang="en-US" dirty="0" err="1" smtClean="0"/>
              <a:t>Interprofessional</a:t>
            </a:r>
            <a:r>
              <a:rPr lang="en-US" dirty="0" smtClean="0"/>
              <a:t> Education </a:t>
            </a:r>
            <a:endParaRPr lang="en-US" dirty="0"/>
          </a:p>
          <a:p>
            <a:pPr lvl="1"/>
            <a:endParaRPr lang="en-US" dirty="0" smtClean="0"/>
          </a:p>
          <a:p>
            <a:r>
              <a:rPr lang="en-US" dirty="0" smtClean="0"/>
              <a:t>Conferences </a:t>
            </a:r>
          </a:p>
          <a:p>
            <a:pPr lvl="1"/>
            <a:r>
              <a:rPr lang="en-US" dirty="0" smtClean="0"/>
              <a:t>All Together Better Health</a:t>
            </a:r>
            <a:r>
              <a:rPr lang="en-US" dirty="0"/>
              <a:t> </a:t>
            </a:r>
            <a:r>
              <a:rPr lang="en-US" dirty="0" smtClean="0">
                <a:hlinkClick r:id="rId6"/>
              </a:rPr>
              <a:t>(</a:t>
            </a:r>
            <a:r>
              <a:rPr lang="en-US" dirty="0">
                <a:hlinkClick r:id="rId6"/>
              </a:rPr>
              <a:t>ATBH)</a:t>
            </a:r>
            <a:endParaRPr lang="en-US" dirty="0"/>
          </a:p>
          <a:p>
            <a:pPr lvl="1"/>
            <a:r>
              <a:rPr lang="en-US" dirty="0" smtClean="0"/>
              <a:t>Collaborating Across Borders </a:t>
            </a:r>
            <a:r>
              <a:rPr lang="en-US" dirty="0" smtClean="0">
                <a:hlinkClick r:id="rId7"/>
              </a:rPr>
              <a:t>(</a:t>
            </a:r>
            <a:r>
              <a:rPr lang="en-US" dirty="0">
                <a:hlinkClick r:id="rId7"/>
              </a:rPr>
              <a:t>CAB)</a:t>
            </a:r>
            <a:endParaRPr lang="en-US" dirty="0"/>
          </a:p>
          <a:p>
            <a:pPr lvl="1"/>
            <a:r>
              <a:rPr lang="en-US" dirty="0" smtClean="0"/>
              <a:t>Interprofessional Health, Education and Practice International Conference </a:t>
            </a:r>
            <a:r>
              <a:rPr lang="en-US" dirty="0" smtClean="0">
                <a:hlinkClick r:id="rId8"/>
              </a:rPr>
              <a:t>(</a:t>
            </a:r>
            <a:r>
              <a:rPr lang="en-US" dirty="0">
                <a:hlinkClick r:id="rId8"/>
              </a:rPr>
              <a:t>IHEP</a:t>
            </a:r>
            <a:r>
              <a:rPr lang="en-US" dirty="0" smtClean="0">
                <a:hlinkClick r:id="rId8"/>
              </a:rPr>
              <a:t>)</a:t>
            </a:r>
            <a:endParaRPr lang="en-US" dirty="0" smtClean="0"/>
          </a:p>
          <a:p>
            <a:pPr lvl="1"/>
            <a:r>
              <a:rPr lang="en-US" dirty="0" smtClean="0"/>
              <a:t>Learning Together at the </a:t>
            </a:r>
            <a:r>
              <a:rPr lang="en-US" dirty="0" smtClean="0">
                <a:hlinkClick r:id="rId9" action="ppaction://hlinkfile"/>
              </a:rPr>
              <a:t>NEXUS Summit</a:t>
            </a:r>
            <a:endParaRPr lang="en-US" dirty="0"/>
          </a:p>
          <a:p>
            <a:endParaRPr lang="en-US" dirty="0" smtClean="0"/>
          </a:p>
          <a:p>
            <a:endParaRPr lang="en-US" dirty="0"/>
          </a:p>
        </p:txBody>
      </p:sp>
      <p:pic>
        <p:nvPicPr>
          <p:cNvPr id="4" name="Picture 3" descr="2137737248_e9f3e429d1"/>
          <p:cNvPicPr/>
          <p:nvPr/>
        </p:nvPicPr>
        <p:blipFill>
          <a:blip r:embed="rId10"/>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9" name="Picture 8"/>
          <p:cNvPicPr>
            <a:picLocks noChangeAspect="1"/>
          </p:cNvPicPr>
          <p:nvPr/>
        </p:nvPicPr>
        <p:blipFill>
          <a:blip r:embed="rId11"/>
          <a:stretch>
            <a:fillRect/>
          </a:stretch>
        </p:blipFill>
        <p:spPr>
          <a:xfrm>
            <a:off x="6019800" y="4419600"/>
            <a:ext cx="2701636" cy="1651000"/>
          </a:xfrm>
          <a:prstGeom prst="rect">
            <a:avLst/>
          </a:prstGeom>
        </p:spPr>
      </p:pic>
      <p:pic>
        <p:nvPicPr>
          <p:cNvPr id="10" name="Picture 9"/>
          <p:cNvPicPr>
            <a:picLocks noChangeAspect="1"/>
          </p:cNvPicPr>
          <p:nvPr/>
        </p:nvPicPr>
        <p:blipFill>
          <a:blip r:embed="rId12"/>
          <a:stretch>
            <a:fillRect/>
          </a:stretch>
        </p:blipFill>
        <p:spPr>
          <a:xfrm>
            <a:off x="6477000" y="3352800"/>
            <a:ext cx="2286000" cy="817167"/>
          </a:xfrm>
          <a:prstGeom prst="rect">
            <a:avLst/>
          </a:prstGeom>
        </p:spPr>
      </p:pic>
      <p:pic>
        <p:nvPicPr>
          <p:cNvPr id="11" name="Picture 10"/>
          <p:cNvPicPr>
            <a:picLocks noChangeAspect="1"/>
          </p:cNvPicPr>
          <p:nvPr/>
        </p:nvPicPr>
        <p:blipFill>
          <a:blip r:embed="rId13"/>
          <a:stretch>
            <a:fillRect/>
          </a:stretch>
        </p:blipFill>
        <p:spPr>
          <a:xfrm>
            <a:off x="7086600" y="1524000"/>
            <a:ext cx="1447800" cy="1240282"/>
          </a:xfrm>
          <a:prstGeom prst="rect">
            <a:avLst/>
          </a:prstGeom>
        </p:spPr>
      </p:pic>
    </p:spTree>
    <p:extLst>
      <p:ext uri="{BB962C8B-B14F-4D97-AF65-F5344CB8AC3E}">
        <p14:creationId xmlns:p14="http://schemas.microsoft.com/office/powerpoint/2010/main" val="21698133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Faculty</a:t>
            </a:r>
            <a:r>
              <a:rPr lang="en-US" sz="3600" dirty="0" smtClean="0"/>
              <a:t> </a:t>
            </a:r>
            <a:r>
              <a:rPr lang="en-US" dirty="0" smtClean="0"/>
              <a:t>and CI Development</a:t>
            </a:r>
            <a:endParaRPr lang="en-US" dirty="0"/>
          </a:p>
        </p:txBody>
      </p:sp>
      <p:sp>
        <p:nvSpPr>
          <p:cNvPr id="7" name="Content Placeholder 6"/>
          <p:cNvSpPr>
            <a:spLocks noGrp="1"/>
          </p:cNvSpPr>
          <p:nvPr>
            <p:ph idx="1"/>
          </p:nvPr>
        </p:nvSpPr>
        <p:spPr>
          <a:xfrm>
            <a:off x="304800" y="1447800"/>
            <a:ext cx="8382000" cy="4525963"/>
          </a:xfrm>
        </p:spPr>
        <p:txBody>
          <a:bodyPr>
            <a:normAutofit fontScale="70000" lnSpcReduction="20000"/>
          </a:bodyPr>
          <a:lstStyle/>
          <a:p>
            <a:r>
              <a:rPr lang="en-US" dirty="0" smtClean="0"/>
              <a:t>IPECP Organizations</a:t>
            </a:r>
            <a:endParaRPr lang="en-US" dirty="0">
              <a:hlinkClick r:id="rId3"/>
            </a:endParaRPr>
          </a:p>
          <a:p>
            <a:pPr lvl="1"/>
            <a:r>
              <a:rPr lang="en-US" dirty="0" smtClean="0">
                <a:hlinkClick r:id="rId3"/>
              </a:rPr>
              <a:t>National Center for Interprofessional Practice and Education (NEXUS)</a:t>
            </a:r>
            <a:endParaRPr lang="en-US" dirty="0" smtClean="0"/>
          </a:p>
          <a:p>
            <a:pPr lvl="1"/>
            <a:r>
              <a:rPr lang="en-US" dirty="0" smtClean="0">
                <a:hlinkClick r:id="rId4"/>
              </a:rPr>
              <a:t>National Academies of Practice (NAP)</a:t>
            </a:r>
            <a:endParaRPr lang="en-US" dirty="0" smtClean="0"/>
          </a:p>
          <a:p>
            <a:pPr lvl="1"/>
            <a:r>
              <a:rPr lang="en-US" dirty="0" smtClean="0">
                <a:hlinkClick r:id="rId5" action="ppaction://hlinkfile"/>
              </a:rPr>
              <a:t>Interprofessional Education Collaborative (IPEC)</a:t>
            </a:r>
            <a:endParaRPr lang="en-US" dirty="0" smtClean="0"/>
          </a:p>
          <a:p>
            <a:pPr lvl="1"/>
            <a:r>
              <a:rPr lang="en-US" dirty="0" smtClean="0">
                <a:hlinkClick r:id="rId6"/>
              </a:rPr>
              <a:t>American Interprofessional Health Collaborative (AIHC)</a:t>
            </a:r>
            <a:endParaRPr lang="en-US" dirty="0" smtClean="0"/>
          </a:p>
          <a:p>
            <a:pPr lvl="1"/>
            <a:r>
              <a:rPr lang="en-US" dirty="0" smtClean="0">
                <a:hlinkClick r:id="rId7"/>
              </a:rPr>
              <a:t>Institute for Healthcare Improvement (IHI)</a:t>
            </a:r>
            <a:endParaRPr lang="en-US" dirty="0" smtClean="0"/>
          </a:p>
          <a:p>
            <a:pPr lvl="1"/>
            <a:r>
              <a:rPr lang="en-US" dirty="0" smtClean="0">
                <a:hlinkClick r:id="rId8" action="ppaction://hlinkfile"/>
              </a:rPr>
              <a:t>Center for the Advancement of Interprofessional Education (CAIPE)</a:t>
            </a:r>
            <a:endParaRPr lang="en-US" dirty="0" smtClean="0"/>
          </a:p>
          <a:p>
            <a:pPr lvl="1"/>
            <a:r>
              <a:rPr lang="en-US" dirty="0" smtClean="0">
                <a:hlinkClick r:id="rId9"/>
              </a:rPr>
              <a:t>European Interprofessional Practice and Education network (EIPEN)</a:t>
            </a:r>
            <a:endParaRPr lang="en-US" dirty="0" smtClean="0"/>
          </a:p>
          <a:p>
            <a:pPr lvl="1"/>
            <a:r>
              <a:rPr lang="en-US" dirty="0" smtClean="0">
                <a:hlinkClick r:id="rId10"/>
              </a:rPr>
              <a:t>Canadian Interprofessional Health Collaborative (CIHC)</a:t>
            </a:r>
            <a:endParaRPr lang="en-US" dirty="0" smtClean="0"/>
          </a:p>
          <a:p>
            <a:pPr lvl="1"/>
            <a:r>
              <a:rPr lang="en-US" dirty="0" smtClean="0">
                <a:hlinkClick r:id="rId11"/>
              </a:rPr>
              <a:t>Australasian Interprofessional Practice and Education Network (AIPPEN) </a:t>
            </a:r>
            <a:endParaRPr lang="en-US" dirty="0" smtClean="0"/>
          </a:p>
          <a:p>
            <a:pPr lvl="1"/>
            <a:r>
              <a:rPr lang="en-US" dirty="0" smtClean="0">
                <a:hlinkClick r:id="rId12" action="ppaction://hlinkfile"/>
              </a:rPr>
              <a:t>Transforming Interprofessional Groups through Educational Resources (TIGER)</a:t>
            </a:r>
            <a:endParaRPr lang="en-US" dirty="0" smtClean="0"/>
          </a:p>
          <a:p>
            <a:pPr lvl="1"/>
            <a:r>
              <a:rPr lang="en-US" dirty="0" smtClean="0">
                <a:hlinkClick r:id="rId13"/>
              </a:rPr>
              <a:t>Nordic Interprofessional Network (NIPNET)</a:t>
            </a:r>
            <a:endParaRPr lang="en-US" dirty="0" smtClean="0"/>
          </a:p>
        </p:txBody>
      </p:sp>
      <p:pic>
        <p:nvPicPr>
          <p:cNvPr id="4" name="Picture 3" descr="2137737248_e9f3e429d1"/>
          <p:cNvPicPr/>
          <p:nvPr/>
        </p:nvPicPr>
        <p:blipFill>
          <a:blip r:embed="rId1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
        <p:nvSpPr>
          <p:cNvPr id="2" name="TextBox 1"/>
          <p:cNvSpPr txBox="1"/>
          <p:nvPr/>
        </p:nvSpPr>
        <p:spPr>
          <a:xfrm>
            <a:off x="990600" y="5715000"/>
            <a:ext cx="3429000" cy="400110"/>
          </a:xfrm>
          <a:prstGeom prst="rect">
            <a:avLst/>
          </a:prstGeom>
          <a:noFill/>
          <a:ln>
            <a:solidFill>
              <a:schemeClr val="tx1"/>
            </a:solidFill>
          </a:ln>
        </p:spPr>
        <p:txBody>
          <a:bodyPr wrap="square" rtlCol="0">
            <a:spAutoFit/>
          </a:bodyPr>
          <a:lstStyle/>
          <a:p>
            <a:r>
              <a:rPr lang="en-US" sz="2000" dirty="0"/>
              <a:t>See </a:t>
            </a:r>
            <a:r>
              <a:rPr lang="en-US" sz="2000" dirty="0">
                <a:hlinkClick r:id="rId15"/>
              </a:rPr>
              <a:t>NIPEC</a:t>
            </a:r>
            <a:r>
              <a:rPr lang="en-US" sz="2000" dirty="0"/>
              <a:t> page for hyperlinks!</a:t>
            </a:r>
          </a:p>
        </p:txBody>
      </p:sp>
    </p:spTree>
    <p:extLst>
      <p:ext uri="{BB962C8B-B14F-4D97-AF65-F5344CB8AC3E}">
        <p14:creationId xmlns:p14="http://schemas.microsoft.com/office/powerpoint/2010/main" val="30387632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dirty="0" smtClean="0"/>
              <a:t>Common Language               </a:t>
            </a:r>
            <a:endParaRPr lang="en-US" dirty="0"/>
          </a:p>
        </p:txBody>
      </p:sp>
      <p:sp>
        <p:nvSpPr>
          <p:cNvPr id="7" name="Content Placeholder 6"/>
          <p:cNvSpPr>
            <a:spLocks noGrp="1"/>
          </p:cNvSpPr>
          <p:nvPr>
            <p:ph idx="1"/>
          </p:nvPr>
        </p:nvSpPr>
        <p:spPr>
          <a:xfrm>
            <a:off x="457200" y="2133600"/>
            <a:ext cx="8229600" cy="4525963"/>
          </a:xfrm>
        </p:spPr>
        <p:txBody>
          <a:bodyPr>
            <a:normAutofit/>
          </a:bodyPr>
          <a:lstStyle/>
          <a:p>
            <a:r>
              <a:rPr lang="en-US" dirty="0" smtClean="0">
                <a:hlinkClick r:id="rId3" action="ppaction://hlinkfile"/>
              </a:rPr>
              <a:t>IPEC</a:t>
            </a:r>
            <a:r>
              <a:rPr lang="en-US" dirty="0" smtClean="0"/>
              <a:t> core competencies</a:t>
            </a:r>
          </a:p>
          <a:p>
            <a:r>
              <a:rPr lang="en-US" dirty="0" smtClean="0"/>
              <a:t>The Joint Commission’s </a:t>
            </a:r>
            <a:r>
              <a:rPr lang="en-US" dirty="0" smtClean="0">
                <a:hlinkClick r:id="rId4"/>
              </a:rPr>
              <a:t>do not use </a:t>
            </a:r>
            <a:r>
              <a:rPr lang="en-US" dirty="0" smtClean="0"/>
              <a:t>list of </a:t>
            </a:r>
            <a:r>
              <a:rPr lang="en-US" dirty="0"/>
              <a:t>abbreviations </a:t>
            </a:r>
            <a:endParaRPr lang="en-US" dirty="0" smtClean="0"/>
          </a:p>
          <a:p>
            <a:r>
              <a:rPr lang="en-US" dirty="0" smtClean="0"/>
              <a:t>International Classification of Functioning Disability and Health (ICF) (</a:t>
            </a:r>
            <a:r>
              <a:rPr lang="en-US" dirty="0" err="1" smtClean="0"/>
              <a:t>Ankam</a:t>
            </a:r>
            <a:r>
              <a:rPr lang="en-US" dirty="0" smtClean="0"/>
              <a:t> 2013)</a:t>
            </a:r>
          </a:p>
          <a:p>
            <a:r>
              <a:rPr lang="en-US" dirty="0" smtClean="0"/>
              <a:t>Bloom’s Taxonomy in Action </a:t>
            </a:r>
            <a:r>
              <a:rPr lang="en-US" dirty="0" smtClean="0">
                <a:hlinkClick r:id="rId5"/>
              </a:rPr>
              <a:t>Online Resoure</a:t>
            </a:r>
            <a:endParaRPr lang="en-US" dirty="0" smtClean="0"/>
          </a:p>
          <a:p>
            <a:pPr marL="0" indent="0">
              <a:buNone/>
            </a:pPr>
            <a:endParaRPr lang="en-US" dirty="0"/>
          </a:p>
        </p:txBody>
      </p:sp>
      <p:pic>
        <p:nvPicPr>
          <p:cNvPr id="4" name="Picture 3" descr="2137737248_e9f3e429d1"/>
          <p:cNvPicPr/>
          <p:nvPr/>
        </p:nvPicPr>
        <p:blipFill>
          <a:blip r:embed="rId6"/>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2" name="Picture 1"/>
          <p:cNvPicPr>
            <a:picLocks noChangeAspect="1"/>
          </p:cNvPicPr>
          <p:nvPr/>
        </p:nvPicPr>
        <p:blipFill>
          <a:blip r:embed="rId7"/>
          <a:stretch>
            <a:fillRect/>
          </a:stretch>
        </p:blipFill>
        <p:spPr>
          <a:xfrm>
            <a:off x="5758004" y="-228600"/>
            <a:ext cx="3087232" cy="2286000"/>
          </a:xfrm>
          <a:prstGeom prst="rect">
            <a:avLst/>
          </a:prstGeom>
        </p:spPr>
      </p:pic>
    </p:spTree>
    <p:extLst>
      <p:ext uri="{BB962C8B-B14F-4D97-AF65-F5344CB8AC3E}">
        <p14:creationId xmlns:p14="http://schemas.microsoft.com/office/powerpoint/2010/main" val="4116505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Interprofessional Learning Experiences</a:t>
            </a:r>
            <a:endParaRPr lang="en-US" dirty="0"/>
          </a:p>
        </p:txBody>
      </p:sp>
      <p:sp>
        <p:nvSpPr>
          <p:cNvPr id="7" name="Content Placeholder 6"/>
          <p:cNvSpPr>
            <a:spLocks noGrp="1"/>
          </p:cNvSpPr>
          <p:nvPr>
            <p:ph idx="1"/>
          </p:nvPr>
        </p:nvSpPr>
        <p:spPr>
          <a:xfrm>
            <a:off x="457200" y="1600200"/>
            <a:ext cx="4114800" cy="4525963"/>
          </a:xfrm>
        </p:spPr>
        <p:txBody>
          <a:bodyPr/>
          <a:lstStyle/>
          <a:p>
            <a:r>
              <a:rPr lang="en-US" dirty="0"/>
              <a:t>Find a partner! </a:t>
            </a:r>
            <a:endParaRPr lang="en-US" dirty="0" smtClean="0"/>
          </a:p>
          <a:p>
            <a:r>
              <a:rPr lang="en-US" dirty="0" smtClean="0"/>
              <a:t>Variety of levels both early and late in curriculum</a:t>
            </a:r>
          </a:p>
          <a:p>
            <a:r>
              <a:rPr lang="en-US" dirty="0" smtClean="0"/>
              <a:t>Thread through programs</a:t>
            </a:r>
          </a:p>
          <a:p>
            <a:endParaRPr lang="en-US" dirty="0" smtClean="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9" name="Picture 8"/>
          <p:cNvPicPr>
            <a:picLocks noChangeAspect="1"/>
          </p:cNvPicPr>
          <p:nvPr/>
        </p:nvPicPr>
        <p:blipFill>
          <a:blip r:embed="rId4"/>
          <a:stretch>
            <a:fillRect/>
          </a:stretch>
        </p:blipFill>
        <p:spPr>
          <a:xfrm>
            <a:off x="5029200" y="1752600"/>
            <a:ext cx="3298723" cy="3195637"/>
          </a:xfrm>
          <a:prstGeom prst="rect">
            <a:avLst/>
          </a:prstGeom>
        </p:spPr>
      </p:pic>
    </p:spTree>
    <p:extLst>
      <p:ext uri="{BB962C8B-B14F-4D97-AF65-F5344CB8AC3E}">
        <p14:creationId xmlns:p14="http://schemas.microsoft.com/office/powerpoint/2010/main" val="2893554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IP Wound Care Case</a:t>
            </a:r>
            <a:endParaRPr lang="en-US" dirty="0"/>
          </a:p>
        </p:txBody>
      </p:sp>
      <p:sp>
        <p:nvSpPr>
          <p:cNvPr id="7" name="Content Placeholder 6"/>
          <p:cNvSpPr>
            <a:spLocks noGrp="1"/>
          </p:cNvSpPr>
          <p:nvPr>
            <p:ph idx="1"/>
          </p:nvPr>
        </p:nvSpPr>
        <p:spPr/>
        <p:txBody>
          <a:bodyPr>
            <a:normAutofit fontScale="92500" lnSpcReduction="20000"/>
          </a:bodyPr>
          <a:lstStyle/>
          <a:p>
            <a:r>
              <a:rPr lang="en-US" dirty="0" smtClean="0"/>
              <a:t>Learner Objectives </a:t>
            </a:r>
          </a:p>
          <a:p>
            <a:pPr lvl="1"/>
            <a:r>
              <a:rPr lang="en-US" dirty="0" smtClean="0"/>
              <a:t>Explore </a:t>
            </a:r>
            <a:r>
              <a:rPr lang="en-US" dirty="0"/>
              <a:t>common curriculum and </a:t>
            </a:r>
            <a:r>
              <a:rPr lang="en-US" dirty="0" smtClean="0"/>
              <a:t>individual </a:t>
            </a:r>
            <a:r>
              <a:rPr lang="en-US" dirty="0"/>
              <a:t>areas of </a:t>
            </a:r>
            <a:r>
              <a:rPr lang="en-US" dirty="0" smtClean="0"/>
              <a:t>expertise (</a:t>
            </a:r>
            <a:r>
              <a:rPr lang="en-US" dirty="0" smtClean="0">
                <a:solidFill>
                  <a:srgbClr val="0000FF"/>
                </a:solidFill>
              </a:rPr>
              <a:t>IPEC: RR1, RR2, RR3, RR6, RR9, CC4, TT4, TT8;</a:t>
            </a:r>
            <a:r>
              <a:rPr lang="en-US" dirty="0" smtClean="0"/>
              <a:t> </a:t>
            </a:r>
            <a:r>
              <a:rPr lang="en-US" dirty="0" smtClean="0">
                <a:solidFill>
                  <a:schemeClr val="accent6">
                    <a:lumMod val="75000"/>
                  </a:schemeClr>
                </a:solidFill>
              </a:rPr>
              <a:t>CAPTE: 6 F, 7 D28</a:t>
            </a:r>
            <a:r>
              <a:rPr lang="en-US" dirty="0" smtClean="0"/>
              <a:t>)</a:t>
            </a:r>
          </a:p>
          <a:p>
            <a:r>
              <a:rPr lang="en-US" dirty="0" smtClean="0"/>
              <a:t>Exercise </a:t>
            </a:r>
          </a:p>
          <a:p>
            <a:pPr lvl="1"/>
            <a:r>
              <a:rPr lang="en-US" dirty="0" smtClean="0"/>
              <a:t>Students from nursing, physical therapy, and pharmacy work together in assigned teams to discuss a complex case where wound care is the patient’s primary priority</a:t>
            </a:r>
          </a:p>
          <a:p>
            <a:r>
              <a:rPr lang="en-US" dirty="0" smtClean="0"/>
              <a:t>Assessment </a:t>
            </a:r>
          </a:p>
          <a:p>
            <a:pPr lvl="1"/>
            <a:r>
              <a:rPr lang="en-US" dirty="0"/>
              <a:t>S</a:t>
            </a:r>
            <a:r>
              <a:rPr lang="en-US" dirty="0" smtClean="0"/>
              <a:t>mall and large group debrief, team SOAP note</a:t>
            </a:r>
          </a:p>
          <a:p>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13727979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IP Wound Care Case</a:t>
            </a:r>
            <a:endParaRPr lang="en-US" dirty="0"/>
          </a:p>
        </p:txBody>
      </p:sp>
      <p:sp>
        <p:nvSpPr>
          <p:cNvPr id="7" name="Content Placeholder 6"/>
          <p:cNvSpPr>
            <a:spLocks noGrp="1"/>
          </p:cNvSpPr>
          <p:nvPr>
            <p:ph idx="1"/>
          </p:nvPr>
        </p:nvSpPr>
        <p:spPr>
          <a:xfrm>
            <a:off x="0" y="1219200"/>
            <a:ext cx="9144000" cy="5791200"/>
          </a:xfrm>
        </p:spPr>
        <p:txBody>
          <a:bodyPr>
            <a:normAutofit fontScale="55000" lnSpcReduction="20000"/>
          </a:bodyPr>
          <a:lstStyle/>
          <a:p>
            <a:r>
              <a:rPr lang="en-US" dirty="0" smtClean="0">
                <a:solidFill>
                  <a:srgbClr val="0000FF"/>
                </a:solidFill>
              </a:rPr>
              <a:t>IPEC: </a:t>
            </a:r>
          </a:p>
          <a:p>
            <a:pPr lvl="1"/>
            <a:r>
              <a:rPr lang="en-US" dirty="0" smtClean="0">
                <a:solidFill>
                  <a:srgbClr val="0000FF"/>
                </a:solidFill>
              </a:rPr>
              <a:t>RR1 </a:t>
            </a:r>
            <a:r>
              <a:rPr lang="en-US" dirty="0" smtClean="0"/>
              <a:t>Communicate </a:t>
            </a:r>
            <a:r>
              <a:rPr lang="en-US" dirty="0"/>
              <a:t>one’s roles and responsibilities clearly to patients</a:t>
            </a:r>
            <a:r>
              <a:rPr lang="en-US" dirty="0" smtClean="0"/>
              <a:t>, families</a:t>
            </a:r>
            <a:r>
              <a:rPr lang="en-US" dirty="0"/>
              <a:t>, </a:t>
            </a:r>
            <a:r>
              <a:rPr lang="en-US" dirty="0" smtClean="0"/>
              <a:t>community members, and </a:t>
            </a:r>
            <a:r>
              <a:rPr lang="en-US" dirty="0"/>
              <a:t>other professionals</a:t>
            </a:r>
            <a:r>
              <a:rPr lang="en-US" dirty="0" smtClean="0"/>
              <a:t>.</a:t>
            </a:r>
            <a:endParaRPr lang="en-US" dirty="0" smtClean="0">
              <a:solidFill>
                <a:srgbClr val="0000FF"/>
              </a:solidFill>
            </a:endParaRPr>
          </a:p>
          <a:p>
            <a:pPr lvl="1"/>
            <a:r>
              <a:rPr lang="en-US" dirty="0" smtClean="0">
                <a:solidFill>
                  <a:srgbClr val="0000FF"/>
                </a:solidFill>
              </a:rPr>
              <a:t>RR2 </a:t>
            </a:r>
            <a:r>
              <a:rPr lang="en-US" dirty="0" smtClean="0"/>
              <a:t>Recognize </a:t>
            </a:r>
            <a:r>
              <a:rPr lang="en-US" dirty="0"/>
              <a:t>one’s limitations in skills, knowledge, and abilities </a:t>
            </a:r>
            <a:endParaRPr lang="en-US" dirty="0" smtClean="0">
              <a:solidFill>
                <a:srgbClr val="0000FF"/>
              </a:solidFill>
            </a:endParaRPr>
          </a:p>
          <a:p>
            <a:pPr lvl="1"/>
            <a:r>
              <a:rPr lang="en-US" dirty="0" smtClean="0">
                <a:solidFill>
                  <a:srgbClr val="0000FF"/>
                </a:solidFill>
              </a:rPr>
              <a:t>RR3</a:t>
            </a:r>
            <a:r>
              <a:rPr lang="en-US" dirty="0">
                <a:solidFill>
                  <a:srgbClr val="0000FF"/>
                </a:solidFill>
              </a:rPr>
              <a:t> </a:t>
            </a:r>
            <a:r>
              <a:rPr lang="en-US" dirty="0"/>
              <a:t>Engage </a:t>
            </a:r>
            <a:r>
              <a:rPr lang="en-US" dirty="0" smtClean="0"/>
              <a:t>diverse </a:t>
            </a:r>
            <a:r>
              <a:rPr lang="en-US" dirty="0"/>
              <a:t>professionals who complement one’s </a:t>
            </a:r>
            <a:r>
              <a:rPr lang="en-US" dirty="0" smtClean="0"/>
              <a:t>own professional </a:t>
            </a:r>
            <a:r>
              <a:rPr lang="en-US" dirty="0"/>
              <a:t>expertise, as well as associated resources, to </a:t>
            </a:r>
            <a:r>
              <a:rPr lang="en-US" dirty="0" smtClean="0"/>
              <a:t>develop strategies </a:t>
            </a:r>
            <a:r>
              <a:rPr lang="en-US" dirty="0"/>
              <a:t>to meet specific </a:t>
            </a:r>
            <a:r>
              <a:rPr lang="en-US" dirty="0" smtClean="0"/>
              <a:t>health and healthcare needs of patients and populations.</a:t>
            </a:r>
          </a:p>
          <a:p>
            <a:pPr lvl="1"/>
            <a:r>
              <a:rPr lang="en-US" dirty="0" smtClean="0">
                <a:solidFill>
                  <a:srgbClr val="0000FF"/>
                </a:solidFill>
              </a:rPr>
              <a:t>RR6 </a:t>
            </a:r>
            <a:r>
              <a:rPr lang="en-US" dirty="0">
                <a:solidFill>
                  <a:srgbClr val="000000"/>
                </a:solidFill>
              </a:rPr>
              <a:t>Communicate with team members to clarify each </a:t>
            </a:r>
            <a:r>
              <a:rPr lang="en-US" dirty="0" smtClean="0">
                <a:solidFill>
                  <a:srgbClr val="000000"/>
                </a:solidFill>
              </a:rPr>
              <a:t>member’s responsibility </a:t>
            </a:r>
            <a:r>
              <a:rPr lang="en-US" dirty="0">
                <a:solidFill>
                  <a:srgbClr val="000000"/>
                </a:solidFill>
              </a:rPr>
              <a:t>in executing components of a treatment plan or </a:t>
            </a:r>
            <a:r>
              <a:rPr lang="en-US" dirty="0" smtClean="0">
                <a:solidFill>
                  <a:srgbClr val="000000"/>
                </a:solidFill>
              </a:rPr>
              <a:t>public health </a:t>
            </a:r>
            <a:r>
              <a:rPr lang="en-US" dirty="0">
                <a:solidFill>
                  <a:srgbClr val="000000"/>
                </a:solidFill>
              </a:rPr>
              <a:t>intervention </a:t>
            </a:r>
            <a:endParaRPr lang="en-US" dirty="0" smtClean="0">
              <a:solidFill>
                <a:srgbClr val="000000"/>
              </a:solidFill>
            </a:endParaRPr>
          </a:p>
          <a:p>
            <a:pPr lvl="1"/>
            <a:r>
              <a:rPr lang="en-US" dirty="0" smtClean="0">
                <a:solidFill>
                  <a:srgbClr val="0000FF"/>
                </a:solidFill>
              </a:rPr>
              <a:t>RR9 </a:t>
            </a:r>
            <a:r>
              <a:rPr lang="en-US" dirty="0"/>
              <a:t>Use unique and complementary abilities of all members of the team </a:t>
            </a:r>
            <a:r>
              <a:rPr lang="en-US" dirty="0" smtClean="0"/>
              <a:t>to </a:t>
            </a:r>
            <a:r>
              <a:rPr lang="en-US" dirty="0"/>
              <a:t>optimize </a:t>
            </a:r>
            <a:r>
              <a:rPr lang="en-US" dirty="0" smtClean="0"/>
              <a:t>health and patient </a:t>
            </a:r>
            <a:r>
              <a:rPr lang="en-US" dirty="0"/>
              <a:t>care</a:t>
            </a:r>
            <a:r>
              <a:rPr lang="en-US" dirty="0" smtClean="0"/>
              <a:t>.</a:t>
            </a:r>
            <a:endParaRPr lang="en-US" dirty="0" smtClean="0">
              <a:solidFill>
                <a:srgbClr val="0000FF"/>
              </a:solidFill>
            </a:endParaRPr>
          </a:p>
          <a:p>
            <a:pPr lvl="1"/>
            <a:r>
              <a:rPr lang="en-US" dirty="0" smtClean="0">
                <a:solidFill>
                  <a:srgbClr val="0000FF"/>
                </a:solidFill>
              </a:rPr>
              <a:t>CC4 </a:t>
            </a:r>
            <a:r>
              <a:rPr lang="en-US" dirty="0"/>
              <a:t>Listen actively, and encourage ideas and opinions of other team </a:t>
            </a:r>
            <a:r>
              <a:rPr lang="en-US" dirty="0" smtClean="0"/>
              <a:t>members </a:t>
            </a:r>
            <a:endParaRPr lang="en-US" dirty="0" smtClean="0">
              <a:solidFill>
                <a:srgbClr val="0000FF"/>
              </a:solidFill>
            </a:endParaRPr>
          </a:p>
          <a:p>
            <a:pPr lvl="1"/>
            <a:r>
              <a:rPr lang="en-US" dirty="0" smtClean="0">
                <a:solidFill>
                  <a:srgbClr val="0000FF"/>
                </a:solidFill>
              </a:rPr>
              <a:t>TT4 </a:t>
            </a:r>
            <a:r>
              <a:rPr lang="en-US" dirty="0"/>
              <a:t>Integrate the knowledge and experience of </a:t>
            </a:r>
            <a:r>
              <a:rPr lang="en-US" dirty="0" smtClean="0"/>
              <a:t>health and other professions</a:t>
            </a:r>
            <a:r>
              <a:rPr lang="en-US" dirty="0"/>
              <a:t> </a:t>
            </a:r>
            <a:r>
              <a:rPr lang="en-US" dirty="0" smtClean="0"/>
              <a:t>to inform health and </a:t>
            </a:r>
            <a:r>
              <a:rPr lang="en-US" dirty="0"/>
              <a:t>care decisions, </a:t>
            </a:r>
            <a:r>
              <a:rPr lang="en-US" dirty="0" smtClean="0"/>
              <a:t>while </a:t>
            </a:r>
            <a:r>
              <a:rPr lang="en-US" dirty="0"/>
              <a:t>respecting patient and community values and priorities</a:t>
            </a:r>
            <a:r>
              <a:rPr lang="en-US" dirty="0" smtClean="0"/>
              <a:t>/preferences </a:t>
            </a:r>
            <a:r>
              <a:rPr lang="en-US" dirty="0"/>
              <a:t>for care </a:t>
            </a:r>
            <a:endParaRPr lang="en-US" dirty="0" smtClean="0">
              <a:solidFill>
                <a:srgbClr val="0000FF"/>
              </a:solidFill>
            </a:endParaRPr>
          </a:p>
          <a:p>
            <a:pPr lvl="1"/>
            <a:r>
              <a:rPr lang="en-US" dirty="0" smtClean="0">
                <a:solidFill>
                  <a:srgbClr val="0000FF"/>
                </a:solidFill>
              </a:rPr>
              <a:t>TT8 </a:t>
            </a:r>
            <a:r>
              <a:rPr lang="en-US" dirty="0"/>
              <a:t>Reflect on individual and team performance for individual, as well as </a:t>
            </a:r>
            <a:r>
              <a:rPr lang="en-US" dirty="0" smtClean="0"/>
              <a:t>team</a:t>
            </a:r>
            <a:r>
              <a:rPr lang="en-US" dirty="0"/>
              <a:t>, performance improvement</a:t>
            </a:r>
            <a:r>
              <a:rPr lang="en-US" dirty="0" smtClean="0"/>
              <a:t>.</a:t>
            </a:r>
          </a:p>
          <a:p>
            <a:pPr marL="457200" lvl="1" indent="0">
              <a:buNone/>
            </a:pPr>
            <a:endParaRPr lang="en-US" dirty="0" smtClean="0">
              <a:solidFill>
                <a:srgbClr val="0000FF"/>
              </a:solidFill>
            </a:endParaRPr>
          </a:p>
          <a:p>
            <a:r>
              <a:rPr lang="en-US" dirty="0" smtClean="0">
                <a:solidFill>
                  <a:srgbClr val="F79646"/>
                </a:solidFill>
              </a:rPr>
              <a:t>CAPTE: </a:t>
            </a:r>
          </a:p>
          <a:p>
            <a:pPr lvl="1"/>
            <a:r>
              <a:rPr lang="en-US" dirty="0" smtClean="0">
                <a:solidFill>
                  <a:srgbClr val="F79646"/>
                </a:solidFill>
              </a:rPr>
              <a:t>6 F    </a:t>
            </a:r>
            <a:r>
              <a:rPr lang="en-US" dirty="0"/>
              <a:t>The didactic and clinical curriculum includes </a:t>
            </a:r>
            <a:r>
              <a:rPr lang="en-US" dirty="0" err="1"/>
              <a:t>interprofessional</a:t>
            </a:r>
            <a:r>
              <a:rPr lang="en-US" dirty="0"/>
              <a:t> education; learning activities are directed toward the development of </a:t>
            </a:r>
            <a:r>
              <a:rPr lang="en-US" dirty="0" err="1"/>
              <a:t>interprofessional</a:t>
            </a:r>
            <a:r>
              <a:rPr lang="en-US" dirty="0"/>
              <a:t> competencies including, but not limited to, values/ethics, communication, professional roles and responsibilities, and teamwork</a:t>
            </a:r>
            <a:r>
              <a:rPr lang="en-US" dirty="0" smtClean="0"/>
              <a:t>.</a:t>
            </a:r>
          </a:p>
          <a:p>
            <a:pPr lvl="1"/>
            <a:r>
              <a:rPr lang="en-US" dirty="0">
                <a:solidFill>
                  <a:srgbClr val="F79646"/>
                </a:solidFill>
              </a:rPr>
              <a:t>7 D28   </a:t>
            </a:r>
            <a:r>
              <a:rPr lang="en-US" dirty="0">
                <a:solidFill>
                  <a:srgbClr val="000000"/>
                </a:solidFill>
              </a:rPr>
              <a:t>Management of Care Delivery. Manage the delivery of the plan of care that is consistent with professional obligations, </a:t>
            </a:r>
            <a:r>
              <a:rPr lang="en-US" dirty="0" err="1">
                <a:solidFill>
                  <a:srgbClr val="000000"/>
                </a:solidFill>
              </a:rPr>
              <a:t>interprofessional</a:t>
            </a:r>
            <a:r>
              <a:rPr lang="en-US" dirty="0">
                <a:solidFill>
                  <a:srgbClr val="000000"/>
                </a:solidFill>
              </a:rPr>
              <a:t> collaborations, and administrative policies and procedures of the practice environment</a:t>
            </a:r>
          </a:p>
          <a:p>
            <a:pPr marL="0" indent="0">
              <a:buNone/>
            </a:pPr>
            <a:endParaRPr lang="en-US" dirty="0"/>
          </a:p>
          <a:p>
            <a:endParaRPr lang="en-US" dirty="0"/>
          </a:p>
          <a:p>
            <a:endParaRPr lang="en-US" dirty="0" smtClean="0"/>
          </a:p>
          <a:p>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32669842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Phone a Physician</a:t>
            </a:r>
            <a:endParaRPr lang="en-US" dirty="0"/>
          </a:p>
        </p:txBody>
      </p:sp>
      <p:sp>
        <p:nvSpPr>
          <p:cNvPr id="7" name="Content Placeholder 6"/>
          <p:cNvSpPr>
            <a:spLocks noGrp="1"/>
          </p:cNvSpPr>
          <p:nvPr>
            <p:ph idx="1"/>
          </p:nvPr>
        </p:nvSpPr>
        <p:spPr/>
        <p:txBody>
          <a:bodyPr>
            <a:normAutofit fontScale="85000" lnSpcReduction="10000"/>
          </a:bodyPr>
          <a:lstStyle/>
          <a:p>
            <a:r>
              <a:rPr lang="en-US" dirty="0" smtClean="0"/>
              <a:t>Learner Objectives</a:t>
            </a:r>
          </a:p>
          <a:p>
            <a:pPr lvl="1"/>
            <a:r>
              <a:rPr lang="en-US" dirty="0"/>
              <a:t>S</a:t>
            </a:r>
            <a:r>
              <a:rPr lang="en-US" dirty="0" smtClean="0"/>
              <a:t>uccinctly and professionally  communicate a patient case and call to action with someone in a decision-making role (</a:t>
            </a:r>
            <a:r>
              <a:rPr lang="en-US" dirty="0" smtClean="0">
                <a:solidFill>
                  <a:srgbClr val="0000FF"/>
                </a:solidFill>
              </a:rPr>
              <a:t>IPEC: CC1, CC2, CC3, CC7;</a:t>
            </a:r>
            <a:r>
              <a:rPr lang="en-US" dirty="0" smtClean="0"/>
              <a:t> </a:t>
            </a:r>
            <a:r>
              <a:rPr lang="en-US" dirty="0" smtClean="0">
                <a:solidFill>
                  <a:schemeClr val="accent6"/>
                </a:solidFill>
              </a:rPr>
              <a:t>CAPTE: 6 F, 7 D7</a:t>
            </a:r>
            <a:r>
              <a:rPr lang="en-US" dirty="0" smtClean="0"/>
              <a:t>)</a:t>
            </a:r>
          </a:p>
          <a:p>
            <a:r>
              <a:rPr lang="en-US" dirty="0" smtClean="0"/>
              <a:t>Exercise</a:t>
            </a:r>
          </a:p>
          <a:p>
            <a:pPr lvl="1"/>
            <a:r>
              <a:rPr lang="en-US" dirty="0" smtClean="0"/>
              <a:t>Student use ISBAR to communicate a patient issue to a “primary care provider”.</a:t>
            </a:r>
          </a:p>
          <a:p>
            <a:pPr lvl="1"/>
            <a:r>
              <a:rPr lang="en-US" dirty="0" smtClean="0"/>
              <a:t>Call faculty member to briefly summarize patient concern and come to resolution, or mutually agreed plan of action</a:t>
            </a:r>
          </a:p>
          <a:p>
            <a:r>
              <a:rPr lang="en-US" dirty="0" smtClean="0"/>
              <a:t>Assessment</a:t>
            </a:r>
          </a:p>
          <a:p>
            <a:pPr lvl="1"/>
            <a:r>
              <a:rPr lang="en-US" dirty="0" smtClean="0"/>
              <a:t>Faculty rate student interaction on 5 point </a:t>
            </a:r>
            <a:r>
              <a:rPr lang="en-US" dirty="0" err="1" smtClean="0"/>
              <a:t>likert</a:t>
            </a:r>
            <a:r>
              <a:rPr lang="en-US" dirty="0" smtClean="0"/>
              <a:t> scale</a:t>
            </a:r>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24049551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Phone a Physician</a:t>
            </a:r>
            <a:endParaRPr lang="en-US" dirty="0"/>
          </a:p>
        </p:txBody>
      </p:sp>
      <p:sp>
        <p:nvSpPr>
          <p:cNvPr id="7" name="Content Placeholder 6"/>
          <p:cNvSpPr>
            <a:spLocks noGrp="1"/>
          </p:cNvSpPr>
          <p:nvPr>
            <p:ph idx="1"/>
          </p:nvPr>
        </p:nvSpPr>
        <p:spPr>
          <a:xfrm>
            <a:off x="0" y="1295400"/>
            <a:ext cx="9144000" cy="5562600"/>
          </a:xfrm>
        </p:spPr>
        <p:txBody>
          <a:bodyPr>
            <a:normAutofit fontScale="55000" lnSpcReduction="20000"/>
          </a:bodyPr>
          <a:lstStyle/>
          <a:p>
            <a:r>
              <a:rPr lang="en-US" dirty="0" smtClean="0">
                <a:solidFill>
                  <a:srgbClr val="0000FF"/>
                </a:solidFill>
              </a:rPr>
              <a:t>IPEC: </a:t>
            </a:r>
          </a:p>
          <a:p>
            <a:pPr lvl="1"/>
            <a:r>
              <a:rPr lang="en-US" dirty="0" smtClean="0">
                <a:solidFill>
                  <a:srgbClr val="0000FF"/>
                </a:solidFill>
              </a:rPr>
              <a:t>CC1 </a:t>
            </a:r>
            <a:r>
              <a:rPr lang="en-US" dirty="0"/>
              <a:t>Choose effective communication tools and techniques, including </a:t>
            </a:r>
            <a:r>
              <a:rPr lang="en-US" dirty="0" smtClean="0"/>
              <a:t>information </a:t>
            </a:r>
            <a:r>
              <a:rPr lang="en-US" dirty="0"/>
              <a:t>systems and communication technologies, to facilitate </a:t>
            </a:r>
            <a:r>
              <a:rPr lang="en-US" dirty="0" smtClean="0"/>
              <a:t>discussions </a:t>
            </a:r>
            <a:r>
              <a:rPr lang="en-US" dirty="0"/>
              <a:t>and interactions that enhance team function</a:t>
            </a:r>
            <a:r>
              <a:rPr lang="en-US" dirty="0" smtClean="0"/>
              <a:t>.</a:t>
            </a:r>
            <a:endParaRPr lang="en-US" dirty="0" smtClean="0">
              <a:solidFill>
                <a:srgbClr val="0000FF"/>
              </a:solidFill>
            </a:endParaRPr>
          </a:p>
          <a:p>
            <a:pPr lvl="1"/>
            <a:r>
              <a:rPr lang="en-US" dirty="0" smtClean="0">
                <a:solidFill>
                  <a:srgbClr val="0000FF"/>
                </a:solidFill>
              </a:rPr>
              <a:t>CC2 </a:t>
            </a:r>
            <a:r>
              <a:rPr lang="en-US" dirty="0"/>
              <a:t>C</a:t>
            </a:r>
            <a:r>
              <a:rPr lang="en-US" dirty="0" smtClean="0"/>
              <a:t>ommunicate </a:t>
            </a:r>
            <a:r>
              <a:rPr lang="en-US" dirty="0"/>
              <a:t>information with patients, </a:t>
            </a:r>
            <a:r>
              <a:rPr lang="en-US" dirty="0" smtClean="0"/>
              <a:t>families, community members </a:t>
            </a:r>
            <a:r>
              <a:rPr lang="en-US" dirty="0"/>
              <a:t>and </a:t>
            </a:r>
            <a:r>
              <a:rPr lang="en-US" dirty="0" smtClean="0"/>
              <a:t>health </a:t>
            </a:r>
            <a:r>
              <a:rPr lang="en-US" dirty="0"/>
              <a:t>team members in a form that is understandable, avoiding </a:t>
            </a:r>
            <a:r>
              <a:rPr lang="en-US" dirty="0" smtClean="0"/>
              <a:t>discipline</a:t>
            </a:r>
            <a:r>
              <a:rPr lang="en-US" dirty="0"/>
              <a:t>-specific terminology when possible</a:t>
            </a:r>
            <a:r>
              <a:rPr lang="en-US" dirty="0" smtClean="0"/>
              <a:t>.</a:t>
            </a:r>
            <a:endParaRPr lang="en-US" dirty="0" smtClean="0">
              <a:solidFill>
                <a:srgbClr val="0000FF"/>
              </a:solidFill>
            </a:endParaRPr>
          </a:p>
          <a:p>
            <a:pPr lvl="1"/>
            <a:r>
              <a:rPr lang="en-US" dirty="0" smtClean="0">
                <a:solidFill>
                  <a:srgbClr val="0000FF"/>
                </a:solidFill>
              </a:rPr>
              <a:t>CC3 </a:t>
            </a:r>
            <a:r>
              <a:rPr lang="en-US" dirty="0"/>
              <a:t>Express one’s knowledge and opinions to team members involved in </a:t>
            </a:r>
            <a:r>
              <a:rPr lang="en-US" dirty="0" smtClean="0"/>
              <a:t>patient </a:t>
            </a:r>
            <a:r>
              <a:rPr lang="en-US" dirty="0"/>
              <a:t>care </a:t>
            </a:r>
            <a:r>
              <a:rPr lang="en-US" dirty="0" smtClean="0"/>
              <a:t>and population health improvement with </a:t>
            </a:r>
            <a:r>
              <a:rPr lang="en-US" dirty="0"/>
              <a:t>confidence, clarity, and respect, working to ensure </a:t>
            </a:r>
            <a:r>
              <a:rPr lang="en-US" dirty="0" smtClean="0"/>
              <a:t>common </a:t>
            </a:r>
            <a:r>
              <a:rPr lang="en-US" dirty="0"/>
              <a:t>understanding of information and treatment and care </a:t>
            </a:r>
            <a:r>
              <a:rPr lang="en-US" dirty="0" smtClean="0"/>
              <a:t>decisions, and population health programs and policies.</a:t>
            </a:r>
            <a:endParaRPr lang="en-US" dirty="0" smtClean="0">
              <a:solidFill>
                <a:srgbClr val="0000FF"/>
              </a:solidFill>
            </a:endParaRPr>
          </a:p>
          <a:p>
            <a:pPr lvl="1"/>
            <a:r>
              <a:rPr lang="en-US" dirty="0" smtClean="0">
                <a:solidFill>
                  <a:srgbClr val="0000FF"/>
                </a:solidFill>
              </a:rPr>
              <a:t>CC7 </a:t>
            </a:r>
            <a:r>
              <a:rPr lang="en-US" dirty="0"/>
              <a:t>Recognize how one’s own uniqueness, including experience level, </a:t>
            </a:r>
            <a:r>
              <a:rPr lang="en-US" dirty="0" smtClean="0"/>
              <a:t>expertise</a:t>
            </a:r>
            <a:r>
              <a:rPr lang="en-US" dirty="0"/>
              <a:t>, culture, power, and hierarchy within the </a:t>
            </a:r>
            <a:r>
              <a:rPr lang="en-US" dirty="0" smtClean="0"/>
              <a:t>health team</a:t>
            </a:r>
            <a:r>
              <a:rPr lang="en-US" dirty="0"/>
              <a:t>, contributes to effective communication, conflict resolution, </a:t>
            </a:r>
            <a:r>
              <a:rPr lang="en-US" dirty="0" smtClean="0"/>
              <a:t>and </a:t>
            </a:r>
            <a:r>
              <a:rPr lang="en-US" dirty="0"/>
              <a:t>positive </a:t>
            </a:r>
            <a:r>
              <a:rPr lang="en-US" dirty="0" err="1"/>
              <a:t>interprofessional</a:t>
            </a:r>
            <a:r>
              <a:rPr lang="en-US" dirty="0"/>
              <a:t> working relationships (University of </a:t>
            </a:r>
            <a:r>
              <a:rPr lang="en-US" dirty="0" smtClean="0"/>
              <a:t>Toronto</a:t>
            </a:r>
            <a:r>
              <a:rPr lang="en-US" dirty="0"/>
              <a:t>, 2008).</a:t>
            </a:r>
          </a:p>
          <a:p>
            <a:endParaRPr lang="en-US" dirty="0" smtClean="0">
              <a:solidFill>
                <a:schemeClr val="accent6"/>
              </a:solidFill>
            </a:endParaRPr>
          </a:p>
          <a:p>
            <a:r>
              <a:rPr lang="en-US" dirty="0" smtClean="0">
                <a:solidFill>
                  <a:schemeClr val="accent6"/>
                </a:solidFill>
              </a:rPr>
              <a:t> CAPTE</a:t>
            </a:r>
            <a:endParaRPr lang="en-US" dirty="0">
              <a:solidFill>
                <a:schemeClr val="accent6"/>
              </a:solidFill>
              <a:sym typeface="Wingdings"/>
            </a:endParaRPr>
          </a:p>
          <a:p>
            <a:pPr lvl="1"/>
            <a:r>
              <a:rPr lang="en-US" dirty="0" smtClean="0">
                <a:solidFill>
                  <a:schemeClr val="accent6"/>
                </a:solidFill>
              </a:rPr>
              <a:t>6 F </a:t>
            </a:r>
            <a:r>
              <a:rPr lang="en-US" b="1" dirty="0" smtClean="0">
                <a:solidFill>
                  <a:schemeClr val="accent6"/>
                </a:solidFill>
              </a:rPr>
              <a:t>   </a:t>
            </a:r>
            <a:r>
              <a:rPr lang="en-US" dirty="0"/>
              <a:t>The didactic and clinical curriculum includes </a:t>
            </a:r>
            <a:r>
              <a:rPr lang="en-US" dirty="0" err="1"/>
              <a:t>interprofessional</a:t>
            </a:r>
            <a:r>
              <a:rPr lang="en-US" dirty="0"/>
              <a:t> education; learning activities are directed toward the development of </a:t>
            </a:r>
            <a:r>
              <a:rPr lang="en-US" dirty="0" err="1"/>
              <a:t>interprofessional</a:t>
            </a:r>
            <a:r>
              <a:rPr lang="en-US" dirty="0"/>
              <a:t> competencies including, but not limited to, values/ethics, communication, professional roles and responsibilities, and teamwork.</a:t>
            </a:r>
          </a:p>
          <a:p>
            <a:pPr lvl="1"/>
            <a:r>
              <a:rPr lang="en-US" dirty="0">
                <a:solidFill>
                  <a:schemeClr val="accent6"/>
                </a:solidFill>
              </a:rPr>
              <a:t> 7 D7   </a:t>
            </a:r>
            <a:r>
              <a:rPr lang="en-US" dirty="0">
                <a:solidFill>
                  <a:srgbClr val="000000"/>
                </a:solidFill>
              </a:rPr>
              <a:t>Professional Ethics, Values and Responsibilities. Communicate effectively with all stakeholders, including patients/clients, family members, caregivers, practitioners, </a:t>
            </a:r>
            <a:r>
              <a:rPr lang="en-US" dirty="0" err="1">
                <a:solidFill>
                  <a:srgbClr val="000000"/>
                </a:solidFill>
              </a:rPr>
              <a:t>interprofessional</a:t>
            </a:r>
            <a:r>
              <a:rPr lang="en-US" dirty="0">
                <a:solidFill>
                  <a:srgbClr val="000000"/>
                </a:solidFill>
              </a:rPr>
              <a:t> team members, consumers, payers, and policymakers</a:t>
            </a:r>
          </a:p>
          <a:p>
            <a:endParaRPr lang="en-US" dirty="0"/>
          </a:p>
          <a:p>
            <a:endParaRPr lang="en-US" dirty="0" smtClean="0">
              <a:solidFill>
                <a:schemeClr val="accent6"/>
              </a:solidFill>
              <a:sym typeface="Wingdings"/>
            </a:endParaRPr>
          </a:p>
          <a:p>
            <a:pPr marL="0" indent="0">
              <a:buNone/>
            </a:pPr>
            <a:endParaRPr lang="en-US" dirty="0" smtClean="0">
              <a:solidFill>
                <a:schemeClr val="accent6"/>
              </a:solidFill>
              <a:sym typeface="Wingdings"/>
            </a:endParaRPr>
          </a:p>
          <a:p>
            <a:endParaRPr lang="en-US" dirty="0" smtClean="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861497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a:t>Interprofessional Education Collaborative (IPEC</a:t>
            </a:r>
            <a:r>
              <a:rPr lang="en-US" dirty="0" smtClean="0"/>
              <a:t>)</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In 2009 six national education associations of schools of the health professions formed a collaborative to promote and encourage </a:t>
            </a:r>
            <a:r>
              <a:rPr lang="en-US" dirty="0" smtClean="0"/>
              <a:t>efforts </a:t>
            </a:r>
            <a:r>
              <a:rPr lang="en-US" dirty="0"/>
              <a:t>that would advance substantive interprofessional learning experiences to help prepare future health professionals for enhanced team-based care of patients and improved population health outcomes. </a:t>
            </a:r>
            <a:endParaRPr lang="en-US" dirty="0" smtClean="0"/>
          </a:p>
          <a:p>
            <a:pPr marL="0" indent="0">
              <a:buNone/>
            </a:pPr>
            <a:endParaRPr lang="en-US" dirty="0" smtClean="0"/>
          </a:p>
          <a:p>
            <a:pPr marL="0" indent="0" algn="r">
              <a:buNone/>
            </a:pPr>
            <a:r>
              <a:rPr lang="en-US" sz="2400" dirty="0"/>
              <a:t>https://ipecollaborative.org/About_IPEC.html</a:t>
            </a:r>
          </a:p>
        </p:txBody>
      </p:sp>
    </p:spTree>
    <p:extLst>
      <p:ext uri="{BB962C8B-B14F-4D97-AF65-F5344CB8AC3E}">
        <p14:creationId xmlns:p14="http://schemas.microsoft.com/office/powerpoint/2010/main" val="23083253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Senior Day</a:t>
            </a:r>
            <a:endParaRPr lang="en-US" dirty="0"/>
          </a:p>
        </p:txBody>
      </p:sp>
      <p:sp>
        <p:nvSpPr>
          <p:cNvPr id="7" name="Content Placeholder 6"/>
          <p:cNvSpPr>
            <a:spLocks noGrp="1"/>
          </p:cNvSpPr>
          <p:nvPr>
            <p:ph idx="1"/>
          </p:nvPr>
        </p:nvSpPr>
        <p:spPr/>
        <p:txBody>
          <a:bodyPr>
            <a:normAutofit fontScale="77500" lnSpcReduction="20000"/>
          </a:bodyPr>
          <a:lstStyle/>
          <a:p>
            <a:r>
              <a:rPr lang="en-US" dirty="0" smtClean="0"/>
              <a:t>Learner Objectives</a:t>
            </a:r>
          </a:p>
          <a:p>
            <a:pPr lvl="1"/>
            <a:r>
              <a:rPr lang="en-US" dirty="0" smtClean="0"/>
              <a:t>Screen community senior volunteers and develop an integrated health report summary and recommendations (</a:t>
            </a:r>
            <a:r>
              <a:rPr lang="en-US" dirty="0" smtClean="0">
                <a:solidFill>
                  <a:srgbClr val="0000FF"/>
                </a:solidFill>
              </a:rPr>
              <a:t>IPEC: RR1, RR3, RR6, CC2, CC3, CC4, TT4, TT7, VE1, VE2, VE3, VE4; </a:t>
            </a:r>
            <a:r>
              <a:rPr lang="en-US" dirty="0" smtClean="0">
                <a:solidFill>
                  <a:schemeClr val="accent6"/>
                </a:solidFill>
              </a:rPr>
              <a:t>CAPTE: 6 F, 6 L3, 7 D7</a:t>
            </a:r>
            <a:r>
              <a:rPr lang="en-US" dirty="0" smtClean="0"/>
              <a:t>)</a:t>
            </a:r>
          </a:p>
          <a:p>
            <a:r>
              <a:rPr lang="en-US" dirty="0" smtClean="0"/>
              <a:t>Exercise</a:t>
            </a:r>
          </a:p>
          <a:p>
            <a:pPr lvl="1"/>
            <a:r>
              <a:rPr lang="en-US" dirty="0" smtClean="0"/>
              <a:t>PT, SLP, Nutrition, Pharmacy and Nursing students perform discipline specific screens in assigned teams with volunteer at beginning of semester, then work together to develop a summary and plan of care for the volunteer and review their findings and recommendations with volunteer during a follow up session at the end of the semester.</a:t>
            </a:r>
          </a:p>
          <a:p>
            <a:r>
              <a:rPr lang="en-US" dirty="0" smtClean="0"/>
              <a:t>Assessment</a:t>
            </a:r>
          </a:p>
          <a:p>
            <a:pPr lvl="1"/>
            <a:r>
              <a:rPr lang="en-US" dirty="0" smtClean="0"/>
              <a:t>Volunteer Feedback Form, Self Assessment, Team Assessment</a:t>
            </a:r>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1342903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lstStyle/>
          <a:p>
            <a:r>
              <a:rPr lang="en-US" dirty="0" smtClean="0"/>
              <a:t>Senior Day</a:t>
            </a:r>
            <a:endParaRPr lang="en-US" dirty="0"/>
          </a:p>
        </p:txBody>
      </p:sp>
      <p:sp>
        <p:nvSpPr>
          <p:cNvPr id="7" name="Content Placeholder 6"/>
          <p:cNvSpPr>
            <a:spLocks noGrp="1"/>
          </p:cNvSpPr>
          <p:nvPr>
            <p:ph idx="1"/>
          </p:nvPr>
        </p:nvSpPr>
        <p:spPr>
          <a:xfrm>
            <a:off x="0" y="914400"/>
            <a:ext cx="9144000" cy="5486400"/>
          </a:xfrm>
        </p:spPr>
        <p:txBody>
          <a:bodyPr>
            <a:normAutofit fontScale="32500" lnSpcReduction="20000"/>
          </a:bodyPr>
          <a:lstStyle/>
          <a:p>
            <a:r>
              <a:rPr lang="en-US" sz="3700" dirty="0" smtClean="0">
                <a:solidFill>
                  <a:srgbClr val="0000FF"/>
                </a:solidFill>
              </a:rPr>
              <a:t>IPEC: </a:t>
            </a:r>
          </a:p>
          <a:p>
            <a:pPr lvl="1"/>
            <a:r>
              <a:rPr lang="en-US" sz="3700" dirty="0" smtClean="0">
                <a:solidFill>
                  <a:srgbClr val="0000FF"/>
                </a:solidFill>
              </a:rPr>
              <a:t>RR1 </a:t>
            </a:r>
            <a:r>
              <a:rPr lang="en-US" sz="3700" dirty="0"/>
              <a:t>Communicate one’s roles and responsibilities clearly to patients</a:t>
            </a:r>
            <a:r>
              <a:rPr lang="en-US" sz="3700" dirty="0" smtClean="0"/>
              <a:t>, families</a:t>
            </a:r>
            <a:r>
              <a:rPr lang="en-US" sz="3700" dirty="0"/>
              <a:t>, </a:t>
            </a:r>
            <a:r>
              <a:rPr lang="en-US" sz="3700" dirty="0" smtClean="0"/>
              <a:t>community members, and </a:t>
            </a:r>
            <a:r>
              <a:rPr lang="en-US" sz="3700" dirty="0"/>
              <a:t>other professionals</a:t>
            </a:r>
            <a:r>
              <a:rPr lang="en-US" sz="3700" dirty="0" smtClean="0"/>
              <a:t>.</a:t>
            </a:r>
            <a:endParaRPr lang="en-US" sz="3700" dirty="0" smtClean="0">
              <a:solidFill>
                <a:srgbClr val="0000FF"/>
              </a:solidFill>
            </a:endParaRPr>
          </a:p>
          <a:p>
            <a:pPr lvl="1"/>
            <a:r>
              <a:rPr lang="en-US" sz="3700" dirty="0" smtClean="0">
                <a:solidFill>
                  <a:srgbClr val="0000FF"/>
                </a:solidFill>
              </a:rPr>
              <a:t>RR3 </a:t>
            </a:r>
            <a:r>
              <a:rPr lang="en-US" sz="3700" dirty="0"/>
              <a:t>Engage </a:t>
            </a:r>
            <a:r>
              <a:rPr lang="en-US" sz="3700" dirty="0" smtClean="0"/>
              <a:t>diverse </a:t>
            </a:r>
            <a:r>
              <a:rPr lang="en-US" sz="3700" dirty="0"/>
              <a:t>professionals who complement one’s </a:t>
            </a:r>
            <a:r>
              <a:rPr lang="en-US" sz="3700" dirty="0" smtClean="0"/>
              <a:t>own professional </a:t>
            </a:r>
            <a:r>
              <a:rPr lang="en-US" sz="3700" dirty="0"/>
              <a:t>expertise, as well as associated resources, to </a:t>
            </a:r>
            <a:r>
              <a:rPr lang="en-US" sz="3700" dirty="0" smtClean="0"/>
              <a:t>develop strategies </a:t>
            </a:r>
            <a:r>
              <a:rPr lang="en-US" sz="3700" dirty="0"/>
              <a:t>to meet specific </a:t>
            </a:r>
            <a:r>
              <a:rPr lang="en-US" sz="3700" dirty="0" smtClean="0"/>
              <a:t>health and healthcare needs of patients and populations. </a:t>
            </a:r>
            <a:endParaRPr lang="en-US" sz="3700" dirty="0" smtClean="0">
              <a:solidFill>
                <a:srgbClr val="0000FF"/>
              </a:solidFill>
            </a:endParaRPr>
          </a:p>
          <a:p>
            <a:pPr lvl="1"/>
            <a:r>
              <a:rPr lang="en-US" sz="3700" dirty="0" smtClean="0">
                <a:solidFill>
                  <a:srgbClr val="0000FF"/>
                </a:solidFill>
              </a:rPr>
              <a:t>RR6 </a:t>
            </a:r>
            <a:r>
              <a:rPr lang="en-US" sz="3700" dirty="0"/>
              <a:t>Communicate with team members to clarify each </a:t>
            </a:r>
            <a:r>
              <a:rPr lang="en-US" sz="3700" dirty="0" smtClean="0"/>
              <a:t>member’s responsibility </a:t>
            </a:r>
            <a:r>
              <a:rPr lang="en-US" sz="3700" dirty="0"/>
              <a:t>in executing components of a treatment plan or </a:t>
            </a:r>
            <a:r>
              <a:rPr lang="en-US" sz="3700" dirty="0" smtClean="0"/>
              <a:t>public health </a:t>
            </a:r>
            <a:r>
              <a:rPr lang="en-US" sz="3700" dirty="0"/>
              <a:t>intervention</a:t>
            </a:r>
            <a:r>
              <a:rPr lang="en-US" sz="3700" dirty="0" smtClean="0"/>
              <a:t>.</a:t>
            </a:r>
            <a:endParaRPr lang="en-US" sz="3700" dirty="0" smtClean="0">
              <a:solidFill>
                <a:srgbClr val="0000FF"/>
              </a:solidFill>
            </a:endParaRPr>
          </a:p>
          <a:p>
            <a:pPr lvl="1"/>
            <a:r>
              <a:rPr lang="en-US" sz="3700" dirty="0" smtClean="0">
                <a:solidFill>
                  <a:srgbClr val="0000FF"/>
                </a:solidFill>
              </a:rPr>
              <a:t>CC2 </a:t>
            </a:r>
            <a:r>
              <a:rPr lang="en-US" sz="3700" dirty="0"/>
              <a:t>Communicate information with patients, families, community members and health team members in a form that is understandable, avoiding discipline-specific terminology when possible.</a:t>
            </a:r>
            <a:endParaRPr lang="en-US" sz="3700" dirty="0">
              <a:solidFill>
                <a:srgbClr val="0000FF"/>
              </a:solidFill>
            </a:endParaRPr>
          </a:p>
          <a:p>
            <a:pPr lvl="1"/>
            <a:r>
              <a:rPr lang="en-US" sz="3700" dirty="0" smtClean="0">
                <a:solidFill>
                  <a:srgbClr val="0000FF"/>
                </a:solidFill>
              </a:rPr>
              <a:t>CC3 </a:t>
            </a:r>
            <a:r>
              <a:rPr lang="en-US" sz="3700" dirty="0"/>
              <a:t>Express one’s knowledge and opinions to team members involved in patient care and population health improvement with confidence, clarity, and respect, working to ensure common understanding of information and treatment and care decisions, and population health programs and policies.</a:t>
            </a:r>
            <a:endParaRPr lang="en-US" sz="3700" dirty="0">
              <a:solidFill>
                <a:srgbClr val="0000FF"/>
              </a:solidFill>
            </a:endParaRPr>
          </a:p>
          <a:p>
            <a:pPr lvl="1"/>
            <a:r>
              <a:rPr lang="en-US" sz="3700" dirty="0" smtClean="0">
                <a:solidFill>
                  <a:srgbClr val="0000FF"/>
                </a:solidFill>
              </a:rPr>
              <a:t>CC4 </a:t>
            </a:r>
            <a:r>
              <a:rPr lang="en-US" sz="3700" dirty="0"/>
              <a:t>Listen actively, and encourage ideas and opinions of other team </a:t>
            </a:r>
            <a:r>
              <a:rPr lang="en-US" sz="3700" dirty="0" smtClean="0"/>
              <a:t>members</a:t>
            </a:r>
            <a:r>
              <a:rPr lang="en-US" sz="3700" dirty="0"/>
              <a:t>. </a:t>
            </a:r>
            <a:endParaRPr lang="en-US" sz="3700" dirty="0" smtClean="0">
              <a:solidFill>
                <a:srgbClr val="0000FF"/>
              </a:solidFill>
            </a:endParaRPr>
          </a:p>
          <a:p>
            <a:pPr lvl="1"/>
            <a:r>
              <a:rPr lang="en-US" sz="3700" dirty="0" smtClean="0">
                <a:solidFill>
                  <a:srgbClr val="0000FF"/>
                </a:solidFill>
              </a:rPr>
              <a:t>TT4 </a:t>
            </a:r>
            <a:r>
              <a:rPr lang="en-US" sz="3700" dirty="0"/>
              <a:t>Integrate the knowledge and experience of other professions</a:t>
            </a:r>
            <a:r>
              <a:rPr lang="en-US" sz="3700" dirty="0" smtClean="0"/>
              <a:t>—appropriate </a:t>
            </a:r>
            <a:r>
              <a:rPr lang="en-US" sz="3700" dirty="0"/>
              <a:t>to the specific care situation—to inform care decisions, </a:t>
            </a:r>
            <a:r>
              <a:rPr lang="en-US" sz="3700" dirty="0" smtClean="0"/>
              <a:t>while </a:t>
            </a:r>
            <a:r>
              <a:rPr lang="en-US" sz="3700" dirty="0"/>
              <a:t>respecting patient and community values and priorities</a:t>
            </a:r>
            <a:r>
              <a:rPr lang="en-US" sz="3700" dirty="0" smtClean="0"/>
              <a:t>/preferences </a:t>
            </a:r>
            <a:r>
              <a:rPr lang="en-US" sz="3700" dirty="0"/>
              <a:t>for care</a:t>
            </a:r>
            <a:r>
              <a:rPr lang="en-US" sz="3700" dirty="0" smtClean="0"/>
              <a:t>.</a:t>
            </a:r>
            <a:endParaRPr lang="en-US" sz="3700" dirty="0" smtClean="0">
              <a:solidFill>
                <a:srgbClr val="0000FF"/>
              </a:solidFill>
            </a:endParaRPr>
          </a:p>
          <a:p>
            <a:pPr lvl="1"/>
            <a:r>
              <a:rPr lang="en-US" sz="3700" dirty="0" smtClean="0">
                <a:solidFill>
                  <a:srgbClr val="0000FF"/>
                </a:solidFill>
              </a:rPr>
              <a:t>TT7 </a:t>
            </a:r>
            <a:r>
              <a:rPr lang="en-US" sz="3700" dirty="0"/>
              <a:t>Share accountability with other professions, patients, and </a:t>
            </a:r>
            <a:r>
              <a:rPr lang="en-US" sz="3700" dirty="0" smtClean="0"/>
              <a:t>communities </a:t>
            </a:r>
            <a:r>
              <a:rPr lang="en-US" sz="3700" dirty="0"/>
              <a:t>for outcomes relevant to prevention and health care</a:t>
            </a:r>
            <a:r>
              <a:rPr lang="en-US" sz="3700" dirty="0" smtClean="0"/>
              <a:t>.</a:t>
            </a:r>
            <a:endParaRPr lang="en-US" sz="3700" dirty="0" smtClean="0">
              <a:solidFill>
                <a:srgbClr val="0000FF"/>
              </a:solidFill>
            </a:endParaRPr>
          </a:p>
          <a:p>
            <a:pPr lvl="1"/>
            <a:r>
              <a:rPr lang="en-US" sz="3700" dirty="0" smtClean="0">
                <a:solidFill>
                  <a:srgbClr val="0000FF"/>
                </a:solidFill>
              </a:rPr>
              <a:t>VE1 </a:t>
            </a:r>
            <a:r>
              <a:rPr lang="en-US" sz="3700" dirty="0"/>
              <a:t>Place the interests of patients and populations at the center of </a:t>
            </a:r>
            <a:r>
              <a:rPr lang="en-US" sz="3700" dirty="0" err="1" smtClean="0"/>
              <a:t>interprofessional</a:t>
            </a:r>
            <a:r>
              <a:rPr lang="en-US" sz="3700" dirty="0" smtClean="0"/>
              <a:t> </a:t>
            </a:r>
            <a:r>
              <a:rPr lang="en-US" sz="3700" dirty="0"/>
              <a:t>health care </a:t>
            </a:r>
            <a:r>
              <a:rPr lang="en-US" sz="3700" dirty="0" smtClean="0"/>
              <a:t>delivery and population health programs and policies, with the goal of promoting health and health equity across the life span. </a:t>
            </a:r>
            <a:endParaRPr lang="en-US" sz="3700" dirty="0"/>
          </a:p>
          <a:p>
            <a:pPr lvl="1"/>
            <a:r>
              <a:rPr lang="en-US" sz="3700" dirty="0" smtClean="0">
                <a:solidFill>
                  <a:srgbClr val="0000FF"/>
                </a:solidFill>
              </a:rPr>
              <a:t>VE2</a:t>
            </a:r>
            <a:r>
              <a:rPr lang="en-US" sz="3700" dirty="0"/>
              <a:t> </a:t>
            </a:r>
            <a:r>
              <a:rPr lang="en-US" sz="3700" dirty="0" smtClean="0"/>
              <a:t>Respect </a:t>
            </a:r>
            <a:r>
              <a:rPr lang="en-US" sz="3700" dirty="0"/>
              <a:t>the dignity and privacy of patients while maintaining </a:t>
            </a:r>
            <a:r>
              <a:rPr lang="en-US" sz="3700" dirty="0" smtClean="0"/>
              <a:t>confidentiality </a:t>
            </a:r>
            <a:r>
              <a:rPr lang="en-US" sz="3700" dirty="0"/>
              <a:t>in the delivery of team-based care.</a:t>
            </a:r>
          </a:p>
          <a:p>
            <a:pPr lvl="1"/>
            <a:r>
              <a:rPr lang="en-US" sz="3700" dirty="0" smtClean="0">
                <a:solidFill>
                  <a:srgbClr val="0000FF"/>
                </a:solidFill>
              </a:rPr>
              <a:t>VE3</a:t>
            </a:r>
            <a:r>
              <a:rPr lang="en-US" sz="3700" dirty="0"/>
              <a:t> </a:t>
            </a:r>
            <a:r>
              <a:rPr lang="en-US" sz="3700" dirty="0" smtClean="0"/>
              <a:t>Embrace </a:t>
            </a:r>
            <a:r>
              <a:rPr lang="en-US" sz="3700" dirty="0"/>
              <a:t>the cultural diversity and individual differences that </a:t>
            </a:r>
            <a:r>
              <a:rPr lang="en-US" sz="3700" dirty="0" smtClean="0"/>
              <a:t>characterize </a:t>
            </a:r>
            <a:r>
              <a:rPr lang="en-US" sz="3700" dirty="0"/>
              <a:t>patients, populations, and the </a:t>
            </a:r>
            <a:r>
              <a:rPr lang="en-US" sz="3700" dirty="0" smtClean="0"/>
              <a:t>health </a:t>
            </a:r>
            <a:r>
              <a:rPr lang="en-US" sz="3700" dirty="0"/>
              <a:t>team.</a:t>
            </a:r>
          </a:p>
          <a:p>
            <a:pPr lvl="1"/>
            <a:r>
              <a:rPr lang="en-US" sz="3700" dirty="0" smtClean="0">
                <a:solidFill>
                  <a:srgbClr val="0000FF"/>
                </a:solidFill>
              </a:rPr>
              <a:t>VE4</a:t>
            </a:r>
            <a:r>
              <a:rPr lang="en-US" sz="3700" dirty="0">
                <a:solidFill>
                  <a:srgbClr val="0000FF"/>
                </a:solidFill>
              </a:rPr>
              <a:t> </a:t>
            </a:r>
            <a:r>
              <a:rPr lang="en-US" sz="3700" dirty="0" smtClean="0"/>
              <a:t>Respect </a:t>
            </a:r>
            <a:r>
              <a:rPr lang="en-US" sz="3700" dirty="0"/>
              <a:t>the unique cultures, values, roles/responsibilities, </a:t>
            </a:r>
            <a:r>
              <a:rPr lang="en-US" sz="3700" dirty="0" smtClean="0"/>
              <a:t>and expertise </a:t>
            </a:r>
            <a:r>
              <a:rPr lang="en-US" sz="3700" dirty="0"/>
              <a:t>of other health </a:t>
            </a:r>
            <a:r>
              <a:rPr lang="en-US" sz="3700" dirty="0" smtClean="0"/>
              <a:t>professions and the impact these factors can have on health outcomes. </a:t>
            </a:r>
            <a:endParaRPr lang="en-US" sz="3700" dirty="0"/>
          </a:p>
          <a:p>
            <a:endParaRPr lang="en-US" sz="3700" dirty="0" smtClean="0">
              <a:solidFill>
                <a:srgbClr val="0000FF"/>
              </a:solidFill>
            </a:endParaRPr>
          </a:p>
          <a:p>
            <a:r>
              <a:rPr lang="en-US" sz="3700" dirty="0" smtClean="0">
                <a:solidFill>
                  <a:schemeClr val="accent6"/>
                </a:solidFill>
              </a:rPr>
              <a:t>CAPTE</a:t>
            </a:r>
            <a:r>
              <a:rPr lang="en-US" sz="3700" dirty="0" smtClean="0">
                <a:solidFill>
                  <a:schemeClr val="accent6"/>
                </a:solidFill>
                <a:sym typeface="Wingdings"/>
              </a:rPr>
              <a:t>:</a:t>
            </a:r>
          </a:p>
          <a:p>
            <a:pPr lvl="1"/>
            <a:r>
              <a:rPr lang="en-US" sz="3700" dirty="0" smtClean="0">
                <a:solidFill>
                  <a:schemeClr val="accent6"/>
                </a:solidFill>
              </a:rPr>
              <a:t>6 F </a:t>
            </a:r>
            <a:r>
              <a:rPr lang="en-US" sz="3700" dirty="0" smtClean="0"/>
              <a:t>The </a:t>
            </a:r>
            <a:r>
              <a:rPr lang="en-US" sz="3700" dirty="0"/>
              <a:t>didactic and clinical curriculum includes </a:t>
            </a:r>
            <a:r>
              <a:rPr lang="en-US" sz="3700" dirty="0" err="1"/>
              <a:t>interprofessional</a:t>
            </a:r>
            <a:r>
              <a:rPr lang="en-US" sz="3700" dirty="0"/>
              <a:t> education; learning activities are directed toward the development of </a:t>
            </a:r>
            <a:r>
              <a:rPr lang="en-US" sz="3700" dirty="0" err="1"/>
              <a:t>interprofessional</a:t>
            </a:r>
            <a:r>
              <a:rPr lang="en-US" sz="3700" dirty="0"/>
              <a:t> competencies including, but not limited to, values/ethics, communication, professional roles and responsibilities, and teamwork</a:t>
            </a:r>
            <a:r>
              <a:rPr lang="en-US" sz="3700" dirty="0" smtClean="0"/>
              <a:t>.</a:t>
            </a:r>
          </a:p>
          <a:p>
            <a:pPr lvl="1"/>
            <a:r>
              <a:rPr lang="en-US" sz="3700" dirty="0">
                <a:solidFill>
                  <a:schemeClr val="accent6"/>
                </a:solidFill>
              </a:rPr>
              <a:t>6 </a:t>
            </a:r>
            <a:r>
              <a:rPr lang="en-US" sz="3700" dirty="0" smtClean="0">
                <a:solidFill>
                  <a:schemeClr val="accent6"/>
                </a:solidFill>
              </a:rPr>
              <a:t>L3 </a:t>
            </a:r>
            <a:r>
              <a:rPr lang="en-US" sz="3700" dirty="0"/>
              <a:t>Involvement in </a:t>
            </a:r>
            <a:r>
              <a:rPr lang="en-US" sz="3700" dirty="0" err="1"/>
              <a:t>interprofessional</a:t>
            </a:r>
            <a:r>
              <a:rPr lang="en-US" sz="3700" dirty="0"/>
              <a:t> </a:t>
            </a:r>
            <a:r>
              <a:rPr lang="en-US" sz="3700" dirty="0" smtClean="0"/>
              <a:t>practice</a:t>
            </a:r>
            <a:endParaRPr lang="en-US" sz="3700" dirty="0"/>
          </a:p>
          <a:p>
            <a:pPr lvl="1"/>
            <a:r>
              <a:rPr lang="en-US" sz="3700" dirty="0" smtClean="0">
                <a:solidFill>
                  <a:schemeClr val="accent6"/>
                </a:solidFill>
              </a:rPr>
              <a:t>7 </a:t>
            </a:r>
            <a:r>
              <a:rPr lang="en-US" sz="3700" dirty="0">
                <a:solidFill>
                  <a:schemeClr val="accent6"/>
                </a:solidFill>
              </a:rPr>
              <a:t>D7 </a:t>
            </a:r>
            <a:r>
              <a:rPr lang="en-US" sz="3700" dirty="0" smtClean="0">
                <a:solidFill>
                  <a:srgbClr val="000000"/>
                </a:solidFill>
              </a:rPr>
              <a:t>Professional </a:t>
            </a:r>
            <a:r>
              <a:rPr lang="en-US" sz="3700" dirty="0">
                <a:solidFill>
                  <a:srgbClr val="000000"/>
                </a:solidFill>
              </a:rPr>
              <a:t>Ethics, Values and Responsibilities. Communicate effectively with all stakeholders, including patients/clients, family members, caregivers, practitioners, </a:t>
            </a:r>
            <a:r>
              <a:rPr lang="en-US" sz="3700" dirty="0" err="1">
                <a:solidFill>
                  <a:srgbClr val="000000"/>
                </a:solidFill>
              </a:rPr>
              <a:t>interprofessional</a:t>
            </a:r>
            <a:r>
              <a:rPr lang="en-US" sz="3700" dirty="0">
                <a:solidFill>
                  <a:srgbClr val="000000"/>
                </a:solidFill>
              </a:rPr>
              <a:t> team members, consumers, payers, and policymakers</a:t>
            </a:r>
          </a:p>
          <a:p>
            <a:endParaRPr lang="en-US" dirty="0" smtClean="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27284963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Leadership in Health Professions</a:t>
            </a:r>
            <a:endParaRPr lang="en-US" dirty="0"/>
          </a:p>
        </p:txBody>
      </p:sp>
      <p:sp>
        <p:nvSpPr>
          <p:cNvPr id="7" name="Content Placeholder 6"/>
          <p:cNvSpPr>
            <a:spLocks noGrp="1"/>
          </p:cNvSpPr>
          <p:nvPr>
            <p:ph idx="1"/>
          </p:nvPr>
        </p:nvSpPr>
        <p:spPr/>
        <p:txBody>
          <a:bodyPr>
            <a:normAutofit fontScale="77500" lnSpcReduction="20000"/>
          </a:bodyPr>
          <a:lstStyle/>
          <a:p>
            <a:pPr lvl="0"/>
            <a:r>
              <a:rPr lang="en-US" dirty="0" smtClean="0"/>
              <a:t>Learner Objectives</a:t>
            </a:r>
          </a:p>
          <a:p>
            <a:pPr lvl="1"/>
            <a:r>
              <a:rPr lang="en-US" dirty="0" smtClean="0"/>
              <a:t>Describe </a:t>
            </a:r>
            <a:r>
              <a:rPr lang="en-US" dirty="0"/>
              <a:t>importance of </a:t>
            </a:r>
            <a:r>
              <a:rPr lang="en-US" dirty="0" err="1"/>
              <a:t>interprofessional</a:t>
            </a:r>
            <a:r>
              <a:rPr lang="en-US" dirty="0"/>
              <a:t> </a:t>
            </a:r>
            <a:r>
              <a:rPr lang="en-US" dirty="0" smtClean="0"/>
              <a:t>teams</a:t>
            </a:r>
            <a:r>
              <a:rPr lang="en-US" dirty="0"/>
              <a:t>;</a:t>
            </a:r>
            <a:r>
              <a:rPr lang="en-US" dirty="0" smtClean="0"/>
              <a:t> acquire </a:t>
            </a:r>
            <a:r>
              <a:rPr lang="en-US" dirty="0"/>
              <a:t>and demonstrate team-building and leadership </a:t>
            </a:r>
            <a:r>
              <a:rPr lang="en-US" dirty="0" smtClean="0"/>
              <a:t>skills</a:t>
            </a:r>
            <a:r>
              <a:rPr lang="en-US" dirty="0"/>
              <a:t>;</a:t>
            </a:r>
            <a:r>
              <a:rPr lang="en-US" dirty="0" smtClean="0"/>
              <a:t> Effectively </a:t>
            </a:r>
            <a:r>
              <a:rPr lang="en-US" dirty="0"/>
              <a:t>communicate with colleagues from </a:t>
            </a:r>
            <a:r>
              <a:rPr lang="en-US" dirty="0" smtClean="0"/>
              <a:t>all </a:t>
            </a:r>
            <a:r>
              <a:rPr lang="en-US" dirty="0"/>
              <a:t>health </a:t>
            </a:r>
            <a:r>
              <a:rPr lang="en-US" dirty="0" smtClean="0"/>
              <a:t>professions; Give </a:t>
            </a:r>
            <a:r>
              <a:rPr lang="en-US" dirty="0"/>
              <a:t>constructive </a:t>
            </a:r>
            <a:r>
              <a:rPr lang="en-US" dirty="0" smtClean="0"/>
              <a:t>feedback; Work </a:t>
            </a:r>
            <a:r>
              <a:rPr lang="en-US" dirty="0"/>
              <a:t>effectively in an </a:t>
            </a:r>
            <a:r>
              <a:rPr lang="en-US" dirty="0" err="1"/>
              <a:t>interprofessional</a:t>
            </a:r>
            <a:r>
              <a:rPr lang="en-US" dirty="0"/>
              <a:t> </a:t>
            </a:r>
            <a:r>
              <a:rPr lang="en-US" dirty="0" smtClean="0"/>
              <a:t>team (ALL IPEC competencies and CAPTE IPE criteria)</a:t>
            </a:r>
            <a:endParaRPr lang="en-US" dirty="0"/>
          </a:p>
          <a:p>
            <a:r>
              <a:rPr lang="en-US" dirty="0" smtClean="0"/>
              <a:t>Exercise</a:t>
            </a:r>
          </a:p>
          <a:p>
            <a:pPr lvl="1"/>
            <a:r>
              <a:rPr lang="en-US" dirty="0" smtClean="0"/>
              <a:t>Semester long course with various experiences, including: professional shadowing, standardized patient and simulation scenarios, case discussions, small and large group discussions. Course culminates in a case-based team capstone project. </a:t>
            </a:r>
          </a:p>
          <a:p>
            <a:r>
              <a:rPr lang="en-US" dirty="0" smtClean="0"/>
              <a:t>Assessment</a:t>
            </a:r>
          </a:p>
          <a:p>
            <a:pPr lvl="1"/>
            <a:r>
              <a:rPr lang="en-US" dirty="0" smtClean="0"/>
              <a:t>IPAS and/or IPEC Competency Survey, evaluation of capstone.</a:t>
            </a:r>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42115426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a:srcRect t="-4261" b="-5697"/>
          <a:stretch/>
        </p:blipFill>
        <p:spPr>
          <a:xfrm>
            <a:off x="381000" y="990600"/>
            <a:ext cx="8229600" cy="1758253"/>
          </a:xfrm>
        </p:spPr>
      </p:pic>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2" name="Picture 1"/>
          <p:cNvPicPr>
            <a:picLocks noChangeAspect="1"/>
          </p:cNvPicPr>
          <p:nvPr/>
        </p:nvPicPr>
        <p:blipFill>
          <a:blip r:embed="rId5"/>
          <a:stretch>
            <a:fillRect/>
          </a:stretch>
        </p:blipFill>
        <p:spPr>
          <a:xfrm>
            <a:off x="22404" y="381000"/>
            <a:ext cx="8953500" cy="584200"/>
          </a:xfrm>
          <a:prstGeom prst="rect">
            <a:avLst/>
          </a:prstGeom>
        </p:spPr>
      </p:pic>
      <p:pic>
        <p:nvPicPr>
          <p:cNvPr id="8" name="Picture 7"/>
          <p:cNvPicPr>
            <a:picLocks noChangeAspect="1"/>
          </p:cNvPicPr>
          <p:nvPr/>
        </p:nvPicPr>
        <p:blipFill>
          <a:blip r:embed="rId6"/>
          <a:stretch>
            <a:fillRect/>
          </a:stretch>
        </p:blipFill>
        <p:spPr>
          <a:xfrm>
            <a:off x="34801" y="2667000"/>
            <a:ext cx="9144000" cy="4989250"/>
          </a:xfrm>
          <a:prstGeom prst="rect">
            <a:avLst/>
          </a:prstGeom>
        </p:spPr>
      </p:pic>
    </p:spTree>
    <p:extLst>
      <p:ext uri="{BB962C8B-B14F-4D97-AF65-F5344CB8AC3E}">
        <p14:creationId xmlns:p14="http://schemas.microsoft.com/office/powerpoint/2010/main" val="25312232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rcRect l="-15121" r="-15121"/>
          <a:stretch>
            <a:fillRect/>
          </a:stretch>
        </p:blipFill>
        <p:spPr>
          <a:xfrm>
            <a:off x="-990600" y="0"/>
            <a:ext cx="11139258" cy="6126163"/>
          </a:xfrm>
        </p:spPr>
      </p:pic>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35589181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IPE Day</a:t>
            </a:r>
            <a:endParaRPr lang="en-US" dirty="0"/>
          </a:p>
        </p:txBody>
      </p:sp>
      <p:pic>
        <p:nvPicPr>
          <p:cNvPr id="2" name="Content Placeholder 1"/>
          <p:cNvPicPr>
            <a:picLocks noGrp="1" noChangeAspect="1"/>
          </p:cNvPicPr>
          <p:nvPr>
            <p:ph idx="1"/>
          </p:nvPr>
        </p:nvPicPr>
        <p:blipFill>
          <a:blip r:embed="rId3"/>
          <a:srcRect t="8832" b="8832"/>
          <a:stretch>
            <a:fillRect/>
          </a:stretch>
        </p:blipFill>
        <p:spPr/>
      </p:pic>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16008857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IPE Day</a:t>
            </a:r>
            <a:endParaRPr lang="en-US" dirty="0"/>
          </a:p>
        </p:txBody>
      </p:sp>
      <p:sp>
        <p:nvSpPr>
          <p:cNvPr id="7" name="Content Placeholder 6"/>
          <p:cNvSpPr>
            <a:spLocks noGrp="1"/>
          </p:cNvSpPr>
          <p:nvPr>
            <p:ph idx="1"/>
          </p:nvPr>
        </p:nvSpPr>
        <p:spPr/>
        <p:txBody>
          <a:bodyPr>
            <a:normAutofit fontScale="85000" lnSpcReduction="20000"/>
          </a:bodyPr>
          <a:lstStyle/>
          <a:p>
            <a:r>
              <a:rPr lang="en-US" dirty="0" smtClean="0"/>
              <a:t>Learner Objectives</a:t>
            </a:r>
          </a:p>
          <a:p>
            <a:pPr lvl="1"/>
            <a:r>
              <a:rPr lang="en-US" dirty="0" smtClean="0"/>
              <a:t>Articulate team members’ roles and responsibilities</a:t>
            </a:r>
            <a:r>
              <a:rPr lang="en-US" dirty="0"/>
              <a:t>.</a:t>
            </a:r>
            <a:r>
              <a:rPr lang="en-US" dirty="0" smtClean="0"/>
              <a:t> Collaborate effectively in an </a:t>
            </a:r>
            <a:r>
              <a:rPr lang="en-US" dirty="0" err="1" smtClean="0"/>
              <a:t>interprofessional</a:t>
            </a:r>
            <a:r>
              <a:rPr lang="en-US" dirty="0" smtClean="0"/>
              <a:t> team and identify domestic violence through standardized patient interview</a:t>
            </a:r>
          </a:p>
          <a:p>
            <a:r>
              <a:rPr lang="en-US" dirty="0" smtClean="0"/>
              <a:t>Exercise</a:t>
            </a:r>
          </a:p>
          <a:p>
            <a:pPr lvl="1"/>
            <a:r>
              <a:rPr lang="en-US" dirty="0" smtClean="0"/>
              <a:t>Half day IPE event with 450+ students from 3 different institutions and 6 different health programs. Divided into 3 activities: standardized patient interview, complicated patient case, and team building activity</a:t>
            </a:r>
          </a:p>
          <a:p>
            <a:r>
              <a:rPr lang="en-US" dirty="0" smtClean="0"/>
              <a:t>Assessment</a:t>
            </a:r>
          </a:p>
          <a:p>
            <a:pPr lvl="1"/>
            <a:r>
              <a:rPr lang="en-US" dirty="0" smtClean="0"/>
              <a:t>SPICE-R, RIPLS, Modified McMaster-Ottawa Individual Rating Scale, ICAR</a:t>
            </a:r>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1372968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rmAutofit/>
          </a:bodyPr>
          <a:lstStyle/>
          <a:p>
            <a:r>
              <a:rPr lang="en-US" sz="3200" b="1" dirty="0"/>
              <a:t>Student Perceptions of Interprofessional Clinically (based) Education – Revised (SPICE-R)</a:t>
            </a:r>
            <a:endParaRPr lang="en-US" sz="3200" dirty="0"/>
          </a:p>
        </p:txBody>
      </p:sp>
      <p:sp>
        <p:nvSpPr>
          <p:cNvPr id="7" name="Content Placeholder 6"/>
          <p:cNvSpPr>
            <a:spLocks noGrp="1"/>
          </p:cNvSpPr>
          <p:nvPr>
            <p:ph idx="1"/>
          </p:nvPr>
        </p:nvSpPr>
        <p:spPr>
          <a:xfrm>
            <a:off x="0" y="1143000"/>
            <a:ext cx="9144000" cy="5410200"/>
          </a:xfrm>
        </p:spPr>
        <p:txBody>
          <a:bodyPr>
            <a:noAutofit/>
          </a:bodyPr>
          <a:lstStyle/>
          <a:p>
            <a:pPr marL="0" indent="0">
              <a:buNone/>
            </a:pPr>
            <a:r>
              <a:rPr lang="en-US" sz="1400" b="1" dirty="0"/>
              <a:t>Instructions:  </a:t>
            </a:r>
            <a:r>
              <a:rPr lang="en-US" sz="1400" dirty="0"/>
              <a:t>Please indicate the extent of your agreement with each of the following statements related to </a:t>
            </a:r>
            <a:r>
              <a:rPr lang="en-US" sz="1400" dirty="0" err="1"/>
              <a:t>interprofessional</a:t>
            </a:r>
            <a:r>
              <a:rPr lang="en-US" sz="1400" dirty="0"/>
              <a:t> teams and the team approach to care.  It is very important that you be candid in your responses.  </a:t>
            </a:r>
            <a:endParaRPr lang="en-US" sz="1400" dirty="0" smtClean="0"/>
          </a:p>
          <a:p>
            <a:pPr marL="0" indent="0">
              <a:buNone/>
            </a:pPr>
            <a:endParaRPr lang="en-US" sz="1400" dirty="0" smtClean="0"/>
          </a:p>
          <a:p>
            <a:pPr marL="0" indent="0">
              <a:buNone/>
            </a:pPr>
            <a:r>
              <a:rPr lang="en-US" sz="1400" b="1" dirty="0"/>
              <a:t>Rating Scale: Five – point </a:t>
            </a:r>
            <a:r>
              <a:rPr lang="en-US" sz="1400" b="1" dirty="0" err="1"/>
              <a:t>Likert</a:t>
            </a:r>
            <a:r>
              <a:rPr lang="en-US" sz="1400" b="1" dirty="0"/>
              <a:t>-Type Scale</a:t>
            </a:r>
            <a:endParaRPr lang="en-US" sz="1400" dirty="0"/>
          </a:p>
          <a:p>
            <a:pPr marL="0" indent="0">
              <a:buNone/>
            </a:pPr>
            <a:r>
              <a:rPr lang="en-US" sz="1400" dirty="0"/>
              <a:t>Strongly Disagree = 1, Disagree = 2, Neutral = 3, Agree = 4, Strongly Agree = 5</a:t>
            </a:r>
          </a:p>
          <a:p>
            <a:pPr marL="0" indent="0">
              <a:buNone/>
            </a:pPr>
            <a:endParaRPr lang="en-US" sz="1400" dirty="0"/>
          </a:p>
          <a:p>
            <a:pPr lvl="0">
              <a:buAutoNum type="arabicPeriod"/>
            </a:pPr>
            <a:r>
              <a:rPr lang="en-US" sz="1400" dirty="0" smtClean="0"/>
              <a:t>Working </a:t>
            </a:r>
            <a:r>
              <a:rPr lang="en-US" sz="1400" dirty="0"/>
              <a:t>with students from another health profession enhances my education</a:t>
            </a:r>
            <a:r>
              <a:rPr lang="en-US" sz="1400" dirty="0" smtClean="0"/>
              <a:t>.</a:t>
            </a:r>
            <a:endParaRPr lang="en-US" sz="1400" dirty="0"/>
          </a:p>
          <a:p>
            <a:pPr lvl="0">
              <a:buFont typeface="+mj-lt"/>
              <a:buAutoNum type="arabicPeriod"/>
            </a:pPr>
            <a:r>
              <a:rPr lang="en-US" sz="1400" dirty="0" smtClean="0"/>
              <a:t>My </a:t>
            </a:r>
            <a:r>
              <a:rPr lang="en-US" sz="1400" dirty="0"/>
              <a:t>role within an </a:t>
            </a:r>
            <a:r>
              <a:rPr lang="en-US" sz="1400" dirty="0" err="1"/>
              <a:t>interprofessional</a:t>
            </a:r>
            <a:r>
              <a:rPr lang="en-US" sz="1400" dirty="0"/>
              <a:t> healthcare team is clearly defined</a:t>
            </a:r>
            <a:r>
              <a:rPr lang="en-US" sz="1400" dirty="0" smtClean="0"/>
              <a:t>.</a:t>
            </a:r>
            <a:endParaRPr lang="en-US" sz="1400" dirty="0"/>
          </a:p>
          <a:p>
            <a:pPr lvl="0">
              <a:buFont typeface="+mj-lt"/>
              <a:buAutoNum type="arabicPeriod"/>
            </a:pPr>
            <a:r>
              <a:rPr lang="en-US" sz="1400" dirty="0" smtClean="0"/>
              <a:t>Health </a:t>
            </a:r>
            <a:r>
              <a:rPr lang="en-US" sz="1400" dirty="0"/>
              <a:t>outcomes are improved when patients are treated by a team that consists of  individuals from two or more health professions</a:t>
            </a:r>
            <a:r>
              <a:rPr lang="en-US" sz="1400" dirty="0" smtClean="0"/>
              <a:t>.</a:t>
            </a:r>
            <a:endParaRPr lang="en-US" sz="1400" dirty="0"/>
          </a:p>
          <a:p>
            <a:pPr lvl="0">
              <a:buFont typeface="+mj-lt"/>
              <a:buAutoNum type="arabicPeriod"/>
            </a:pPr>
            <a:r>
              <a:rPr lang="en-US" sz="1400" dirty="0" smtClean="0"/>
              <a:t>Patient </a:t>
            </a:r>
            <a:r>
              <a:rPr lang="en-US" sz="1400" dirty="0"/>
              <a:t>satisfaction is improved when patients are treated by a team that consists of  individuals from two or more health professions</a:t>
            </a:r>
            <a:r>
              <a:rPr lang="en-US" sz="1400" dirty="0" smtClean="0"/>
              <a:t>.</a:t>
            </a:r>
            <a:endParaRPr lang="en-US" sz="1400" dirty="0"/>
          </a:p>
          <a:p>
            <a:pPr lvl="0">
              <a:buFont typeface="+mj-lt"/>
              <a:buAutoNum type="arabicPeriod"/>
            </a:pPr>
            <a:r>
              <a:rPr lang="en-US" sz="1400" dirty="0" smtClean="0"/>
              <a:t>Participating </a:t>
            </a:r>
            <a:r>
              <a:rPr lang="en-US" sz="1400" dirty="0"/>
              <a:t>in educational experiences with students from another health profession enhances my future ability to work on an </a:t>
            </a:r>
            <a:r>
              <a:rPr lang="en-US" sz="1400" dirty="0" err="1"/>
              <a:t>interprofessional</a:t>
            </a:r>
            <a:r>
              <a:rPr lang="en-US" sz="1400" dirty="0"/>
              <a:t> team</a:t>
            </a:r>
            <a:r>
              <a:rPr lang="en-US" sz="1400" dirty="0" smtClean="0"/>
              <a:t>.</a:t>
            </a:r>
            <a:endParaRPr lang="en-US" sz="1400" dirty="0"/>
          </a:p>
          <a:p>
            <a:pPr lvl="0">
              <a:buFont typeface="+mj-lt"/>
              <a:buAutoNum type="arabicPeriod"/>
            </a:pPr>
            <a:r>
              <a:rPr lang="en-US" sz="1400" dirty="0" smtClean="0"/>
              <a:t>All </a:t>
            </a:r>
            <a:r>
              <a:rPr lang="en-US" sz="1400" dirty="0"/>
              <a:t>health professional students should be educated to establish collaborative relationships with members of other health professions</a:t>
            </a:r>
            <a:r>
              <a:rPr lang="en-US" sz="1400" dirty="0" smtClean="0"/>
              <a:t>.</a:t>
            </a:r>
            <a:endParaRPr lang="en-US" sz="1400" dirty="0"/>
          </a:p>
          <a:p>
            <a:pPr lvl="0">
              <a:buFont typeface="+mj-lt"/>
              <a:buAutoNum type="arabicPeriod"/>
            </a:pPr>
            <a:r>
              <a:rPr lang="en-US" sz="1400" dirty="0" smtClean="0"/>
              <a:t>I </a:t>
            </a:r>
            <a:r>
              <a:rPr lang="en-US" sz="1400" dirty="0"/>
              <a:t>understand the roles of other health professionals within an </a:t>
            </a:r>
            <a:r>
              <a:rPr lang="en-US" sz="1400" dirty="0" err="1"/>
              <a:t>interprofessional</a:t>
            </a:r>
            <a:r>
              <a:rPr lang="en-US" sz="1400" dirty="0"/>
              <a:t> team</a:t>
            </a:r>
            <a:r>
              <a:rPr lang="en-US" sz="1400" dirty="0" smtClean="0"/>
              <a:t>.</a:t>
            </a:r>
            <a:endParaRPr lang="en-US" sz="1400" dirty="0"/>
          </a:p>
          <a:p>
            <a:pPr lvl="0">
              <a:buFont typeface="+mj-lt"/>
              <a:buAutoNum type="arabicPeriod"/>
            </a:pPr>
            <a:r>
              <a:rPr lang="en-US" sz="1400" dirty="0" smtClean="0"/>
              <a:t>Clinical </a:t>
            </a:r>
            <a:r>
              <a:rPr lang="en-US" sz="1400" dirty="0"/>
              <a:t>rotations are the ideal place within their respective curricula for health professional students to interact</a:t>
            </a:r>
            <a:r>
              <a:rPr lang="en-US" sz="1400" dirty="0" smtClean="0"/>
              <a:t>.</a:t>
            </a:r>
            <a:endParaRPr lang="en-US" sz="1400" dirty="0"/>
          </a:p>
          <a:p>
            <a:pPr lvl="0">
              <a:buFont typeface="+mj-lt"/>
              <a:buAutoNum type="arabicPeriod"/>
            </a:pPr>
            <a:r>
              <a:rPr lang="en-US" sz="1400" dirty="0" smtClean="0"/>
              <a:t>Health </a:t>
            </a:r>
            <a:r>
              <a:rPr lang="en-US" sz="1400" dirty="0"/>
              <a:t>professionals should collaborate on </a:t>
            </a:r>
            <a:r>
              <a:rPr lang="en-US" sz="1400" dirty="0" err="1"/>
              <a:t>interprofessional</a:t>
            </a:r>
            <a:r>
              <a:rPr lang="en-US" sz="1400" dirty="0"/>
              <a:t> teams</a:t>
            </a:r>
            <a:r>
              <a:rPr lang="en-US" sz="1400" dirty="0" smtClean="0"/>
              <a:t>.</a:t>
            </a:r>
            <a:endParaRPr lang="en-US" sz="1400" dirty="0"/>
          </a:p>
          <a:p>
            <a:pPr lvl="0">
              <a:buAutoNum type="arabicPeriod" startAt="10"/>
            </a:pPr>
            <a:r>
              <a:rPr lang="en-US" sz="1400" dirty="0" smtClean="0"/>
              <a:t>During </a:t>
            </a:r>
            <a:r>
              <a:rPr lang="en-US" sz="1400" dirty="0"/>
              <a:t>their education, health professional students should be involved in teamwork with students from other health professions in order to </a:t>
            </a:r>
            <a:r>
              <a:rPr lang="en-US" sz="1400" dirty="0" smtClean="0"/>
              <a:t>understand their </a:t>
            </a:r>
            <a:r>
              <a:rPr lang="en-US" sz="1400" dirty="0"/>
              <a:t>respective roles</a:t>
            </a:r>
            <a:r>
              <a:rPr lang="en-US" sz="1400" dirty="0" smtClean="0"/>
              <a:t>.</a:t>
            </a:r>
            <a:endParaRPr lang="en-US" sz="1400"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18267743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1143000"/>
          </a:xfrm>
        </p:spPr>
        <p:txBody>
          <a:bodyPr>
            <a:normAutofit/>
          </a:bodyPr>
          <a:lstStyle/>
          <a:p>
            <a:r>
              <a:rPr lang="en-US" sz="2800" dirty="0" smtClean="0"/>
              <a:t>Readiness for Interprofessional Learning Scale (RIPLS)</a:t>
            </a:r>
            <a:endParaRPr lang="en-US" sz="2800" dirty="0"/>
          </a:p>
        </p:txBody>
      </p:sp>
      <p:sp>
        <p:nvSpPr>
          <p:cNvPr id="7" name="Content Placeholder 6"/>
          <p:cNvSpPr>
            <a:spLocks noGrp="1"/>
          </p:cNvSpPr>
          <p:nvPr>
            <p:ph idx="1"/>
          </p:nvPr>
        </p:nvSpPr>
        <p:spPr>
          <a:xfrm>
            <a:off x="0" y="762000"/>
            <a:ext cx="9296400" cy="5943600"/>
          </a:xfrm>
        </p:spPr>
        <p:txBody>
          <a:bodyPr>
            <a:normAutofit fontScale="47500" lnSpcReduction="20000"/>
          </a:bodyPr>
          <a:lstStyle/>
          <a:p>
            <a:pPr marL="0" indent="0">
              <a:buNone/>
            </a:pPr>
            <a:r>
              <a:rPr lang="en-US" b="1" dirty="0" smtClean="0"/>
              <a:t>5 point </a:t>
            </a:r>
            <a:r>
              <a:rPr lang="en-US" b="1" dirty="0" err="1" smtClean="0"/>
              <a:t>Likert</a:t>
            </a:r>
            <a:r>
              <a:rPr lang="en-US" b="1" dirty="0" smtClean="0"/>
              <a:t>-</a:t>
            </a:r>
            <a:r>
              <a:rPr lang="en-US" b="1" dirty="0"/>
              <a:t>T</a:t>
            </a:r>
            <a:r>
              <a:rPr lang="en-US" b="1" dirty="0" smtClean="0"/>
              <a:t>ype Scale </a:t>
            </a:r>
            <a:r>
              <a:rPr lang="en-US" dirty="0" smtClean="0"/>
              <a:t>(Strongly agree, Agree, Undecided, Disagree, Strongly Disagree)</a:t>
            </a:r>
          </a:p>
          <a:p>
            <a:pPr marL="0" indent="0">
              <a:buNone/>
            </a:pPr>
            <a:endParaRPr lang="en-US" dirty="0" smtClean="0"/>
          </a:p>
          <a:p>
            <a:pPr marL="0" indent="0">
              <a:buNone/>
            </a:pPr>
            <a:r>
              <a:rPr lang="en-US" dirty="0" smtClean="0"/>
              <a:t>- Learning with other students/professionals will make me a more effective member of a health and social care team</a:t>
            </a:r>
          </a:p>
          <a:p>
            <a:pPr marL="0" indent="0">
              <a:buNone/>
            </a:pPr>
            <a:r>
              <a:rPr lang="en-US" dirty="0" smtClean="0"/>
              <a:t>- Patients would ultimately benefit if health and social care students/professionals worked together</a:t>
            </a:r>
          </a:p>
          <a:p>
            <a:pPr marL="0" indent="0">
              <a:buNone/>
            </a:pPr>
            <a:r>
              <a:rPr lang="en-US" dirty="0" smtClean="0"/>
              <a:t>- Shared learning with other health and social care students/professionals will increase my ability to understand   </a:t>
            </a:r>
          </a:p>
          <a:p>
            <a:pPr marL="0" indent="0">
              <a:buNone/>
            </a:pPr>
            <a:r>
              <a:rPr lang="en-US" dirty="0" smtClean="0"/>
              <a:t>   clinical problems</a:t>
            </a:r>
          </a:p>
          <a:p>
            <a:pPr marL="0" indent="0">
              <a:buNone/>
            </a:pPr>
            <a:r>
              <a:rPr lang="en-US" dirty="0" smtClean="0"/>
              <a:t>-</a:t>
            </a:r>
            <a:r>
              <a:rPr lang="en-US" dirty="0"/>
              <a:t> </a:t>
            </a:r>
            <a:r>
              <a:rPr lang="en-US" dirty="0" smtClean="0"/>
              <a:t>Communication skills should be learned with other health and social care students/professionals</a:t>
            </a:r>
            <a:endParaRPr lang="en-US" dirty="0"/>
          </a:p>
          <a:p>
            <a:pPr marL="0" indent="0">
              <a:buNone/>
            </a:pPr>
            <a:r>
              <a:rPr lang="en-US" dirty="0" smtClean="0"/>
              <a:t>- Team-working skills are vital for all health and social care students/professionals to learn</a:t>
            </a:r>
          </a:p>
          <a:p>
            <a:pPr marL="0" indent="0">
              <a:buNone/>
            </a:pPr>
            <a:r>
              <a:rPr lang="en-US" dirty="0" smtClean="0"/>
              <a:t>- Shared learning will help me to understand my own professional limitations</a:t>
            </a:r>
          </a:p>
          <a:p>
            <a:pPr marL="0" indent="0">
              <a:buNone/>
            </a:pPr>
            <a:r>
              <a:rPr lang="en-US" dirty="0" smtClean="0"/>
              <a:t>- Learning between health and social care students before qualification and for professionals after qualification would </a:t>
            </a:r>
          </a:p>
          <a:p>
            <a:pPr marL="0" indent="0">
              <a:buNone/>
            </a:pPr>
            <a:r>
              <a:rPr lang="en-US" dirty="0" smtClean="0"/>
              <a:t>   improve working relationships after qualification/collaborative practice</a:t>
            </a:r>
          </a:p>
          <a:p>
            <a:pPr marL="0" indent="0">
              <a:buNone/>
            </a:pPr>
            <a:r>
              <a:rPr lang="en-US" dirty="0" smtClean="0"/>
              <a:t>- Shared learning will help me think positively about other health and social care professionals</a:t>
            </a:r>
          </a:p>
          <a:p>
            <a:pPr marL="0" indent="0">
              <a:buNone/>
            </a:pPr>
            <a:r>
              <a:rPr lang="en-US" dirty="0" smtClean="0"/>
              <a:t>- For small group learning to work, students/professionals need to respect and trust each other</a:t>
            </a:r>
          </a:p>
          <a:p>
            <a:pPr marL="0" indent="0">
              <a:buNone/>
            </a:pPr>
            <a:r>
              <a:rPr lang="en-US" dirty="0" smtClean="0"/>
              <a:t>- I don’t want to waste time learning with other health and social care students/professionals</a:t>
            </a:r>
          </a:p>
          <a:p>
            <a:pPr marL="0" indent="0">
              <a:buNone/>
            </a:pPr>
            <a:r>
              <a:rPr lang="en-US" dirty="0" smtClean="0"/>
              <a:t>- It is not necessary for undergraduate/postgraduate health and social care students/professionals to learn together</a:t>
            </a:r>
          </a:p>
          <a:p>
            <a:pPr marL="0" indent="0">
              <a:buNone/>
            </a:pPr>
            <a:r>
              <a:rPr lang="en-US" dirty="0" smtClean="0"/>
              <a:t>- Clinical problem solving can only be learnt effectively with students/professionals from my own school/</a:t>
            </a:r>
            <a:r>
              <a:rPr lang="en-US" dirty="0" err="1" smtClean="0"/>
              <a:t>organisation</a:t>
            </a:r>
            <a:endParaRPr lang="en-US" dirty="0" smtClean="0"/>
          </a:p>
          <a:p>
            <a:pPr marL="0" indent="0">
              <a:buNone/>
            </a:pPr>
            <a:r>
              <a:rPr lang="en-US" dirty="0" smtClean="0"/>
              <a:t>- Shared learning with other health and social care professionals will help me to communicate better with patients </a:t>
            </a:r>
          </a:p>
          <a:p>
            <a:pPr marL="0" indent="0">
              <a:buNone/>
            </a:pPr>
            <a:r>
              <a:rPr lang="en-US" dirty="0" smtClean="0"/>
              <a:t>   and other professionals</a:t>
            </a:r>
          </a:p>
          <a:p>
            <a:pPr marL="0" indent="0">
              <a:buNone/>
            </a:pPr>
            <a:r>
              <a:rPr lang="en-US" dirty="0" smtClean="0"/>
              <a:t>- I would welcome the opportunity to work on small group projects with other health and social care students  </a:t>
            </a:r>
          </a:p>
          <a:p>
            <a:pPr marL="0" indent="0">
              <a:buNone/>
            </a:pPr>
            <a:r>
              <a:rPr lang="en-US" dirty="0" smtClean="0"/>
              <a:t>   professions</a:t>
            </a:r>
          </a:p>
          <a:p>
            <a:pPr marL="0" indent="0">
              <a:buNone/>
            </a:pPr>
            <a:r>
              <a:rPr lang="en-US" dirty="0" smtClean="0"/>
              <a:t>- I would welcome the opportunity to share some generic lectures, tutorials or workshops with other health and  </a:t>
            </a:r>
          </a:p>
          <a:p>
            <a:pPr marL="0" indent="0">
              <a:buNone/>
            </a:pPr>
            <a:r>
              <a:rPr lang="en-US" dirty="0"/>
              <a:t> </a:t>
            </a:r>
            <a:r>
              <a:rPr lang="en-US" dirty="0" smtClean="0"/>
              <a:t>  social care students/professionals</a:t>
            </a:r>
          </a:p>
          <a:p>
            <a:pPr marL="0" indent="0">
              <a:buNone/>
            </a:pPr>
            <a:r>
              <a:rPr lang="en-US" dirty="0" smtClean="0"/>
              <a:t>- Shared learning before and after qualification will help me become a better team worker</a:t>
            </a:r>
          </a:p>
          <a:p>
            <a:pPr marL="0" indent="0">
              <a:buNone/>
            </a:pPr>
            <a:r>
              <a:rPr lang="en-US" dirty="0" smtClean="0"/>
              <a:t>- I am not sure what my professional role will be/is</a:t>
            </a:r>
          </a:p>
          <a:p>
            <a:pPr marL="0" indent="0">
              <a:buNone/>
            </a:pPr>
            <a:r>
              <a:rPr lang="en-US" dirty="0" smtClean="0"/>
              <a:t>- I have to acquire much more knowledge and skill than other students/professionals in my own faculty/</a:t>
            </a:r>
            <a:r>
              <a:rPr lang="en-US" dirty="0" err="1" smtClean="0"/>
              <a:t>organisation</a:t>
            </a:r>
            <a:endParaRPr lang="en-US" dirty="0" smtClean="0"/>
          </a:p>
          <a:p>
            <a:endParaRPr lang="en-US" dirty="0"/>
          </a:p>
        </p:txBody>
      </p:sp>
      <p:pic>
        <p:nvPicPr>
          <p:cNvPr id="4" name="Picture 3" descr="2137737248_e9f3e429d1"/>
          <p:cNvPicPr/>
          <p:nvPr/>
        </p:nvPicPr>
        <p:blipFill>
          <a:blip r:embed="rId3"/>
          <a:srcRect/>
          <a:stretch>
            <a:fillRect/>
          </a:stretch>
        </p:blipFill>
        <p:spPr bwMode="auto">
          <a:xfrm>
            <a:off x="8458200" y="6477000"/>
            <a:ext cx="685800" cy="381000"/>
          </a:xfrm>
          <a:prstGeom prst="rect">
            <a:avLst/>
          </a:prstGeom>
          <a:noFill/>
          <a:ln w="9525">
            <a:noFill/>
            <a:miter lim="800000"/>
            <a:headEnd/>
            <a:tailEnd/>
          </a:ln>
        </p:spPr>
      </p:pic>
      <p:sp>
        <p:nvSpPr>
          <p:cNvPr id="5" name="Rectangle 4"/>
          <p:cNvSpPr/>
          <p:nvPr/>
        </p:nvSpPr>
        <p:spPr>
          <a:xfrm>
            <a:off x="3276600" y="648866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19887188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9" name="Picture 8"/>
          <p:cNvPicPr>
            <a:picLocks noChangeAspect="1"/>
          </p:cNvPicPr>
          <p:nvPr/>
        </p:nvPicPr>
        <p:blipFill>
          <a:blip r:embed="rId4"/>
          <a:stretch>
            <a:fillRect/>
          </a:stretch>
        </p:blipFill>
        <p:spPr>
          <a:xfrm>
            <a:off x="457200" y="1371600"/>
            <a:ext cx="8275590" cy="4620388"/>
          </a:xfrm>
          <a:prstGeom prst="rect">
            <a:avLst/>
          </a:prstGeom>
        </p:spPr>
      </p:pic>
      <p:sp>
        <p:nvSpPr>
          <p:cNvPr id="2" name="Rectangle 1"/>
          <p:cNvSpPr/>
          <p:nvPr/>
        </p:nvSpPr>
        <p:spPr>
          <a:xfrm>
            <a:off x="838200" y="304800"/>
            <a:ext cx="7772400" cy="492443"/>
          </a:xfrm>
          <a:prstGeom prst="rect">
            <a:avLst/>
          </a:prstGeom>
        </p:spPr>
        <p:txBody>
          <a:bodyPr wrap="square">
            <a:spAutoFit/>
          </a:bodyPr>
          <a:lstStyle/>
          <a:p>
            <a:r>
              <a:rPr lang="en-US" sz="2600" b="1" dirty="0" smtClean="0"/>
              <a:t>Modified McMaster-Ottawa: Individual Rating Scale</a:t>
            </a:r>
            <a:endParaRPr lang="en-US" sz="2600" b="1" dirty="0"/>
          </a:p>
        </p:txBody>
      </p:sp>
    </p:spTree>
    <p:extLst>
      <p:ext uri="{BB962C8B-B14F-4D97-AF65-F5344CB8AC3E}">
        <p14:creationId xmlns:p14="http://schemas.microsoft.com/office/powerpoint/2010/main" val="1491032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Founding members</a:t>
            </a:r>
          </a:p>
        </p:txBody>
      </p:sp>
      <p:sp>
        <p:nvSpPr>
          <p:cNvPr id="3" name="Content Placeholder 2"/>
          <p:cNvSpPr>
            <a:spLocks noGrp="1"/>
          </p:cNvSpPr>
          <p:nvPr>
            <p:ph idx="1"/>
          </p:nvPr>
        </p:nvSpPr>
        <p:spPr/>
        <p:txBody>
          <a:bodyPr>
            <a:normAutofit fontScale="92500" lnSpcReduction="20000"/>
          </a:bodyPr>
          <a:lstStyle/>
          <a:p>
            <a:pPr marL="280988" indent="-280988">
              <a:buNone/>
            </a:pPr>
            <a:r>
              <a:rPr lang="en-US" dirty="0"/>
              <a:t>• American Association of Colleges of Nursing (AACN)</a:t>
            </a:r>
          </a:p>
          <a:p>
            <a:pPr marL="280988" indent="-280988">
              <a:buNone/>
            </a:pPr>
            <a:r>
              <a:rPr lang="en-US" dirty="0"/>
              <a:t>• American Association of Colleges of Osteopathic Medicine (AACOM)</a:t>
            </a:r>
          </a:p>
          <a:p>
            <a:pPr marL="280988" indent="-280988">
              <a:buNone/>
            </a:pPr>
            <a:r>
              <a:rPr lang="en-US" dirty="0"/>
              <a:t>• American Association of Colleges of Pharmacy (AACP)</a:t>
            </a:r>
          </a:p>
          <a:p>
            <a:pPr marL="280988" indent="-280988">
              <a:buNone/>
            </a:pPr>
            <a:r>
              <a:rPr lang="en-US" dirty="0"/>
              <a:t>• American Dental Education Association (ADEA)</a:t>
            </a:r>
          </a:p>
          <a:p>
            <a:pPr marL="280988" indent="-280988">
              <a:buNone/>
            </a:pPr>
            <a:r>
              <a:rPr lang="en-US" dirty="0"/>
              <a:t>• Association of American Medical Colleges (AAMC)</a:t>
            </a:r>
          </a:p>
          <a:p>
            <a:pPr marL="280988" indent="-280988">
              <a:buNone/>
            </a:pPr>
            <a:r>
              <a:rPr lang="en-US" dirty="0"/>
              <a:t>• Association of Schools and Programs of Public Health (ASPPH)</a:t>
            </a:r>
          </a:p>
        </p:txBody>
      </p:sp>
    </p:spTree>
    <p:extLst>
      <p:ext uri="{BB962C8B-B14F-4D97-AF65-F5344CB8AC3E}">
        <p14:creationId xmlns:p14="http://schemas.microsoft.com/office/powerpoint/2010/main" val="32409306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pic>
        <p:nvPicPr>
          <p:cNvPr id="8" name="Picture 7"/>
          <p:cNvPicPr>
            <a:picLocks noChangeAspect="1"/>
          </p:cNvPicPr>
          <p:nvPr/>
        </p:nvPicPr>
        <p:blipFill>
          <a:blip r:embed="rId4"/>
          <a:stretch>
            <a:fillRect/>
          </a:stretch>
        </p:blipFill>
        <p:spPr>
          <a:xfrm>
            <a:off x="0" y="1447800"/>
            <a:ext cx="9169132" cy="4724400"/>
          </a:xfrm>
          <a:prstGeom prst="rect">
            <a:avLst/>
          </a:prstGeom>
        </p:spPr>
      </p:pic>
      <p:sp>
        <p:nvSpPr>
          <p:cNvPr id="2" name="Rectangle 1"/>
          <p:cNvSpPr/>
          <p:nvPr/>
        </p:nvSpPr>
        <p:spPr>
          <a:xfrm>
            <a:off x="381000" y="152400"/>
            <a:ext cx="8458200" cy="492443"/>
          </a:xfrm>
          <a:prstGeom prst="rect">
            <a:avLst/>
          </a:prstGeom>
        </p:spPr>
        <p:txBody>
          <a:bodyPr wrap="square">
            <a:spAutoFit/>
          </a:bodyPr>
          <a:lstStyle/>
          <a:p>
            <a:r>
              <a:rPr lang="en-US" sz="2600" b="1" dirty="0"/>
              <a:t>Modified McMaster-Ottawa: Individual Rating Scale</a:t>
            </a:r>
          </a:p>
        </p:txBody>
      </p:sp>
    </p:spTree>
    <p:extLst>
      <p:ext uri="{BB962C8B-B14F-4D97-AF65-F5344CB8AC3E}">
        <p14:creationId xmlns:p14="http://schemas.microsoft.com/office/powerpoint/2010/main" val="8274183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rcRect l="-37140" r="-37140"/>
          <a:stretch>
            <a:fillRect/>
          </a:stretch>
        </p:blipFill>
        <p:spPr>
          <a:xfrm>
            <a:off x="-2133600" y="762000"/>
            <a:ext cx="12649200" cy="5657453"/>
          </a:xfrm>
        </p:spPr>
      </p:pic>
      <p:pic>
        <p:nvPicPr>
          <p:cNvPr id="4" name="Picture 3" descr="2137737248_e9f3e429d1"/>
          <p:cNvPicPr/>
          <p:nvPr/>
        </p:nvPicPr>
        <p:blipFill>
          <a:blip r:embed="rId4"/>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
        <p:nvSpPr>
          <p:cNvPr id="2" name="Rectangle 1"/>
          <p:cNvSpPr/>
          <p:nvPr/>
        </p:nvSpPr>
        <p:spPr>
          <a:xfrm>
            <a:off x="381000" y="152400"/>
            <a:ext cx="8458200" cy="492443"/>
          </a:xfrm>
          <a:prstGeom prst="rect">
            <a:avLst/>
          </a:prstGeom>
        </p:spPr>
        <p:txBody>
          <a:bodyPr wrap="square">
            <a:spAutoFit/>
          </a:bodyPr>
          <a:lstStyle/>
          <a:p>
            <a:r>
              <a:rPr lang="en-US" sz="2600" b="1" dirty="0" smtClean="0"/>
              <a:t>Interprofessional Collaborator Assessment Rubric</a:t>
            </a:r>
            <a:endParaRPr lang="en-US" sz="2600" b="1" dirty="0"/>
          </a:p>
        </p:txBody>
      </p:sp>
    </p:spTree>
    <p:extLst>
      <p:ext uri="{BB962C8B-B14F-4D97-AF65-F5344CB8AC3E}">
        <p14:creationId xmlns:p14="http://schemas.microsoft.com/office/powerpoint/2010/main" val="6548104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Assessment Tool Resources</a:t>
            </a:r>
            <a:endParaRPr lang="en-US" dirty="0"/>
          </a:p>
        </p:txBody>
      </p:sp>
      <p:sp>
        <p:nvSpPr>
          <p:cNvPr id="7" name="Content Placeholder 6"/>
          <p:cNvSpPr>
            <a:spLocks noGrp="1"/>
          </p:cNvSpPr>
          <p:nvPr>
            <p:ph idx="1"/>
          </p:nvPr>
        </p:nvSpPr>
        <p:spPr>
          <a:xfrm>
            <a:off x="457200" y="1600200"/>
            <a:ext cx="8382000" cy="4525963"/>
          </a:xfrm>
        </p:spPr>
        <p:txBody>
          <a:bodyPr>
            <a:normAutofit fontScale="55000" lnSpcReduction="20000"/>
          </a:bodyPr>
          <a:lstStyle/>
          <a:p>
            <a:r>
              <a:rPr lang="en-US" dirty="0" smtClean="0">
                <a:hlinkClick r:id="rId3"/>
              </a:rPr>
              <a:t>NEXUS Assessment and Evaluation</a:t>
            </a:r>
            <a:endParaRPr lang="en-US" dirty="0"/>
          </a:p>
          <a:p>
            <a:r>
              <a:rPr lang="en-US" dirty="0" smtClean="0">
                <a:hlinkClick r:id="rId4"/>
              </a:rPr>
              <a:t>CIHC Inventory of Quantitative Tools to Measure IPE</a:t>
            </a:r>
            <a:endParaRPr lang="en-US" dirty="0" smtClean="0"/>
          </a:p>
          <a:p>
            <a:r>
              <a:rPr lang="en-US" dirty="0">
                <a:hlinkClick r:id="rId5"/>
              </a:rPr>
              <a:t>CIHC Program Evaluation for Interprofessional </a:t>
            </a:r>
            <a:r>
              <a:rPr lang="en-US" dirty="0" smtClean="0">
                <a:hlinkClick r:id="rId5"/>
              </a:rPr>
              <a:t>Initiatives</a:t>
            </a:r>
            <a:endParaRPr lang="en-US" dirty="0" smtClean="0"/>
          </a:p>
          <a:p>
            <a:r>
              <a:rPr lang="en-US" dirty="0" smtClean="0">
                <a:hlinkClick r:id="rId6" action="ppaction://hlinkfile"/>
              </a:rPr>
              <a:t>Assessing Health Care Team Performance: A Review of Tools and the Evidence Supporting Their Use</a:t>
            </a:r>
            <a:endParaRPr lang="en-US" dirty="0" smtClean="0"/>
          </a:p>
          <a:p>
            <a:r>
              <a:rPr lang="en-US" dirty="0" smtClean="0">
                <a:hlinkClick r:id="rId7"/>
              </a:rPr>
              <a:t>Thomas Jefferson University: Assessment Tools for IPE, Learning, &amp; Practice</a:t>
            </a:r>
            <a:endParaRPr lang="en-US" dirty="0" smtClean="0"/>
          </a:p>
          <a:p>
            <a:r>
              <a:rPr lang="en-US" dirty="0" smtClean="0">
                <a:hlinkClick r:id="rId8"/>
              </a:rPr>
              <a:t>University of Washington: Assessment and Evaluation</a:t>
            </a:r>
            <a:endParaRPr lang="en-US" dirty="0" smtClean="0"/>
          </a:p>
          <a:p>
            <a:r>
              <a:rPr lang="en-US" dirty="0" smtClean="0">
                <a:hlinkClick r:id="rId9" action="ppaction://hlinkfile"/>
              </a:rPr>
              <a:t>MUSC Interprofessional Practice, Education, and Team Science: Measurement Tools</a:t>
            </a:r>
            <a:endParaRPr lang="en-US" dirty="0" smtClean="0"/>
          </a:p>
          <a:p>
            <a:r>
              <a:rPr lang="en-US" dirty="0" smtClean="0">
                <a:hlinkClick r:id="rId10"/>
              </a:rPr>
              <a:t>W(e) Learn Framework: IPE Assessment Instruments</a:t>
            </a:r>
            <a:endParaRPr lang="en-US" dirty="0" smtClean="0"/>
          </a:p>
          <a:p>
            <a:r>
              <a:rPr lang="en-US" dirty="0" smtClean="0">
                <a:hlinkClick r:id="rId11"/>
              </a:rPr>
              <a:t>MedEdPORTAL</a:t>
            </a:r>
            <a:endParaRPr lang="en-US" dirty="0" smtClean="0"/>
          </a:p>
          <a:p>
            <a:pPr marL="0" indent="0">
              <a:buNone/>
            </a:pPr>
            <a:endParaRPr lang="en-US" dirty="0" smtClean="0"/>
          </a:p>
          <a:p>
            <a:pPr marL="0" indent="0">
              <a:buNone/>
            </a:pPr>
            <a:r>
              <a:rPr lang="en-US" dirty="0" smtClean="0"/>
              <a:t>New tools being developed</a:t>
            </a:r>
          </a:p>
          <a:p>
            <a:r>
              <a:rPr lang="en-US" dirty="0" smtClean="0">
                <a:hlinkClick r:id="rId12"/>
              </a:rPr>
              <a:t>Macy Foundation: Innovative Tools for Ealuating Interprofessional Competencies</a:t>
            </a:r>
          </a:p>
          <a:p>
            <a:r>
              <a:rPr lang="en-US" dirty="0" smtClean="0">
                <a:hlinkClick r:id="rId13"/>
              </a:rPr>
              <a:t>Innovative Tools for Assessing Interprofessional Competencies</a:t>
            </a:r>
          </a:p>
          <a:p>
            <a:r>
              <a:rPr lang="en-US" dirty="0" smtClean="0">
                <a:hlinkClick r:id="rId14"/>
              </a:rPr>
              <a:t>Performance Assessment of Communication &amp; Teamwork (PACT) Tool Set</a:t>
            </a:r>
            <a:endParaRPr lang="en-US" dirty="0" smtClean="0"/>
          </a:p>
          <a:p>
            <a:r>
              <a:rPr lang="en-US" dirty="0" smtClean="0">
                <a:hlinkClick r:id="rId15"/>
              </a:rPr>
              <a:t>Interprofessional Professionalism Assessment (IPA) Instrument</a:t>
            </a:r>
            <a:endParaRPr lang="en-US" dirty="0"/>
          </a:p>
        </p:txBody>
      </p:sp>
      <p:pic>
        <p:nvPicPr>
          <p:cNvPr id="4" name="Picture 3" descr="2137737248_e9f3e429d1"/>
          <p:cNvPicPr/>
          <p:nvPr/>
        </p:nvPicPr>
        <p:blipFill>
          <a:blip r:embed="rId16"/>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6603660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rmAutofit/>
          </a:bodyPr>
          <a:lstStyle/>
          <a:p>
            <a:r>
              <a:rPr lang="en-US" sz="3600" dirty="0" smtClean="0"/>
              <a:t>NIPEC IPE Activities or Projects Summary</a:t>
            </a:r>
            <a:endParaRPr lang="en-US" sz="3600" dirty="0"/>
          </a:p>
        </p:txBody>
      </p:sp>
      <p:sp>
        <p:nvSpPr>
          <p:cNvPr id="7" name="Content Placeholder 6"/>
          <p:cNvSpPr>
            <a:spLocks noGrp="1"/>
          </p:cNvSpPr>
          <p:nvPr>
            <p:ph idx="1"/>
          </p:nvPr>
        </p:nvSpPr>
        <p:spPr>
          <a:xfrm>
            <a:off x="0" y="990600"/>
            <a:ext cx="9144000" cy="5715000"/>
          </a:xfrm>
        </p:spPr>
        <p:txBody>
          <a:bodyPr>
            <a:normAutofit fontScale="47500" lnSpcReduction="20000"/>
          </a:bodyPr>
          <a:lstStyle/>
          <a:p>
            <a:pPr marL="0" indent="0">
              <a:buNone/>
            </a:pPr>
            <a:r>
              <a:rPr lang="en-US" dirty="0" smtClean="0"/>
              <a:t>Name </a:t>
            </a:r>
            <a:r>
              <a:rPr lang="en-US" dirty="0"/>
              <a:t>of </a:t>
            </a:r>
            <a:r>
              <a:rPr lang="en-US" dirty="0" smtClean="0"/>
              <a:t>Institution</a:t>
            </a:r>
          </a:p>
          <a:p>
            <a:pPr marL="0" indent="0">
              <a:buNone/>
            </a:pPr>
            <a:r>
              <a:rPr lang="en-US" dirty="0" smtClean="0"/>
              <a:t>Date</a:t>
            </a:r>
            <a:endParaRPr lang="en-US" dirty="0"/>
          </a:p>
          <a:p>
            <a:pPr marL="0" indent="0">
              <a:buNone/>
            </a:pPr>
            <a:r>
              <a:rPr lang="en-US" dirty="0"/>
              <a:t>Author/Reporter (please provide contact information in addition to your name)</a:t>
            </a:r>
          </a:p>
          <a:p>
            <a:pPr marL="0" lvl="0" indent="0">
              <a:buNone/>
            </a:pPr>
            <a:r>
              <a:rPr lang="en-US" dirty="0" smtClean="0"/>
              <a:t>1. Title </a:t>
            </a:r>
            <a:r>
              <a:rPr lang="en-US" dirty="0"/>
              <a:t>of Activity (If IPE experience is embedded in a course(s), please provide a link to the course and a contact name</a:t>
            </a:r>
            <a:r>
              <a:rPr lang="en-US" dirty="0" smtClean="0"/>
              <a:t>)</a:t>
            </a:r>
          </a:p>
          <a:p>
            <a:pPr marL="0" lvl="0" indent="0">
              <a:buNone/>
            </a:pPr>
            <a:r>
              <a:rPr lang="en-US" dirty="0" smtClean="0"/>
              <a:t>2. Purpose</a:t>
            </a:r>
            <a:r>
              <a:rPr lang="en-US" dirty="0"/>
              <a:t>/Rationale for activity</a:t>
            </a:r>
          </a:p>
          <a:p>
            <a:pPr marL="0" lvl="0" indent="0">
              <a:buNone/>
            </a:pPr>
            <a:r>
              <a:rPr lang="en-US" dirty="0" smtClean="0"/>
              <a:t>3. Target </a:t>
            </a:r>
            <a:r>
              <a:rPr lang="en-US" dirty="0"/>
              <a:t>participants</a:t>
            </a:r>
          </a:p>
          <a:p>
            <a:pPr marL="457200" lvl="1" indent="0">
              <a:buNone/>
            </a:pPr>
            <a:r>
              <a:rPr lang="en-US" dirty="0" smtClean="0"/>
              <a:t>a.   List </a:t>
            </a:r>
            <a:r>
              <a:rPr lang="en-US" dirty="0"/>
              <a:t>all other disciplines included_____________________________________________</a:t>
            </a:r>
          </a:p>
          <a:p>
            <a:pPr marL="0" lvl="0" indent="0">
              <a:buNone/>
            </a:pPr>
            <a:r>
              <a:rPr lang="en-US" dirty="0" smtClean="0"/>
              <a:t>4. Collaborative </a:t>
            </a:r>
            <a:r>
              <a:rPr lang="en-US" dirty="0"/>
              <a:t>partner(s) – Institutions, departments, divisions, etc.</a:t>
            </a:r>
          </a:p>
          <a:p>
            <a:pPr marL="0" lvl="0" indent="0">
              <a:buNone/>
            </a:pPr>
            <a:r>
              <a:rPr lang="en-US" dirty="0" smtClean="0"/>
              <a:t>5. History </a:t>
            </a:r>
            <a:r>
              <a:rPr lang="en-US" dirty="0"/>
              <a:t>of development/important background information</a:t>
            </a:r>
          </a:p>
          <a:p>
            <a:pPr marL="0" lvl="0" indent="0">
              <a:buNone/>
            </a:pPr>
            <a:r>
              <a:rPr lang="en-US" dirty="0" smtClean="0"/>
              <a:t>6. Specific </a:t>
            </a:r>
            <a:r>
              <a:rPr lang="en-US" dirty="0"/>
              <a:t>activity/project (brief)</a:t>
            </a:r>
          </a:p>
          <a:p>
            <a:pPr marL="0" lvl="0" indent="0">
              <a:buNone/>
            </a:pPr>
            <a:r>
              <a:rPr lang="en-US" dirty="0" smtClean="0"/>
              <a:t>7. Teaching </a:t>
            </a:r>
            <a:r>
              <a:rPr lang="en-US" dirty="0"/>
              <a:t>methodology (check all that apply)</a:t>
            </a:r>
          </a:p>
          <a:p>
            <a:pPr marL="457200" lvl="1" indent="0">
              <a:buNone/>
            </a:pPr>
            <a:r>
              <a:rPr lang="en-US" dirty="0" smtClean="0"/>
              <a:t>a.   Didactic</a:t>
            </a:r>
            <a:endParaRPr lang="en-US" dirty="0"/>
          </a:p>
          <a:p>
            <a:pPr marL="457200" lvl="1" indent="0">
              <a:buNone/>
            </a:pPr>
            <a:r>
              <a:rPr lang="en-US" dirty="0" smtClean="0"/>
              <a:t>b.   Simulation</a:t>
            </a:r>
            <a:endParaRPr lang="en-US" dirty="0"/>
          </a:p>
          <a:p>
            <a:pPr marL="457200" lvl="1" indent="0">
              <a:buNone/>
            </a:pPr>
            <a:r>
              <a:rPr lang="en-US" dirty="0" smtClean="0"/>
              <a:t>c.   Clinical </a:t>
            </a:r>
            <a:r>
              <a:rPr lang="en-US" dirty="0"/>
              <a:t>education</a:t>
            </a:r>
          </a:p>
          <a:p>
            <a:pPr marL="0" lvl="0" indent="0">
              <a:buNone/>
            </a:pPr>
            <a:r>
              <a:rPr lang="en-US" dirty="0" smtClean="0"/>
              <a:t>8. Participation</a:t>
            </a:r>
            <a:endParaRPr lang="en-US" dirty="0"/>
          </a:p>
          <a:p>
            <a:pPr marL="457200" lvl="1" indent="0">
              <a:buNone/>
            </a:pPr>
            <a:r>
              <a:rPr lang="en-US" dirty="0" smtClean="0"/>
              <a:t>a.   Required</a:t>
            </a:r>
            <a:endParaRPr lang="en-US" dirty="0"/>
          </a:p>
          <a:p>
            <a:pPr marL="457200" lvl="1" indent="0">
              <a:buNone/>
            </a:pPr>
            <a:r>
              <a:rPr lang="en-US" dirty="0" smtClean="0"/>
              <a:t>b.   Service </a:t>
            </a:r>
            <a:r>
              <a:rPr lang="en-US" dirty="0"/>
              <a:t>learning</a:t>
            </a:r>
          </a:p>
          <a:p>
            <a:pPr marL="457200" lvl="1" indent="0">
              <a:buNone/>
            </a:pPr>
            <a:r>
              <a:rPr lang="en-US" dirty="0" smtClean="0"/>
              <a:t>c.   Research</a:t>
            </a:r>
            <a:endParaRPr lang="en-US" dirty="0"/>
          </a:p>
          <a:p>
            <a:pPr marL="0" lvl="0" indent="0">
              <a:buNone/>
            </a:pPr>
            <a:r>
              <a:rPr lang="en-US" dirty="0" smtClean="0"/>
              <a:t>9. Outcome</a:t>
            </a:r>
            <a:r>
              <a:rPr lang="en-US" dirty="0"/>
              <a:t>(s) assessed, tools utilized (please provide citation if possible)</a:t>
            </a:r>
          </a:p>
          <a:p>
            <a:pPr marL="0" lvl="0" indent="0">
              <a:buNone/>
            </a:pPr>
            <a:r>
              <a:rPr lang="en-US" dirty="0" smtClean="0"/>
              <a:t>10. Lessons </a:t>
            </a:r>
            <a:r>
              <a:rPr lang="en-US" dirty="0"/>
              <a:t>learned, challenges</a:t>
            </a:r>
          </a:p>
          <a:p>
            <a:pPr marL="0" lvl="0" indent="0">
              <a:buNone/>
            </a:pPr>
            <a:r>
              <a:rPr lang="en-US" dirty="0" smtClean="0"/>
              <a:t>11. Future </a:t>
            </a:r>
            <a:r>
              <a:rPr lang="en-US" dirty="0"/>
              <a:t>plans</a:t>
            </a:r>
          </a:p>
          <a:p>
            <a:pPr marL="0" lvl="0" indent="0">
              <a:buNone/>
            </a:pPr>
            <a:r>
              <a:rPr lang="en-US" dirty="0" smtClean="0"/>
              <a:t>12. Needs</a:t>
            </a:r>
            <a:r>
              <a:rPr lang="en-US" dirty="0"/>
              <a:t>/Resources</a:t>
            </a:r>
          </a:p>
          <a:p>
            <a:pPr marL="0" lvl="0" indent="0">
              <a:buNone/>
            </a:pPr>
            <a:r>
              <a:rPr lang="en-US" dirty="0" smtClean="0"/>
              <a:t>13. Strategies </a:t>
            </a:r>
            <a:r>
              <a:rPr lang="en-US" dirty="0"/>
              <a:t>for success, considerations for implementation</a:t>
            </a:r>
          </a:p>
          <a:p>
            <a:pPr marL="0" lvl="0" indent="0">
              <a:buNone/>
            </a:pPr>
            <a:r>
              <a:rPr lang="en-US" dirty="0" smtClean="0"/>
              <a:t>14. References</a:t>
            </a:r>
            <a:endParaRPr lang="en-US" dirty="0"/>
          </a:p>
          <a:p>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10514504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rmAutofit/>
          </a:bodyPr>
          <a:lstStyle/>
          <a:p>
            <a:r>
              <a:rPr lang="en-US" sz="3600" dirty="0" smtClean="0"/>
              <a:t>IP Wound Care Case – Activity Summary</a:t>
            </a:r>
            <a:endParaRPr lang="en-US" sz="3600" dirty="0"/>
          </a:p>
        </p:txBody>
      </p:sp>
      <p:sp>
        <p:nvSpPr>
          <p:cNvPr id="7" name="Content Placeholder 6"/>
          <p:cNvSpPr>
            <a:spLocks noGrp="1"/>
          </p:cNvSpPr>
          <p:nvPr>
            <p:ph idx="1"/>
          </p:nvPr>
        </p:nvSpPr>
        <p:spPr>
          <a:xfrm>
            <a:off x="0" y="990600"/>
            <a:ext cx="9144000" cy="5715000"/>
          </a:xfrm>
        </p:spPr>
        <p:txBody>
          <a:bodyPr>
            <a:normAutofit fontScale="40000" lnSpcReduction="20000"/>
          </a:bodyPr>
          <a:lstStyle/>
          <a:p>
            <a:r>
              <a:rPr lang="en-US" dirty="0" smtClean="0"/>
              <a:t>Name </a:t>
            </a:r>
            <a:r>
              <a:rPr lang="en-US" dirty="0"/>
              <a:t>of Institution: </a:t>
            </a:r>
            <a:r>
              <a:rPr lang="en-US" dirty="0" smtClean="0"/>
              <a:t> University </a:t>
            </a:r>
            <a:r>
              <a:rPr lang="en-US" dirty="0"/>
              <a:t>of Rhode Island</a:t>
            </a:r>
          </a:p>
          <a:p>
            <a:r>
              <a:rPr lang="en-US" dirty="0" smtClean="0"/>
              <a:t>Date:  September </a:t>
            </a:r>
            <a:r>
              <a:rPr lang="en-US" dirty="0"/>
              <a:t>27</a:t>
            </a:r>
            <a:r>
              <a:rPr lang="en-US" baseline="30000" dirty="0"/>
              <a:t>th</a:t>
            </a:r>
            <a:r>
              <a:rPr lang="en-US" dirty="0"/>
              <a:t> 2014</a:t>
            </a:r>
          </a:p>
          <a:p>
            <a:r>
              <a:rPr lang="en-US" dirty="0" smtClean="0"/>
              <a:t>Author:  Samantha </a:t>
            </a:r>
            <a:r>
              <a:rPr lang="en-US" dirty="0"/>
              <a:t>Brown </a:t>
            </a:r>
            <a:r>
              <a:rPr lang="en-US" u="sng" dirty="0" err="1" smtClean="0"/>
              <a:t>skbrownPT@gmail.com</a:t>
            </a:r>
            <a:r>
              <a:rPr lang="en-US" dirty="0" smtClean="0"/>
              <a:t>   914-764-1408</a:t>
            </a:r>
            <a:endParaRPr lang="en-US" dirty="0"/>
          </a:p>
          <a:p>
            <a:pPr marL="0" indent="0">
              <a:buNone/>
            </a:pPr>
            <a:r>
              <a:rPr lang="en-US" dirty="0" smtClean="0"/>
              <a:t>1) Title </a:t>
            </a:r>
            <a:r>
              <a:rPr lang="en-US" dirty="0"/>
              <a:t>of </a:t>
            </a:r>
            <a:r>
              <a:rPr lang="en-US" dirty="0" smtClean="0"/>
              <a:t>Activity:  Interprofessional Wound Care Workshop (part of Spring</a:t>
            </a:r>
            <a:r>
              <a:rPr lang="en-US" dirty="0"/>
              <a:t> </a:t>
            </a:r>
            <a:r>
              <a:rPr lang="en-US" dirty="0" smtClean="0"/>
              <a:t>PHT </a:t>
            </a:r>
            <a:r>
              <a:rPr lang="en-US" dirty="0"/>
              <a:t>592 </a:t>
            </a:r>
            <a:r>
              <a:rPr lang="en-US" dirty="0" smtClean="0"/>
              <a:t>Comprehensive Cases) </a:t>
            </a:r>
            <a:endParaRPr lang="en-US" dirty="0"/>
          </a:p>
          <a:p>
            <a:pPr marL="0" lvl="0" indent="0">
              <a:buNone/>
            </a:pPr>
            <a:r>
              <a:rPr lang="en-US" dirty="0" smtClean="0"/>
              <a:t>2) Purpose:  Allow </a:t>
            </a:r>
            <a:r>
              <a:rPr lang="en-US" dirty="0"/>
              <a:t>students in different health disciplines to work as a team to assess a complicated case scenario involving a </a:t>
            </a:r>
            <a:r>
              <a:rPr lang="en-US" dirty="0" smtClean="0"/>
              <a:t>patient with a wound </a:t>
            </a:r>
            <a:r>
              <a:rPr lang="en-US" dirty="0"/>
              <a:t>and reflect on the experience working as a team and what other resources/team members might have been indicated.</a:t>
            </a:r>
          </a:p>
          <a:p>
            <a:pPr marL="0" lvl="0" indent="0">
              <a:buNone/>
            </a:pPr>
            <a:r>
              <a:rPr lang="en-US" dirty="0" smtClean="0"/>
              <a:t>3) Target audience: Students from 3 health care programs -- Physical Therapy (3</a:t>
            </a:r>
            <a:r>
              <a:rPr lang="en-US" baseline="30000" dirty="0" smtClean="0"/>
              <a:t>rd</a:t>
            </a:r>
            <a:r>
              <a:rPr lang="en-US" dirty="0" smtClean="0"/>
              <a:t> year), </a:t>
            </a:r>
            <a:r>
              <a:rPr lang="en-US" dirty="0"/>
              <a:t>Nursing </a:t>
            </a:r>
            <a:r>
              <a:rPr lang="en-US" dirty="0" smtClean="0"/>
              <a:t>(4</a:t>
            </a:r>
            <a:r>
              <a:rPr lang="en-US" baseline="30000" dirty="0" smtClean="0"/>
              <a:t>th</a:t>
            </a:r>
            <a:r>
              <a:rPr lang="en-US" dirty="0" smtClean="0"/>
              <a:t> year) and Pharmacy (5</a:t>
            </a:r>
            <a:r>
              <a:rPr lang="en-US" baseline="30000" dirty="0" smtClean="0"/>
              <a:t>th</a:t>
            </a:r>
            <a:r>
              <a:rPr lang="en-US" dirty="0" smtClean="0"/>
              <a:t> year)</a:t>
            </a:r>
            <a:endParaRPr lang="en-US" dirty="0"/>
          </a:p>
          <a:p>
            <a:pPr marL="0" lvl="0" indent="0">
              <a:buNone/>
            </a:pPr>
            <a:r>
              <a:rPr lang="en-US" dirty="0" smtClean="0"/>
              <a:t>4) Collaborative </a:t>
            </a:r>
            <a:r>
              <a:rPr lang="en-US" dirty="0"/>
              <a:t>partner(s</a:t>
            </a:r>
            <a:r>
              <a:rPr lang="en-US" dirty="0" smtClean="0"/>
              <a:t>):  University </a:t>
            </a:r>
            <a:r>
              <a:rPr lang="en-US" dirty="0"/>
              <a:t>of Rhode </a:t>
            </a:r>
            <a:r>
              <a:rPr lang="en-US" dirty="0" smtClean="0"/>
              <a:t>Island’s Physical Therapy </a:t>
            </a:r>
            <a:r>
              <a:rPr lang="en-US" dirty="0"/>
              <a:t>D</a:t>
            </a:r>
            <a:r>
              <a:rPr lang="en-US" dirty="0" smtClean="0"/>
              <a:t>epartment </a:t>
            </a:r>
            <a:r>
              <a:rPr lang="en-US" dirty="0"/>
              <a:t>and </a:t>
            </a:r>
            <a:r>
              <a:rPr lang="en-US" dirty="0" smtClean="0"/>
              <a:t>the Colleges </a:t>
            </a:r>
            <a:r>
              <a:rPr lang="en-US" dirty="0"/>
              <a:t>of </a:t>
            </a:r>
            <a:r>
              <a:rPr lang="en-US" dirty="0" smtClean="0"/>
              <a:t>Pharmacy </a:t>
            </a:r>
            <a:r>
              <a:rPr lang="en-US" dirty="0"/>
              <a:t>and </a:t>
            </a:r>
            <a:r>
              <a:rPr lang="en-US" dirty="0" smtClean="0"/>
              <a:t>Nursing</a:t>
            </a:r>
            <a:endParaRPr lang="en-US" dirty="0"/>
          </a:p>
          <a:p>
            <a:pPr marL="0" indent="0">
              <a:buNone/>
            </a:pPr>
            <a:r>
              <a:rPr lang="en-US" dirty="0" smtClean="0"/>
              <a:t>5) History </a:t>
            </a:r>
            <a:r>
              <a:rPr lang="en-US" dirty="0"/>
              <a:t>of development/important background information:  This workshop was </a:t>
            </a:r>
            <a:r>
              <a:rPr lang="en-US" dirty="0" smtClean="0"/>
              <a:t>piloted </a:t>
            </a:r>
            <a:r>
              <a:rPr lang="en-US" dirty="0"/>
              <a:t>Spring </a:t>
            </a:r>
            <a:r>
              <a:rPr lang="en-US" dirty="0" smtClean="0"/>
              <a:t>2014 </a:t>
            </a:r>
            <a:r>
              <a:rPr lang="en-US" dirty="0"/>
              <a:t>and hosted in the PT </a:t>
            </a:r>
            <a:r>
              <a:rPr lang="en-US" dirty="0" smtClean="0"/>
              <a:t>Department.  Rationale </a:t>
            </a:r>
            <a:r>
              <a:rPr lang="en-US" dirty="0"/>
              <a:t>for activity/</a:t>
            </a:r>
            <a:r>
              <a:rPr lang="en-US" dirty="0" smtClean="0"/>
              <a:t>project:  Allowing </a:t>
            </a:r>
            <a:r>
              <a:rPr lang="en-US" dirty="0"/>
              <a:t>students from different health disciplines to work together to assess </a:t>
            </a:r>
            <a:r>
              <a:rPr lang="en-US" dirty="0" smtClean="0"/>
              <a:t>the needs </a:t>
            </a:r>
            <a:r>
              <a:rPr lang="en-US" dirty="0"/>
              <a:t>of a </a:t>
            </a:r>
            <a:r>
              <a:rPr lang="en-US" dirty="0" smtClean="0"/>
              <a:t>case </a:t>
            </a:r>
            <a:r>
              <a:rPr lang="en-US" dirty="0"/>
              <a:t>based patient and discuss how one another’s intervention might </a:t>
            </a:r>
            <a:r>
              <a:rPr lang="en-US" dirty="0" smtClean="0"/>
              <a:t>affect/support </a:t>
            </a:r>
            <a:r>
              <a:rPr lang="en-US" dirty="0"/>
              <a:t>the other’s intervention/treatment. Develop awareness of the scope of practice and expertise associated with each discipline and how a patient’s plan of care/outcome may be enhanced through collaboration.</a:t>
            </a:r>
          </a:p>
          <a:p>
            <a:pPr marL="0" lvl="0" indent="0">
              <a:buNone/>
            </a:pPr>
            <a:r>
              <a:rPr lang="en-US" dirty="0" smtClean="0"/>
              <a:t>6) Specific </a:t>
            </a:r>
            <a:r>
              <a:rPr lang="en-US" dirty="0"/>
              <a:t>activity/project (brief</a:t>
            </a:r>
            <a:r>
              <a:rPr lang="en-US" dirty="0" smtClean="0"/>
              <a:t>):  Students </a:t>
            </a:r>
            <a:r>
              <a:rPr lang="en-US" dirty="0"/>
              <a:t>from PT, </a:t>
            </a:r>
            <a:r>
              <a:rPr lang="en-US" dirty="0" err="1"/>
              <a:t>PharmD</a:t>
            </a:r>
            <a:r>
              <a:rPr lang="en-US" dirty="0"/>
              <a:t>, and Nursing </a:t>
            </a:r>
            <a:r>
              <a:rPr lang="en-US" dirty="0" smtClean="0"/>
              <a:t>are assigned into teams of 4 or 5 students and </a:t>
            </a:r>
            <a:r>
              <a:rPr lang="en-US" dirty="0"/>
              <a:t>given </a:t>
            </a:r>
            <a:r>
              <a:rPr lang="en-US" dirty="0" smtClean="0"/>
              <a:t>a complex </a:t>
            </a:r>
            <a:r>
              <a:rPr lang="en-US" dirty="0"/>
              <a:t>case scenario </a:t>
            </a:r>
            <a:r>
              <a:rPr lang="en-US" dirty="0" smtClean="0"/>
              <a:t>and </a:t>
            </a:r>
            <a:r>
              <a:rPr lang="en-US" dirty="0"/>
              <a:t>photograph of a wound with question prompts throughout to move </a:t>
            </a:r>
            <a:r>
              <a:rPr lang="en-US" dirty="0" smtClean="0"/>
              <a:t>teams </a:t>
            </a:r>
            <a:r>
              <a:rPr lang="en-US" dirty="0"/>
              <a:t>through the case and into a group </a:t>
            </a:r>
            <a:r>
              <a:rPr lang="en-US" dirty="0" smtClean="0"/>
              <a:t>reflection and SOAP note. The </a:t>
            </a:r>
            <a:r>
              <a:rPr lang="en-US" dirty="0"/>
              <a:t>lab is concluded with a </a:t>
            </a:r>
            <a:r>
              <a:rPr lang="en-US" dirty="0" smtClean="0"/>
              <a:t>large format debrief </a:t>
            </a:r>
            <a:r>
              <a:rPr lang="en-US" dirty="0"/>
              <a:t>and discussion </a:t>
            </a:r>
            <a:r>
              <a:rPr lang="en-US" dirty="0" smtClean="0"/>
              <a:t>of </a:t>
            </a:r>
            <a:r>
              <a:rPr lang="en-US" dirty="0"/>
              <a:t>case </a:t>
            </a:r>
            <a:r>
              <a:rPr lang="en-US" dirty="0" smtClean="0"/>
              <a:t>and </a:t>
            </a:r>
            <a:r>
              <a:rPr lang="en-US" dirty="0"/>
              <a:t>role of the team</a:t>
            </a:r>
            <a:r>
              <a:rPr lang="en-US" dirty="0" smtClean="0"/>
              <a:t>.</a:t>
            </a:r>
          </a:p>
          <a:p>
            <a:pPr marL="0" lvl="0" indent="0">
              <a:buNone/>
            </a:pPr>
            <a:r>
              <a:rPr lang="en-US" dirty="0" smtClean="0"/>
              <a:t>7) Teaching Methodology: Didactic</a:t>
            </a:r>
          </a:p>
          <a:p>
            <a:pPr marL="0" lvl="0" indent="0">
              <a:buNone/>
            </a:pPr>
            <a:r>
              <a:rPr lang="en-US" dirty="0" smtClean="0"/>
              <a:t>8) Participation: required for all 3</a:t>
            </a:r>
            <a:r>
              <a:rPr lang="en-US" baseline="30000" dirty="0" smtClean="0"/>
              <a:t>rd</a:t>
            </a:r>
            <a:r>
              <a:rPr lang="en-US" dirty="0" smtClean="0"/>
              <a:t> year DPT students, required for specific lab sections in </a:t>
            </a:r>
            <a:r>
              <a:rPr lang="en-US" dirty="0" err="1" smtClean="0"/>
              <a:t>PharmD</a:t>
            </a:r>
            <a:r>
              <a:rPr lang="en-US" dirty="0" smtClean="0"/>
              <a:t> and Nursing </a:t>
            </a:r>
            <a:endParaRPr lang="en-US" dirty="0"/>
          </a:p>
          <a:p>
            <a:pPr marL="0" lvl="0" indent="0">
              <a:buNone/>
            </a:pPr>
            <a:r>
              <a:rPr lang="en-US" dirty="0" smtClean="0"/>
              <a:t>9) Outcome</a:t>
            </a:r>
            <a:r>
              <a:rPr lang="en-US" dirty="0"/>
              <a:t>(s</a:t>
            </a:r>
            <a:r>
              <a:rPr lang="en-US" dirty="0" smtClean="0"/>
              <a:t>):  Positive </a:t>
            </a:r>
            <a:r>
              <a:rPr lang="en-US" dirty="0"/>
              <a:t>student </a:t>
            </a:r>
            <a:r>
              <a:rPr lang="en-US" dirty="0" smtClean="0"/>
              <a:t>feedback, SOAP note.  </a:t>
            </a:r>
            <a:r>
              <a:rPr lang="en-US" dirty="0" smtClean="0">
                <a:solidFill>
                  <a:srgbClr val="F79646"/>
                </a:solidFill>
              </a:rPr>
              <a:t>Would utilize SPICE-R and/or IPAS</a:t>
            </a:r>
          </a:p>
          <a:p>
            <a:pPr marL="0" lvl="0" indent="0">
              <a:buNone/>
            </a:pPr>
            <a:r>
              <a:rPr lang="en-US" dirty="0" smtClean="0"/>
              <a:t>10) Lessons learned:  Students </a:t>
            </a:r>
            <a:r>
              <a:rPr lang="en-US" dirty="0"/>
              <a:t>need to sit next to someone from a different discipline or </a:t>
            </a:r>
            <a:r>
              <a:rPr lang="en-US" dirty="0" smtClean="0"/>
              <a:t>teams should </a:t>
            </a:r>
            <a:r>
              <a:rPr lang="en-US" dirty="0"/>
              <a:t>include only one student from each discipline to keep discussion between professionals robust.  The emphasis is not on the actual student prescriptions for the case, but the reflection on the value of consulting other disciplines.</a:t>
            </a:r>
          </a:p>
          <a:p>
            <a:pPr marL="0" lvl="0" indent="0">
              <a:buNone/>
            </a:pPr>
            <a:r>
              <a:rPr lang="en-US" dirty="0" smtClean="0"/>
              <a:t>11) Future plans:  Continue </a:t>
            </a:r>
            <a:r>
              <a:rPr lang="en-US" dirty="0"/>
              <a:t>the lab as able; perhaps add a skills component, such as </a:t>
            </a:r>
            <a:r>
              <a:rPr lang="en-US" dirty="0" smtClean="0"/>
              <a:t>treating/dressing </a:t>
            </a:r>
            <a:r>
              <a:rPr lang="en-US" dirty="0"/>
              <a:t>a </a:t>
            </a:r>
            <a:r>
              <a:rPr lang="en-US" dirty="0" smtClean="0"/>
              <a:t>wound (simulation)- </a:t>
            </a:r>
            <a:r>
              <a:rPr lang="en-US" dirty="0"/>
              <a:t>etc</a:t>
            </a:r>
            <a:r>
              <a:rPr lang="en-US" dirty="0" smtClean="0"/>
              <a:t>. Modify team composition or seating arrangement. Include a </a:t>
            </a:r>
            <a:r>
              <a:rPr lang="en-US" dirty="0" err="1" smtClean="0"/>
              <a:t>prelab</a:t>
            </a:r>
            <a:r>
              <a:rPr lang="en-US" dirty="0" smtClean="0"/>
              <a:t> survey and brief online learning module.</a:t>
            </a:r>
            <a:endParaRPr lang="en-US" dirty="0"/>
          </a:p>
          <a:p>
            <a:pPr marL="0" lvl="0" indent="0">
              <a:buNone/>
            </a:pPr>
            <a:r>
              <a:rPr lang="en-US" dirty="0" smtClean="0"/>
              <a:t>12) Resources:  Space</a:t>
            </a:r>
            <a:r>
              <a:rPr lang="en-US" dirty="0"/>
              <a:t>, wound </a:t>
            </a:r>
            <a:r>
              <a:rPr lang="en-US" dirty="0" smtClean="0"/>
              <a:t>dressings, books and literature for in-class reference and </a:t>
            </a:r>
            <a:r>
              <a:rPr lang="en-US" dirty="0"/>
              <a:t>modalities for demonstration </a:t>
            </a:r>
            <a:endParaRPr lang="en-US" dirty="0" smtClean="0"/>
          </a:p>
          <a:p>
            <a:pPr marL="0" lvl="0" indent="0">
              <a:buNone/>
            </a:pPr>
            <a:r>
              <a:rPr lang="en-US" dirty="0" smtClean="0"/>
              <a:t>13) Strategies for success, considerations for implementation: Because professional buildings are spread out, need to consider allowing extra time for students to get to and from learning activity. All faculty should review case and discuss best practices to be able to facilitate groups effectively (perhaps create a faculty reference sheet).</a:t>
            </a:r>
          </a:p>
          <a:p>
            <a:pPr marL="0" lvl="0" indent="0">
              <a:buNone/>
            </a:pPr>
            <a:r>
              <a:rPr lang="en-US" dirty="0" smtClean="0"/>
              <a:t>14)  References:  Case </a:t>
            </a:r>
            <a:r>
              <a:rPr lang="en-US" dirty="0"/>
              <a:t>was adapted from </a:t>
            </a:r>
            <a:r>
              <a:rPr lang="en-US" dirty="0" err="1"/>
              <a:t>Bruyere</a:t>
            </a:r>
            <a:r>
              <a:rPr lang="en-US" dirty="0"/>
              <a:t>, HJ (2009). </a:t>
            </a:r>
            <a:r>
              <a:rPr lang="en-US" b="1" i="1" dirty="0"/>
              <a:t>Case studies in pathophysiology. </a:t>
            </a:r>
            <a:r>
              <a:rPr lang="en-US" dirty="0"/>
              <a:t>New York: </a:t>
            </a:r>
            <a:r>
              <a:rPr lang="en-US" dirty="0" err="1"/>
              <a:t>Wolters</a:t>
            </a:r>
            <a:r>
              <a:rPr lang="en-US" dirty="0"/>
              <a:t> Kluwer/ Lippincott, Williams &amp; Wilkins </a:t>
            </a:r>
            <a:endParaRPr lang="en-US" dirty="0" smtClean="0"/>
          </a:p>
          <a:p>
            <a:pPr marL="0" lvl="0" indent="0">
              <a:buNone/>
            </a:pPr>
            <a:r>
              <a:rPr lang="en-US" dirty="0" smtClean="0">
                <a:solidFill>
                  <a:srgbClr val="F79646"/>
                </a:solidFill>
              </a:rPr>
              <a:t> </a:t>
            </a:r>
            <a:endParaRPr lang="en-US" dirty="0"/>
          </a:p>
        </p:txBody>
      </p:sp>
      <p:pic>
        <p:nvPicPr>
          <p:cNvPr id="4" name="Picture 3" descr="2137737248_e9f3e429d1"/>
          <p:cNvPicPr/>
          <p:nvPr/>
        </p:nvPicPr>
        <p:blipFill>
          <a:blip r:embed="rId3"/>
          <a:srcRect/>
          <a:stretch>
            <a:fillRect/>
          </a:stretch>
        </p:blipFill>
        <p:spPr bwMode="auto">
          <a:xfrm>
            <a:off x="8305800" y="6271059"/>
            <a:ext cx="742950" cy="552450"/>
          </a:xfrm>
          <a:prstGeom prst="rect">
            <a:avLst/>
          </a:prstGeom>
          <a:noFill/>
          <a:ln w="9525">
            <a:noFill/>
            <a:miter lim="800000"/>
            <a:headEnd/>
            <a:tailEnd/>
          </a:ln>
        </p:spPr>
      </p:pic>
      <p:sp>
        <p:nvSpPr>
          <p:cNvPr id="5" name="Rectangle 4"/>
          <p:cNvSpPr/>
          <p:nvPr/>
        </p:nvSpPr>
        <p:spPr>
          <a:xfrm>
            <a:off x="3281413" y="6362618"/>
            <a:ext cx="4876800" cy="369332"/>
          </a:xfrm>
          <a:prstGeom prst="rect">
            <a:avLst/>
          </a:prstGeom>
        </p:spPr>
        <p:txBody>
          <a:bodyPr wrap="square">
            <a:spAutoFit/>
          </a:bodyPr>
          <a:lstStyle/>
          <a:p>
            <a:r>
              <a:rPr lang="en-US" b="1" dirty="0"/>
              <a:t>National Interprofessional Education Consortium </a:t>
            </a:r>
            <a:endParaRPr lang="en-US" dirty="0"/>
          </a:p>
        </p:txBody>
      </p:sp>
    </p:spTree>
    <p:extLst>
      <p:ext uri="{BB962C8B-B14F-4D97-AF65-F5344CB8AC3E}">
        <p14:creationId xmlns:p14="http://schemas.microsoft.com/office/powerpoint/2010/main" val="22976878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ctrTitle"/>
          </p:nvPr>
        </p:nvSpPr>
        <p:spPr>
          <a:xfrm>
            <a:off x="4419600" y="2125980"/>
            <a:ext cx="4343400" cy="2954655"/>
          </a:xfrm>
        </p:spPr>
        <p:txBody>
          <a:bodyPr>
            <a:normAutofit fontScale="90000"/>
          </a:bodyPr>
          <a:lstStyle/>
          <a:p>
            <a:r>
              <a:rPr lang="en-US" sz="4800" dirty="0"/>
              <a:t>Interprofessional Activities for Student Use in the Clinic</a:t>
            </a:r>
          </a:p>
        </p:txBody>
      </p:sp>
      <p:pic>
        <p:nvPicPr>
          <p:cNvPr id="5" name="Picture 4"/>
          <p:cNvPicPr>
            <a:picLocks noChangeAspect="1"/>
          </p:cNvPicPr>
          <p:nvPr/>
        </p:nvPicPr>
        <p:blipFill>
          <a:blip r:embed="rId2"/>
          <a:stretch>
            <a:fillRect/>
          </a:stretch>
        </p:blipFill>
        <p:spPr>
          <a:xfrm>
            <a:off x="381000" y="152400"/>
            <a:ext cx="3657917" cy="6175783"/>
          </a:xfrm>
          <a:prstGeom prst="rect">
            <a:avLst/>
          </a:prstGeom>
        </p:spPr>
      </p:pic>
    </p:spTree>
    <p:extLst>
      <p:ext uri="{BB962C8B-B14F-4D97-AF65-F5344CB8AC3E}">
        <p14:creationId xmlns:p14="http://schemas.microsoft.com/office/powerpoint/2010/main" val="15221009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pic>
        <p:nvPicPr>
          <p:cNvPr id="3"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88" r="-11012"/>
          <a:stretch/>
        </p:blipFill>
        <p:spPr>
          <a:xfrm>
            <a:off x="152400" y="2514600"/>
            <a:ext cx="3810000" cy="3087623"/>
          </a:xfrm>
          <a:prstGeom prst="rect">
            <a:avLst/>
          </a:prstGeom>
          <a:noFill/>
        </p:spPr>
      </p:pic>
      <p:sp>
        <p:nvSpPr>
          <p:cNvPr id="4" name="TextBox 3"/>
          <p:cNvSpPr txBox="1"/>
          <p:nvPr/>
        </p:nvSpPr>
        <p:spPr>
          <a:xfrm>
            <a:off x="3338382" y="4572000"/>
            <a:ext cx="4053289" cy="1477328"/>
          </a:xfrm>
          <a:prstGeom prst="rect">
            <a:avLst/>
          </a:prstGeom>
          <a:noFill/>
        </p:spPr>
        <p:txBody>
          <a:bodyPr wrap="none" rtlCol="0">
            <a:spAutoFit/>
          </a:bodyPr>
          <a:lstStyle/>
          <a:p>
            <a:r>
              <a:rPr lang="en-US" b="1" dirty="0"/>
              <a:t>Community Partners </a:t>
            </a:r>
          </a:p>
          <a:p>
            <a:r>
              <a:rPr lang="en-US" dirty="0"/>
              <a:t>Trident Area Agency on Aging</a:t>
            </a:r>
          </a:p>
          <a:p>
            <a:r>
              <a:rPr lang="en-US" dirty="0"/>
              <a:t>Hands of Hope</a:t>
            </a:r>
          </a:p>
          <a:p>
            <a:r>
              <a:rPr lang="en-US" dirty="0"/>
              <a:t>Care Partners, Parkinson’s Support Group</a:t>
            </a:r>
          </a:p>
          <a:p>
            <a:endParaRPr lang="en-US" dirty="0"/>
          </a:p>
        </p:txBody>
      </p:sp>
      <p:sp>
        <p:nvSpPr>
          <p:cNvPr id="5" name="TextBox 4"/>
          <p:cNvSpPr txBox="1"/>
          <p:nvPr/>
        </p:nvSpPr>
        <p:spPr>
          <a:xfrm>
            <a:off x="3965121" y="2286000"/>
            <a:ext cx="4591321" cy="1569660"/>
          </a:xfrm>
          <a:prstGeom prst="rect">
            <a:avLst/>
          </a:prstGeom>
          <a:noFill/>
        </p:spPr>
        <p:txBody>
          <a:bodyPr wrap="none" rtlCol="0">
            <a:spAutoFit/>
          </a:bodyPr>
          <a:lstStyle/>
          <a:p>
            <a:r>
              <a:rPr lang="en-US" sz="2400" b="1" dirty="0"/>
              <a:t>First semester students:</a:t>
            </a:r>
          </a:p>
          <a:p>
            <a:pPr marL="342900" indent="-342900">
              <a:buFont typeface="Arial" panose="020B0604020202020204" pitchFamily="34" charset="0"/>
              <a:buChar char="•"/>
            </a:pPr>
            <a:r>
              <a:rPr lang="en-US" sz="2400" dirty="0"/>
              <a:t>Physical therapy (PT)</a:t>
            </a:r>
          </a:p>
          <a:p>
            <a:pPr marL="342900" indent="-342900">
              <a:buFont typeface="Arial" panose="020B0604020202020204" pitchFamily="34" charset="0"/>
              <a:buChar char="•"/>
            </a:pPr>
            <a:r>
              <a:rPr lang="en-US" sz="2400" dirty="0"/>
              <a:t>Occupational therapy (OT)</a:t>
            </a:r>
          </a:p>
          <a:p>
            <a:pPr marL="342900" indent="-342900">
              <a:buFont typeface="Arial" panose="020B0604020202020204" pitchFamily="34" charset="0"/>
              <a:buChar char="•"/>
            </a:pPr>
            <a:r>
              <a:rPr lang="en-US" sz="2400" dirty="0"/>
              <a:t> Physician assistant studies (PA)</a:t>
            </a:r>
          </a:p>
        </p:txBody>
      </p:sp>
      <p:sp>
        <p:nvSpPr>
          <p:cNvPr id="6" name="TextBox 5"/>
          <p:cNvSpPr txBox="1"/>
          <p:nvPr/>
        </p:nvSpPr>
        <p:spPr>
          <a:xfrm>
            <a:off x="533400" y="610969"/>
            <a:ext cx="4395434" cy="646331"/>
          </a:xfrm>
          <a:prstGeom prst="rect">
            <a:avLst/>
          </a:prstGeom>
          <a:noFill/>
        </p:spPr>
        <p:txBody>
          <a:bodyPr wrap="none" rtlCol="0">
            <a:spAutoFit/>
          </a:bodyPr>
          <a:lstStyle/>
          <a:p>
            <a:r>
              <a:rPr lang="en-US" sz="3600" b="1" dirty="0"/>
              <a:t>Caregivers Are Heroes</a:t>
            </a:r>
          </a:p>
        </p:txBody>
      </p:sp>
      <p:sp>
        <p:nvSpPr>
          <p:cNvPr id="7" name="TextBox 6"/>
          <p:cNvSpPr txBox="1"/>
          <p:nvPr/>
        </p:nvSpPr>
        <p:spPr>
          <a:xfrm>
            <a:off x="608314" y="1144165"/>
            <a:ext cx="8382000" cy="1200329"/>
          </a:xfrm>
          <a:prstGeom prst="rect">
            <a:avLst/>
          </a:prstGeom>
          <a:noFill/>
        </p:spPr>
        <p:txBody>
          <a:bodyPr wrap="square" rtlCol="0">
            <a:spAutoFit/>
          </a:bodyPr>
          <a:lstStyle/>
          <a:p>
            <a:r>
              <a:rPr lang="en-US" dirty="0"/>
              <a:t>MUSC College of Health Professions IP Collaborative Faculty: </a:t>
            </a:r>
          </a:p>
          <a:p>
            <a:r>
              <a:rPr lang="en-US" dirty="0"/>
              <a:t>Holly Wise, PT, PhD, Nancy Carson, PhD, OTR/L and Paul Jacques, </a:t>
            </a:r>
            <a:r>
              <a:rPr lang="en-US" dirty="0" err="1"/>
              <a:t>DHSc</a:t>
            </a:r>
            <a:r>
              <a:rPr lang="en-US" dirty="0"/>
              <a:t>, PA</a:t>
            </a:r>
          </a:p>
          <a:p>
            <a:r>
              <a:rPr lang="en-US" dirty="0"/>
              <a:t>Publication accepted Journal of Allied Health</a:t>
            </a:r>
          </a:p>
          <a:p>
            <a:endParaRPr lang="en-US" dirty="0"/>
          </a:p>
        </p:txBody>
      </p:sp>
    </p:spTree>
    <p:extLst>
      <p:ext uri="{BB962C8B-B14F-4D97-AF65-F5344CB8AC3E}">
        <p14:creationId xmlns:p14="http://schemas.microsoft.com/office/powerpoint/2010/main" val="1331675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1354217"/>
          </a:xfrm>
        </p:spPr>
        <p:txBody>
          <a:bodyPr>
            <a:normAutofit fontScale="90000"/>
          </a:bodyPr>
          <a:lstStyle/>
          <a:p>
            <a:r>
              <a:rPr lang="en-US" sz="4400" b="1" dirty="0"/>
              <a:t>Caregivers Are Heroes</a:t>
            </a:r>
            <a:br>
              <a:rPr lang="en-US" sz="4400" b="1" dirty="0"/>
            </a:br>
            <a:endParaRPr lang="en-US" sz="4400" dirty="0"/>
          </a:p>
        </p:txBody>
      </p:sp>
      <p:sp>
        <p:nvSpPr>
          <p:cNvPr id="4" name="Text Placeholder 3"/>
          <p:cNvSpPr>
            <a:spLocks noGrp="1"/>
          </p:cNvSpPr>
          <p:nvPr>
            <p:ph type="body" idx="1"/>
          </p:nvPr>
        </p:nvSpPr>
        <p:spPr>
          <a:xfrm>
            <a:off x="457200" y="1143000"/>
            <a:ext cx="8229599" cy="5447645"/>
          </a:xfrm>
        </p:spPr>
        <p:txBody>
          <a:bodyPr/>
          <a:lstStyle/>
          <a:p>
            <a:r>
              <a:rPr lang="en-US" sz="2400" b="1" u="sng" dirty="0"/>
              <a:t>Overarching Goal</a:t>
            </a:r>
            <a:r>
              <a:rPr lang="en-US" sz="2400" b="1" dirty="0"/>
              <a:t>: </a:t>
            </a:r>
            <a:r>
              <a:rPr lang="en-US" sz="2400" dirty="0"/>
              <a:t>Provide students with knowledge and skills to be caring professionals; to create healing, humanistic healthcare environments where patients are respected and receive patient-centered quality care</a:t>
            </a:r>
          </a:p>
          <a:p>
            <a:endParaRPr lang="en-US" sz="2400" dirty="0"/>
          </a:p>
          <a:p>
            <a:r>
              <a:rPr lang="en-US" sz="2400" dirty="0"/>
              <a:t>Keys to success:</a:t>
            </a:r>
          </a:p>
          <a:p>
            <a:pPr marL="342900" indent="-342900">
              <a:buFont typeface="Arial"/>
              <a:buChar char="•"/>
            </a:pPr>
            <a:r>
              <a:rPr lang="en-US" sz="2400" dirty="0"/>
              <a:t>Administrative &amp; Faculty</a:t>
            </a:r>
          </a:p>
          <a:p>
            <a:pPr marL="342900" indent="-342900">
              <a:buFont typeface="Arial"/>
              <a:buChar char="•"/>
            </a:pPr>
            <a:r>
              <a:rPr lang="en-US" sz="2400" dirty="0"/>
              <a:t>Common time carved out in all 3 programs</a:t>
            </a:r>
          </a:p>
          <a:p>
            <a:pPr marL="342900" indent="-342900">
              <a:buFont typeface="Arial"/>
              <a:buChar char="•"/>
            </a:pPr>
            <a:r>
              <a:rPr lang="en-US" sz="2400" dirty="0"/>
              <a:t>Learning objectives  (meet accreditation criteria) embedded in all 3 programs</a:t>
            </a:r>
          </a:p>
          <a:p>
            <a:pPr marL="342900" indent="-342900">
              <a:buFont typeface="Arial" panose="020B0604020202020204" pitchFamily="34" charset="0"/>
              <a:buChar char="•"/>
            </a:pPr>
            <a:r>
              <a:rPr lang="en-US" sz="2400" dirty="0"/>
              <a:t>Assignments, faculty shifting/sharing of course responsibilities, etc. </a:t>
            </a:r>
          </a:p>
          <a:p>
            <a:endParaRPr lang="en-US" sz="2400" dirty="0"/>
          </a:p>
          <a:p>
            <a:endParaRPr lang="en-US" sz="2400" dirty="0"/>
          </a:p>
          <a:p>
            <a:endParaRPr lang="en-US" dirty="0"/>
          </a:p>
        </p:txBody>
      </p:sp>
      <p:sp>
        <p:nvSpPr>
          <p:cNvPr id="5" name="object 2"/>
          <p:cNvSpPr/>
          <p:nvPr/>
        </p:nvSpPr>
        <p:spPr>
          <a:xfrm>
            <a:off x="6324600" y="2362200"/>
            <a:ext cx="2118167" cy="2083443"/>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967435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677108"/>
          </a:xfrm>
        </p:spPr>
        <p:txBody>
          <a:bodyPr>
            <a:normAutofit fontScale="90000"/>
          </a:bodyPr>
          <a:lstStyle/>
          <a:p>
            <a:r>
              <a:rPr lang="en-US" sz="4400" dirty="0"/>
              <a:t>How it works</a:t>
            </a:r>
          </a:p>
        </p:txBody>
      </p:sp>
      <p:sp>
        <p:nvSpPr>
          <p:cNvPr id="4" name="Text Placeholder 3"/>
          <p:cNvSpPr>
            <a:spLocks noGrp="1"/>
          </p:cNvSpPr>
          <p:nvPr>
            <p:ph type="body" idx="1"/>
          </p:nvPr>
        </p:nvSpPr>
        <p:spPr>
          <a:xfrm>
            <a:off x="457200" y="1577340"/>
            <a:ext cx="8229599" cy="4616648"/>
          </a:xfrm>
        </p:spPr>
        <p:txBody>
          <a:bodyPr>
            <a:normAutofit fontScale="92500"/>
          </a:bodyPr>
          <a:lstStyle/>
          <a:p>
            <a:r>
              <a:rPr lang="en-US" sz="2400" b="1" dirty="0"/>
              <a:t>Chart Talk:</a:t>
            </a:r>
          </a:p>
          <a:p>
            <a:r>
              <a:rPr lang="en-US" sz="2400" dirty="0"/>
              <a:t>Students prepared for interview session</a:t>
            </a:r>
          </a:p>
          <a:p>
            <a:r>
              <a:rPr lang="en-US" sz="2400" dirty="0"/>
              <a:t>Conducted interview and took notes</a:t>
            </a:r>
          </a:p>
          <a:p>
            <a:r>
              <a:rPr lang="en-US" sz="2400" dirty="0"/>
              <a:t>Each student completed a SOAP note of interview with caregiver</a:t>
            </a:r>
          </a:p>
          <a:p>
            <a:endParaRPr lang="en-US" sz="2400" dirty="0"/>
          </a:p>
          <a:p>
            <a:r>
              <a:rPr lang="en-US" sz="2400" b="1" dirty="0"/>
              <a:t>Art Talk:</a:t>
            </a:r>
          </a:p>
          <a:p>
            <a:r>
              <a:rPr lang="en-US" sz="2400" dirty="0"/>
              <a:t>Each caregiver interview group paired with two other groups to form a team</a:t>
            </a:r>
          </a:p>
          <a:p>
            <a:r>
              <a:rPr lang="en-US" sz="2400" dirty="0"/>
              <a:t>Discussed what they learned about caregivers</a:t>
            </a:r>
          </a:p>
          <a:p>
            <a:r>
              <a:rPr lang="en-US" sz="2400" dirty="0"/>
              <a:t>Created an artistic representation of what they learned</a:t>
            </a:r>
          </a:p>
          <a:p>
            <a:r>
              <a:rPr lang="en-US" sz="2400" dirty="0"/>
              <a:t>Shared with larger group consisting of 5-6 teams</a:t>
            </a:r>
          </a:p>
          <a:p>
            <a:endParaRPr lang="en-US" dirty="0"/>
          </a:p>
          <a:p>
            <a:endParaRPr lang="en-US" dirty="0"/>
          </a:p>
        </p:txBody>
      </p:sp>
    </p:spTree>
    <p:extLst>
      <p:ext uri="{BB962C8B-B14F-4D97-AF65-F5344CB8AC3E}">
        <p14:creationId xmlns:p14="http://schemas.microsoft.com/office/powerpoint/2010/main" val="7313008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pic>
        <p:nvPicPr>
          <p:cNvPr id="3" name="Picture 2"/>
          <p:cNvPicPr>
            <a:picLocks noChangeAspect="1"/>
          </p:cNvPicPr>
          <p:nvPr/>
        </p:nvPicPr>
        <p:blipFill>
          <a:blip r:embed="rId3"/>
          <a:stretch>
            <a:fillRect/>
          </a:stretch>
        </p:blipFill>
        <p:spPr>
          <a:xfrm>
            <a:off x="1450577" y="642886"/>
            <a:ext cx="6242845" cy="5572227"/>
          </a:xfrm>
          <a:prstGeom prst="rect">
            <a:avLst/>
          </a:prstGeom>
        </p:spPr>
      </p:pic>
    </p:spTree>
    <p:extLst>
      <p:ext uri="{BB962C8B-B14F-4D97-AF65-F5344CB8AC3E}">
        <p14:creationId xmlns:p14="http://schemas.microsoft.com/office/powerpoint/2010/main" val="416081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institutional members</a:t>
            </a:r>
          </a:p>
        </p:txBody>
      </p:sp>
      <p:sp>
        <p:nvSpPr>
          <p:cNvPr id="3" name="Content Placeholder 2"/>
          <p:cNvSpPr>
            <a:spLocks noGrp="1"/>
          </p:cNvSpPr>
          <p:nvPr>
            <p:ph idx="1"/>
          </p:nvPr>
        </p:nvSpPr>
        <p:spPr/>
        <p:txBody>
          <a:bodyPr>
            <a:normAutofit fontScale="77500" lnSpcReduction="20000"/>
          </a:bodyPr>
          <a:lstStyle/>
          <a:p>
            <a:pPr marL="234950" indent="-234950">
              <a:buNone/>
            </a:pPr>
            <a:r>
              <a:rPr lang="en-US" dirty="0"/>
              <a:t>• American Association of Colleges of Podiatric Medicine (AACPM)</a:t>
            </a:r>
          </a:p>
          <a:p>
            <a:pPr marL="234950" indent="-234950">
              <a:buNone/>
            </a:pPr>
            <a:r>
              <a:rPr lang="en-US" dirty="0"/>
              <a:t>• American Council of Academic Physical Therapy (ACAPT)</a:t>
            </a:r>
          </a:p>
          <a:p>
            <a:pPr marL="234950" indent="-234950">
              <a:buNone/>
            </a:pPr>
            <a:r>
              <a:rPr lang="en-US" dirty="0"/>
              <a:t>• American Occupational Therapy Association (AOTA)</a:t>
            </a:r>
          </a:p>
          <a:p>
            <a:pPr marL="234950" indent="-234950">
              <a:buNone/>
            </a:pPr>
            <a:r>
              <a:rPr lang="en-US" dirty="0"/>
              <a:t>• American Psychological Association (APA)</a:t>
            </a:r>
          </a:p>
          <a:p>
            <a:pPr marL="234950" indent="-234950">
              <a:buNone/>
            </a:pPr>
            <a:r>
              <a:rPr lang="en-US" dirty="0"/>
              <a:t>• Association of American Veterinary Medical Colleges (AAVMC)</a:t>
            </a:r>
          </a:p>
          <a:p>
            <a:pPr marL="234950" indent="-234950">
              <a:buNone/>
            </a:pPr>
            <a:r>
              <a:rPr lang="en-US" dirty="0"/>
              <a:t>• Association of Schools and Colleges of Optometry (ASCO)</a:t>
            </a:r>
          </a:p>
          <a:p>
            <a:pPr marL="234950" indent="-234950">
              <a:buNone/>
            </a:pPr>
            <a:r>
              <a:rPr lang="en-US" dirty="0"/>
              <a:t>• Association of Schools of Allied Health Professions (ASAHP)</a:t>
            </a:r>
          </a:p>
          <a:p>
            <a:pPr marL="234950" indent="-234950">
              <a:buNone/>
            </a:pPr>
            <a:r>
              <a:rPr lang="en-US" dirty="0"/>
              <a:t>• Council on Social Work Education (CSWE)</a:t>
            </a:r>
          </a:p>
          <a:p>
            <a:pPr marL="234950" indent="-234950">
              <a:buNone/>
            </a:pPr>
            <a:r>
              <a:rPr lang="en-US" dirty="0"/>
              <a:t>• Physician Assistant Education Association (PAEA)</a:t>
            </a:r>
          </a:p>
        </p:txBody>
      </p:sp>
    </p:spTree>
    <p:extLst>
      <p:ext uri="{BB962C8B-B14F-4D97-AF65-F5344CB8AC3E}">
        <p14:creationId xmlns:p14="http://schemas.microsoft.com/office/powerpoint/2010/main" val="3274157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pic>
        <p:nvPicPr>
          <p:cNvPr id="3" name="Picture 2" descr="C:\Users\carsonn\AppData\Local\Microsoft\Windows\Temporary Internet Files\Content.Outlook\5ZX0JZHA\IMG_0297.JPG"/>
          <p:cNvPicPr>
            <a:picLocks noChangeAspect="1" noChangeArrowheads="1"/>
          </p:cNvPicPr>
          <p:nvPr/>
        </p:nvPicPr>
        <p:blipFill rotWithShape="1">
          <a:blip r:embed="rId2">
            <a:extLst>
              <a:ext uri="{28A0092B-C50C-407E-A947-70E740481C1C}">
                <a14:useLocalDpi xmlns:a14="http://schemas.microsoft.com/office/drawing/2010/main" val="0"/>
              </a:ext>
            </a:extLst>
          </a:blip>
          <a:srcRect l="872" r="1708"/>
          <a:stretch/>
        </p:blipFill>
        <p:spPr bwMode="auto">
          <a:xfrm rot="5400000">
            <a:off x="1674511" y="768886"/>
            <a:ext cx="6160958" cy="47431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603326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pic>
        <p:nvPicPr>
          <p:cNvPr id="4" name="Picture 3"/>
          <p:cNvPicPr>
            <a:picLocks noChangeAspect="1"/>
          </p:cNvPicPr>
          <p:nvPr/>
        </p:nvPicPr>
        <p:blipFill>
          <a:blip r:embed="rId3"/>
          <a:stretch>
            <a:fillRect/>
          </a:stretch>
        </p:blipFill>
        <p:spPr>
          <a:xfrm>
            <a:off x="761999" y="544286"/>
            <a:ext cx="7710869" cy="3722914"/>
          </a:xfrm>
          <a:prstGeom prst="rect">
            <a:avLst/>
          </a:prstGeom>
        </p:spPr>
      </p:pic>
    </p:spTree>
    <p:extLst>
      <p:ext uri="{BB962C8B-B14F-4D97-AF65-F5344CB8AC3E}">
        <p14:creationId xmlns:p14="http://schemas.microsoft.com/office/powerpoint/2010/main" val="1684890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677108"/>
          </a:xfrm>
        </p:spPr>
        <p:txBody>
          <a:bodyPr>
            <a:normAutofit fontScale="90000"/>
          </a:bodyPr>
          <a:lstStyle/>
          <a:p>
            <a:r>
              <a:rPr lang="en-US" sz="4400" b="1" dirty="0"/>
              <a:t>University of Florida</a:t>
            </a:r>
          </a:p>
        </p:txBody>
      </p:sp>
      <p:sp>
        <p:nvSpPr>
          <p:cNvPr id="4" name="Text Placeholder 3"/>
          <p:cNvSpPr>
            <a:spLocks noGrp="1"/>
          </p:cNvSpPr>
          <p:nvPr>
            <p:ph type="body" idx="1"/>
          </p:nvPr>
        </p:nvSpPr>
        <p:spPr>
          <a:xfrm>
            <a:off x="304800" y="975920"/>
            <a:ext cx="8229599" cy="4801314"/>
          </a:xfrm>
        </p:spPr>
        <p:txBody>
          <a:bodyPr>
            <a:normAutofit fontScale="92500" lnSpcReduction="10000"/>
          </a:bodyPr>
          <a:lstStyle/>
          <a:p>
            <a:r>
              <a:rPr lang="en-US" sz="2400" dirty="0"/>
              <a:t>Interdisciplinary Family Health (IFH) provides IP Community-based learning experiences which are embedded in required IP Course, four home visits over two semesters.</a:t>
            </a:r>
          </a:p>
          <a:p>
            <a:endParaRPr lang="en-US" sz="2400" dirty="0"/>
          </a:p>
          <a:p>
            <a:r>
              <a:rPr lang="en-US" sz="2400" dirty="0"/>
              <a:t>	Course goals are primarily to demonstrate impact of environment and resources on health status and emphasize the importance of IP collaborative effort in providing services to patients.</a:t>
            </a:r>
          </a:p>
          <a:p>
            <a:r>
              <a:rPr lang="en-US" sz="2400" dirty="0"/>
              <a:t>	Assignments vary by visit – early visits include:</a:t>
            </a:r>
          </a:p>
          <a:p>
            <a:pPr marL="1200150" lvl="2" indent="-285750">
              <a:buFont typeface="Arial" panose="020B0604020202020204" pitchFamily="34" charset="0"/>
              <a:buChar char="•"/>
            </a:pPr>
            <a:r>
              <a:rPr lang="en-US" sz="2400" dirty="0"/>
              <a:t>family genogram</a:t>
            </a:r>
          </a:p>
          <a:p>
            <a:pPr marL="1200150" lvl="2" indent="-285750">
              <a:buFont typeface="Arial" panose="020B0604020202020204" pitchFamily="34" charset="0"/>
              <a:buChar char="•"/>
            </a:pPr>
            <a:r>
              <a:rPr lang="en-US" sz="2400" dirty="0"/>
              <a:t>windshield survey of neighborhood (access to grocery store, drug store, safety, </a:t>
            </a:r>
            <a:r>
              <a:rPr lang="en-US" sz="2400" dirty="0" err="1"/>
              <a:t>etc</a:t>
            </a:r>
            <a:r>
              <a:rPr lang="en-US" sz="2400" dirty="0"/>
              <a:t>)</a:t>
            </a:r>
          </a:p>
          <a:p>
            <a:pPr marL="1200150" lvl="2" indent="-285750">
              <a:buFont typeface="Arial" panose="020B0604020202020204" pitchFamily="34" charset="0"/>
              <a:buChar char="•"/>
            </a:pPr>
            <a:r>
              <a:rPr lang="en-US" sz="2400" dirty="0"/>
              <a:t>extensive health survey</a:t>
            </a:r>
          </a:p>
        </p:txBody>
      </p:sp>
    </p:spTree>
    <p:extLst>
      <p:ext uri="{BB962C8B-B14F-4D97-AF65-F5344CB8AC3E}">
        <p14:creationId xmlns:p14="http://schemas.microsoft.com/office/powerpoint/2010/main" val="34063276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892552"/>
          </a:xfrm>
        </p:spPr>
        <p:txBody>
          <a:bodyPr>
            <a:normAutofit fontScale="90000"/>
          </a:bodyPr>
          <a:lstStyle/>
          <a:p>
            <a:r>
              <a:rPr lang="en-US" sz="4000" b="1" dirty="0"/>
              <a:t>University of Florida </a:t>
            </a:r>
            <a:r>
              <a:rPr lang="en-US" dirty="0"/>
              <a:t/>
            </a:r>
            <a:br>
              <a:rPr lang="en-US" dirty="0"/>
            </a:br>
            <a:endParaRPr lang="en-US" dirty="0"/>
          </a:p>
        </p:txBody>
      </p:sp>
      <p:sp>
        <p:nvSpPr>
          <p:cNvPr id="4" name="Text Placeholder 3"/>
          <p:cNvSpPr>
            <a:spLocks noGrp="1"/>
          </p:cNvSpPr>
          <p:nvPr>
            <p:ph type="body" idx="1"/>
          </p:nvPr>
        </p:nvSpPr>
        <p:spPr>
          <a:xfrm>
            <a:off x="459921" y="1066800"/>
            <a:ext cx="8229599" cy="4801314"/>
          </a:xfrm>
        </p:spPr>
        <p:txBody>
          <a:bodyPr>
            <a:normAutofit fontScale="92500" lnSpcReduction="10000"/>
          </a:bodyPr>
          <a:lstStyle/>
          <a:p>
            <a:r>
              <a:rPr lang="en-US" sz="2400" dirty="0"/>
              <a:t>After these early visits, student teams develop a project to address the family health status.</a:t>
            </a:r>
          </a:p>
          <a:p>
            <a:endParaRPr lang="en-US" sz="2400" dirty="0"/>
          </a:p>
          <a:p>
            <a:r>
              <a:rPr lang="en-US" sz="2400" dirty="0"/>
              <a:t>Subsequent visits include:</a:t>
            </a:r>
          </a:p>
          <a:p>
            <a:pPr marL="742950" lvl="1" indent="-285750">
              <a:buFont typeface="Arial" panose="020B0604020202020204" pitchFamily="34" charset="0"/>
              <a:buChar char="•"/>
            </a:pPr>
            <a:r>
              <a:rPr lang="en-US" sz="2400" dirty="0"/>
              <a:t>Team meets with social work provides assistance with the project</a:t>
            </a:r>
          </a:p>
          <a:p>
            <a:pPr marL="742950" lvl="1" indent="-285750">
              <a:buFont typeface="Arial" panose="020B0604020202020204" pitchFamily="34" charset="0"/>
              <a:buChar char="•"/>
            </a:pPr>
            <a:r>
              <a:rPr lang="en-US" sz="2400" dirty="0"/>
              <a:t>Presentation of project to family</a:t>
            </a:r>
          </a:p>
          <a:p>
            <a:pPr marL="742950" lvl="1" indent="-285750">
              <a:buFont typeface="Arial" panose="020B0604020202020204" pitchFamily="34" charset="0"/>
              <a:buChar char="•"/>
            </a:pPr>
            <a:r>
              <a:rPr lang="en-US" sz="2400" dirty="0"/>
              <a:t>Final visit to determine effectiveness of project or acceptability from family perspective</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Teams submit family projects (</a:t>
            </a:r>
            <a:r>
              <a:rPr lang="en-US" sz="2400" dirty="0" err="1"/>
              <a:t>powerpoint</a:t>
            </a:r>
            <a:r>
              <a:rPr lang="en-US" sz="2400" dirty="0"/>
              <a:t>, video, </a:t>
            </a:r>
            <a:r>
              <a:rPr lang="en-US" sz="2400" dirty="0" err="1"/>
              <a:t>etc</a:t>
            </a:r>
            <a:r>
              <a:rPr lang="en-US" sz="2400" dirty="0"/>
              <a:t>) and individual students write a reflection paper addressing the impact on their development as a health professional.</a:t>
            </a:r>
          </a:p>
        </p:txBody>
      </p:sp>
    </p:spTree>
    <p:extLst>
      <p:ext uri="{BB962C8B-B14F-4D97-AF65-F5344CB8AC3E}">
        <p14:creationId xmlns:p14="http://schemas.microsoft.com/office/powerpoint/2010/main" val="40016950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p:txBody>
          <a:bodyPr/>
          <a:lstStyle/>
          <a:p>
            <a:pPr algn="ctr"/>
            <a:r>
              <a:rPr lang="en-US" sz="4000" b="1" dirty="0"/>
              <a:t>Online Synchronous Case Conferences</a:t>
            </a:r>
          </a:p>
        </p:txBody>
      </p:sp>
      <p:sp>
        <p:nvSpPr>
          <p:cNvPr id="4" name="Text Placeholder 3"/>
          <p:cNvSpPr>
            <a:spLocks noGrp="1"/>
          </p:cNvSpPr>
          <p:nvPr>
            <p:ph sz="half" idx="2"/>
          </p:nvPr>
        </p:nvSpPr>
        <p:spPr>
          <a:xfrm>
            <a:off x="457199" y="1577340"/>
            <a:ext cx="5105401" cy="4524315"/>
          </a:xfrm>
        </p:spPr>
        <p:txBody>
          <a:bodyPr>
            <a:normAutofit fontScale="92500" lnSpcReduction="20000"/>
          </a:bodyPr>
          <a:lstStyle/>
          <a:p>
            <a:r>
              <a:rPr lang="en-US" altLang="en-US" sz="2000" dirty="0"/>
              <a:t>Online, synchronous conference activity </a:t>
            </a:r>
          </a:p>
          <a:p>
            <a:r>
              <a:rPr lang="en-US" altLang="en-US" sz="2000" dirty="0"/>
              <a:t>that brings students from remote sites together for patient case discussions</a:t>
            </a:r>
            <a:endParaRPr lang="en-US" sz="2000" dirty="0"/>
          </a:p>
          <a:p>
            <a:endParaRPr lang="en-US" sz="2000" dirty="0"/>
          </a:p>
          <a:p>
            <a:r>
              <a:rPr lang="en-US" sz="2000" dirty="0"/>
              <a:t>Online due to the difficulty of bringing students on clinical practicums across the country together to meet in person, allows students to complete the same </a:t>
            </a:r>
            <a:r>
              <a:rPr lang="en-US" sz="2000" dirty="0" err="1"/>
              <a:t>interprofessional</a:t>
            </a:r>
            <a:r>
              <a:rPr lang="en-US" sz="2000" dirty="0"/>
              <a:t> activity synchronously online.</a:t>
            </a:r>
          </a:p>
          <a:p>
            <a:endParaRPr lang="en-US" sz="2000" dirty="0"/>
          </a:p>
          <a:p>
            <a:r>
              <a:rPr lang="en-US" sz="2000" dirty="0"/>
              <a:t>Pharmacy, PA, OT, PT and Nursing students </a:t>
            </a:r>
          </a:p>
          <a:p>
            <a:endParaRPr lang="en-US" dirty="0"/>
          </a:p>
          <a:p>
            <a:endParaRPr lang="en-US" dirty="0"/>
          </a:p>
          <a:p>
            <a:r>
              <a:rPr lang="en-US" dirty="0"/>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1395" y="1612587"/>
            <a:ext cx="2597842" cy="1600200"/>
          </a:xfrm>
          <a:prstGeom prst="rect">
            <a:avLst/>
          </a:prstGeom>
        </p:spPr>
      </p:pic>
    </p:spTree>
    <p:extLst>
      <p:ext uri="{BB962C8B-B14F-4D97-AF65-F5344CB8AC3E}">
        <p14:creationId xmlns:p14="http://schemas.microsoft.com/office/powerpoint/2010/main" val="615433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615553"/>
          </a:xfrm>
        </p:spPr>
        <p:txBody>
          <a:bodyPr>
            <a:normAutofit fontScale="90000"/>
          </a:bodyPr>
          <a:lstStyle/>
          <a:p>
            <a:r>
              <a:rPr lang="en-US" sz="4000" b="1" dirty="0"/>
              <a:t>Online Synchronous Case Conferences</a:t>
            </a:r>
            <a:endParaRPr lang="en-US" sz="4000" dirty="0"/>
          </a:p>
        </p:txBody>
      </p:sp>
      <p:sp>
        <p:nvSpPr>
          <p:cNvPr id="4" name="Text Placeholder 3"/>
          <p:cNvSpPr>
            <a:spLocks noGrp="1"/>
          </p:cNvSpPr>
          <p:nvPr>
            <p:ph type="body" idx="1"/>
          </p:nvPr>
        </p:nvSpPr>
        <p:spPr>
          <a:xfrm>
            <a:off x="457201" y="1066800"/>
            <a:ext cx="4419599" cy="4832092"/>
          </a:xfrm>
        </p:spPr>
        <p:txBody>
          <a:bodyPr>
            <a:normAutofit lnSpcReduction="10000"/>
          </a:bodyPr>
          <a:lstStyle/>
          <a:p>
            <a:endParaRPr lang="en-US" dirty="0"/>
          </a:p>
          <a:p>
            <a:r>
              <a:rPr lang="en-US" sz="2000" dirty="0"/>
              <a:t>Series of meetings over 2 months </a:t>
            </a:r>
          </a:p>
          <a:p>
            <a:endParaRPr lang="en-US" sz="2000" dirty="0"/>
          </a:p>
          <a:p>
            <a:r>
              <a:rPr lang="en-US" sz="2000" dirty="0"/>
              <a:t>Small groups of ~</a:t>
            </a:r>
            <a:r>
              <a:rPr lang="en-US" altLang="en-US" sz="2000" dirty="0"/>
              <a:t>4 students and 1-2 faculty facilitators meet online (using </a:t>
            </a:r>
            <a:r>
              <a:rPr lang="en-US" altLang="en-US" sz="2000" dirty="0" err="1"/>
              <a:t>Webex</a:t>
            </a:r>
            <a:r>
              <a:rPr lang="en-US" altLang="en-US" sz="2000" dirty="0"/>
              <a:t>)</a:t>
            </a:r>
          </a:p>
          <a:p>
            <a:endParaRPr lang="en-US" altLang="en-US" sz="2000" dirty="0"/>
          </a:p>
          <a:p>
            <a:r>
              <a:rPr lang="en-US" altLang="en-US" sz="2000" dirty="0"/>
              <a:t>PowerPoint is utilized to discuss the patient case and the role of their particular profession within the team</a:t>
            </a:r>
          </a:p>
          <a:p>
            <a:endParaRPr lang="en-US" altLang="en-US" sz="2000" dirty="0"/>
          </a:p>
          <a:p>
            <a:r>
              <a:rPr lang="en-US" sz="2000" dirty="0"/>
              <a:t>Initial discussion utilizes a pre-established trauma case which included most healthcare providers for role awareness</a:t>
            </a:r>
          </a:p>
          <a:p>
            <a:endParaRPr lang="en-US" alt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676400"/>
            <a:ext cx="3693069" cy="2406650"/>
          </a:xfrm>
          <a:prstGeom prst="rect">
            <a:avLst/>
          </a:prstGeom>
        </p:spPr>
      </p:pic>
    </p:spTree>
    <p:extLst>
      <p:ext uri="{BB962C8B-B14F-4D97-AF65-F5344CB8AC3E}">
        <p14:creationId xmlns:p14="http://schemas.microsoft.com/office/powerpoint/2010/main" val="1978834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19"/>
            <a:ext cx="8229599" cy="615553"/>
          </a:xfrm>
        </p:spPr>
        <p:txBody>
          <a:bodyPr>
            <a:normAutofit fontScale="90000"/>
          </a:bodyPr>
          <a:lstStyle/>
          <a:p>
            <a:r>
              <a:rPr lang="en-US" sz="4000" b="1" dirty="0"/>
              <a:t>Online Synchronous Case Conferences</a:t>
            </a:r>
            <a:endParaRPr lang="en-US" sz="4000" dirty="0"/>
          </a:p>
        </p:txBody>
      </p:sp>
      <p:sp>
        <p:nvSpPr>
          <p:cNvPr id="3" name="Text Placeholder 2"/>
          <p:cNvSpPr>
            <a:spLocks noGrp="1"/>
          </p:cNvSpPr>
          <p:nvPr>
            <p:ph type="body" idx="1"/>
          </p:nvPr>
        </p:nvSpPr>
        <p:spPr>
          <a:xfrm>
            <a:off x="457200" y="1066800"/>
            <a:ext cx="8229599" cy="5262979"/>
          </a:xfrm>
        </p:spPr>
        <p:txBody>
          <a:bodyPr>
            <a:normAutofit fontScale="92500" lnSpcReduction="10000"/>
          </a:bodyPr>
          <a:lstStyle/>
          <a:p>
            <a:pPr marL="0" lvl="1"/>
            <a:r>
              <a:rPr lang="en-US" sz="2400" dirty="0"/>
              <a:t>Subsequent sessions involve each student presenting a case from their actual acute IP practicum. </a:t>
            </a:r>
          </a:p>
          <a:p>
            <a:pPr marL="0" lvl="1"/>
            <a:endParaRPr lang="en-US" sz="2400" dirty="0"/>
          </a:p>
          <a:p>
            <a:pPr marL="0" lvl="1"/>
            <a:r>
              <a:rPr lang="en-US" sz="2400" dirty="0"/>
              <a:t>Focus on how to best care for the patient (professional roles).</a:t>
            </a:r>
          </a:p>
          <a:p>
            <a:pPr marL="0" lvl="1"/>
            <a:endParaRPr lang="en-US" sz="2400" dirty="0"/>
          </a:p>
          <a:p>
            <a:pPr marL="0" lvl="1"/>
            <a:r>
              <a:rPr lang="en-US" sz="2400" dirty="0"/>
              <a:t>Recommended headings included:</a:t>
            </a:r>
          </a:p>
          <a:p>
            <a:pPr marL="800100" lvl="1" indent="-342900">
              <a:buFont typeface="Arial" panose="020B0604020202020204" pitchFamily="34" charset="0"/>
              <a:buChar char="•"/>
            </a:pPr>
            <a:r>
              <a:rPr lang="en-US" sz="2200" dirty="0"/>
              <a:t>Patient demographics (</a:t>
            </a:r>
            <a:r>
              <a:rPr lang="en-US" sz="2200" dirty="0" smtClean="0"/>
              <a:t>de-identified</a:t>
            </a:r>
            <a:r>
              <a:rPr lang="en-US" sz="2200" dirty="0"/>
              <a:t>)</a:t>
            </a:r>
          </a:p>
          <a:p>
            <a:pPr marL="800100" lvl="1" indent="-342900">
              <a:buFont typeface="Arial" panose="020B0604020202020204" pitchFamily="34" charset="0"/>
              <a:buChar char="•"/>
            </a:pPr>
            <a:r>
              <a:rPr lang="en-US" sz="2200" dirty="0"/>
              <a:t>Chief complaint</a:t>
            </a:r>
          </a:p>
          <a:p>
            <a:pPr marL="800100" lvl="1" indent="-342900">
              <a:buFont typeface="Arial" panose="020B0604020202020204" pitchFamily="34" charset="0"/>
              <a:buChar char="•"/>
            </a:pPr>
            <a:r>
              <a:rPr lang="en-US" sz="2200" dirty="0"/>
              <a:t>History of present illness</a:t>
            </a:r>
          </a:p>
          <a:p>
            <a:pPr marL="800100" lvl="1" indent="-342900">
              <a:buFont typeface="Arial" panose="020B0604020202020204" pitchFamily="34" charset="0"/>
              <a:buChar char="•"/>
            </a:pPr>
            <a:r>
              <a:rPr lang="en-US" sz="2200" dirty="0"/>
              <a:t>Review of systems</a:t>
            </a:r>
          </a:p>
          <a:p>
            <a:pPr marL="800100" lvl="1" indent="-342900">
              <a:buFont typeface="Arial" panose="020B0604020202020204" pitchFamily="34" charset="0"/>
              <a:buChar char="•"/>
            </a:pPr>
            <a:r>
              <a:rPr lang="en-US" sz="2200" dirty="0"/>
              <a:t>Diagnosis</a:t>
            </a:r>
          </a:p>
          <a:p>
            <a:pPr marL="800100" lvl="1" indent="-342900">
              <a:buFont typeface="Arial" panose="020B0604020202020204" pitchFamily="34" charset="0"/>
              <a:buChar char="•"/>
            </a:pPr>
            <a:r>
              <a:rPr lang="en-US" sz="2200" dirty="0"/>
              <a:t>Problem list</a:t>
            </a:r>
          </a:p>
          <a:p>
            <a:pPr marL="800100" lvl="1" indent="-342900">
              <a:buFont typeface="Arial" panose="020B0604020202020204" pitchFamily="34" charset="0"/>
              <a:buChar char="•"/>
            </a:pPr>
            <a:r>
              <a:rPr lang="en-US" sz="2200" dirty="0"/>
              <a:t>Plan of care during hospitalization</a:t>
            </a:r>
          </a:p>
          <a:p>
            <a:pPr marL="800100" lvl="1" indent="-342900">
              <a:buFont typeface="Arial" panose="020B0604020202020204" pitchFamily="34" charset="0"/>
              <a:buChar char="•"/>
            </a:pPr>
            <a:r>
              <a:rPr lang="en-US" sz="2200" dirty="0"/>
              <a:t>Health care providers involved in this patient’s care</a:t>
            </a:r>
          </a:p>
          <a:p>
            <a:endParaRPr lang="en-US" sz="2200" dirty="0"/>
          </a:p>
        </p:txBody>
      </p:sp>
    </p:spTree>
    <p:extLst>
      <p:ext uri="{BB962C8B-B14F-4D97-AF65-F5344CB8AC3E}">
        <p14:creationId xmlns:p14="http://schemas.microsoft.com/office/powerpoint/2010/main" val="22324532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615553"/>
          </a:xfrm>
        </p:spPr>
        <p:txBody>
          <a:bodyPr>
            <a:normAutofit fontScale="90000"/>
          </a:bodyPr>
          <a:lstStyle/>
          <a:p>
            <a:r>
              <a:rPr lang="en-US" sz="4000" b="1" dirty="0"/>
              <a:t>Online Synchronous Case Conferences</a:t>
            </a:r>
            <a:endParaRPr lang="en-US" sz="4000" dirty="0"/>
          </a:p>
        </p:txBody>
      </p:sp>
      <p:sp>
        <p:nvSpPr>
          <p:cNvPr id="4" name="Text Placeholder 3"/>
          <p:cNvSpPr>
            <a:spLocks noGrp="1"/>
          </p:cNvSpPr>
          <p:nvPr>
            <p:ph type="body" idx="1"/>
          </p:nvPr>
        </p:nvSpPr>
        <p:spPr>
          <a:xfrm>
            <a:off x="457200" y="1577340"/>
            <a:ext cx="8229599" cy="4216539"/>
          </a:xfrm>
        </p:spPr>
        <p:txBody>
          <a:bodyPr>
            <a:normAutofit lnSpcReduction="10000"/>
          </a:bodyPr>
          <a:lstStyle/>
          <a:p>
            <a:pPr marL="285750" indent="-285750">
              <a:buFont typeface="Arial" panose="020B0604020202020204" pitchFamily="34" charset="0"/>
              <a:buChar char="•"/>
            </a:pPr>
            <a:r>
              <a:rPr lang="en-US" sz="2400" dirty="0"/>
              <a:t>Students see applicability of this experience to future community engaged educational experiences.</a:t>
            </a:r>
          </a:p>
          <a:p>
            <a:endParaRPr lang="en-US" dirty="0"/>
          </a:p>
          <a:p>
            <a:r>
              <a:rPr lang="en-US" altLang="en-US" sz="2800" dirty="0"/>
              <a:t>Enjoyable aspects</a:t>
            </a:r>
          </a:p>
          <a:p>
            <a:pPr marL="800100" lvl="1" indent="-342900">
              <a:buFont typeface="Arial" panose="020B0604020202020204" pitchFamily="34" charset="0"/>
              <a:buChar char="•"/>
            </a:pPr>
            <a:r>
              <a:rPr lang="en-US" altLang="en-US" sz="2400" dirty="0"/>
              <a:t>Excitement of participating and eagerness to learn</a:t>
            </a:r>
          </a:p>
          <a:p>
            <a:pPr marL="800100" lvl="1" indent="-342900">
              <a:buFont typeface="Arial" panose="020B0604020202020204" pitchFamily="34" charset="0"/>
              <a:buChar char="•"/>
            </a:pPr>
            <a:r>
              <a:rPr lang="en-US" altLang="en-US" sz="2400" dirty="0"/>
              <a:t>Hearing other student ideas/viewpoints on the cases</a:t>
            </a:r>
          </a:p>
          <a:p>
            <a:pPr marL="800100" lvl="1" indent="-342900">
              <a:buFont typeface="Arial" panose="020B0604020202020204" pitchFamily="34" charset="0"/>
              <a:buChar char="•"/>
            </a:pPr>
            <a:r>
              <a:rPr lang="en-US" altLang="en-US" sz="2400" dirty="0"/>
              <a:t>Recognizing other professions’ scope of practice</a:t>
            </a:r>
          </a:p>
          <a:p>
            <a:pPr marL="800100" lvl="1" indent="-342900">
              <a:buFont typeface="Arial" panose="020B0604020202020204" pitchFamily="34" charset="0"/>
              <a:buChar char="•"/>
            </a:pPr>
            <a:r>
              <a:rPr lang="en-US" altLang="en-US" sz="2400" dirty="0"/>
              <a:t>Learning more about what individuals can do to help patients by referring to other professions</a:t>
            </a:r>
          </a:p>
          <a:p>
            <a:pPr marL="800100" lvl="1" indent="-342900">
              <a:buFont typeface="Arial" panose="020B0604020202020204" pitchFamily="34" charset="0"/>
              <a:buChar char="•"/>
            </a:pPr>
            <a:r>
              <a:rPr lang="en-US" altLang="en-US" sz="2400" dirty="0"/>
              <a:t>Efficiency/coordination of the activity</a:t>
            </a:r>
            <a:endParaRPr lang="en-US" alt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1599483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615553"/>
          </a:xfrm>
        </p:spPr>
        <p:txBody>
          <a:bodyPr>
            <a:normAutofit fontScale="90000"/>
          </a:bodyPr>
          <a:lstStyle/>
          <a:p>
            <a:r>
              <a:rPr lang="en-US" sz="4000" b="1" dirty="0"/>
              <a:t>Online Synchronous Case Conferences</a:t>
            </a:r>
            <a:endParaRPr lang="en-US" sz="4000" dirty="0"/>
          </a:p>
        </p:txBody>
      </p:sp>
      <p:sp>
        <p:nvSpPr>
          <p:cNvPr id="4" name="Text Placeholder 3"/>
          <p:cNvSpPr>
            <a:spLocks noGrp="1"/>
          </p:cNvSpPr>
          <p:nvPr>
            <p:ph type="body" idx="1"/>
          </p:nvPr>
        </p:nvSpPr>
        <p:spPr>
          <a:xfrm>
            <a:off x="457200" y="1577340"/>
            <a:ext cx="8229599" cy="3939540"/>
          </a:xfrm>
        </p:spPr>
        <p:txBody>
          <a:bodyPr/>
          <a:lstStyle/>
          <a:p>
            <a:pPr>
              <a:defRPr/>
            </a:pPr>
            <a:r>
              <a:rPr lang="en-US" sz="2800" b="1" dirty="0"/>
              <a:t>Facilitator feedback</a:t>
            </a:r>
          </a:p>
          <a:p>
            <a:pPr marL="800100" lvl="1" indent="-342900">
              <a:buFont typeface="Arial" panose="020B0604020202020204" pitchFamily="34" charset="0"/>
              <a:buChar char="•"/>
              <a:defRPr/>
            </a:pPr>
            <a:r>
              <a:rPr lang="en-US" sz="2400" dirty="0"/>
              <a:t>Overall, the sessions typically go well and all students ended up contributing</a:t>
            </a:r>
          </a:p>
          <a:p>
            <a:pPr marL="800100" lvl="1" indent="-342900">
              <a:buFont typeface="Arial" panose="020B0604020202020204" pitchFamily="34" charset="0"/>
              <a:buChar char="•"/>
              <a:defRPr/>
            </a:pPr>
            <a:r>
              <a:rPr lang="en-US" sz="2400" dirty="0"/>
              <a:t>Exciting way to promote </a:t>
            </a:r>
            <a:r>
              <a:rPr lang="en-US" sz="2400" dirty="0" err="1"/>
              <a:t>interprofessional</a:t>
            </a:r>
            <a:r>
              <a:rPr lang="en-US" sz="2400" dirty="0"/>
              <a:t> learning</a:t>
            </a:r>
          </a:p>
          <a:p>
            <a:pPr marL="800100" lvl="1" indent="-342900">
              <a:buFont typeface="Arial" panose="020B0604020202020204" pitchFamily="34" charset="0"/>
              <a:buChar char="•"/>
              <a:defRPr/>
            </a:pPr>
            <a:r>
              <a:rPr lang="en-US" sz="2400" dirty="0"/>
              <a:t>Satisfying to be a part of this experience and observe students having these type of interactions/experiences</a:t>
            </a:r>
          </a:p>
          <a:p>
            <a:pPr marL="800100" lvl="1" indent="-342900">
              <a:buFont typeface="Arial" panose="020B0604020202020204" pitchFamily="34" charset="0"/>
              <a:buChar char="•"/>
              <a:defRPr/>
            </a:pPr>
            <a:r>
              <a:rPr lang="en-US" sz="2400" dirty="0"/>
              <a:t>Student interaction can be slow to reach full engagement during  1</a:t>
            </a:r>
            <a:r>
              <a:rPr lang="en-US" sz="2400" baseline="30000" dirty="0"/>
              <a:t>st</a:t>
            </a:r>
            <a:r>
              <a:rPr lang="en-US" sz="2400" dirty="0"/>
              <a:t> session but they usually warm up, especially when presenting their case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904247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19"/>
            <a:ext cx="8229599" cy="276999"/>
          </a:xfrm>
        </p:spPr>
        <p:txBody>
          <a:bodyPr>
            <a:normAutofit fontScale="90000"/>
          </a:bodyPr>
          <a:lstStyle/>
          <a:p>
            <a:r>
              <a:rPr lang="en-US" b="1" dirty="0"/>
              <a:t>                         MUSC DPT Curriculum Fulltime Clinical Practicums</a:t>
            </a:r>
            <a:endParaRPr lang="en-US" dirty="0"/>
          </a:p>
        </p:txBody>
      </p:sp>
      <p:pic>
        <p:nvPicPr>
          <p:cNvPr id="6" name="Picture 5"/>
          <p:cNvPicPr>
            <a:picLocks noChangeAspect="1"/>
          </p:cNvPicPr>
          <p:nvPr/>
        </p:nvPicPr>
        <p:blipFill>
          <a:blip r:embed="rId2"/>
          <a:stretch>
            <a:fillRect/>
          </a:stretch>
        </p:blipFill>
        <p:spPr>
          <a:xfrm>
            <a:off x="2362200" y="1693494"/>
            <a:ext cx="4619625" cy="1809750"/>
          </a:xfrm>
          <a:prstGeom prst="rect">
            <a:avLst/>
          </a:prstGeom>
        </p:spPr>
      </p:pic>
      <p:pic>
        <p:nvPicPr>
          <p:cNvPr id="7" name="Picture 6"/>
          <p:cNvPicPr>
            <a:picLocks noChangeAspect="1"/>
          </p:cNvPicPr>
          <p:nvPr/>
        </p:nvPicPr>
        <p:blipFill>
          <a:blip r:embed="rId3"/>
          <a:stretch>
            <a:fillRect/>
          </a:stretch>
        </p:blipFill>
        <p:spPr>
          <a:xfrm>
            <a:off x="2743200" y="3503244"/>
            <a:ext cx="3962400" cy="1562100"/>
          </a:xfrm>
          <a:prstGeom prst="rect">
            <a:avLst/>
          </a:prstGeom>
        </p:spPr>
      </p:pic>
      <p:pic>
        <p:nvPicPr>
          <p:cNvPr id="8" name="Picture 7"/>
          <p:cNvPicPr>
            <a:picLocks noChangeAspect="1"/>
          </p:cNvPicPr>
          <p:nvPr/>
        </p:nvPicPr>
        <p:blipFill>
          <a:blip r:embed="rId4"/>
          <a:stretch>
            <a:fillRect/>
          </a:stretch>
        </p:blipFill>
        <p:spPr>
          <a:xfrm>
            <a:off x="0" y="5047076"/>
            <a:ext cx="9210675" cy="1343043"/>
          </a:xfrm>
          <a:prstGeom prst="rect">
            <a:avLst/>
          </a:prstGeom>
        </p:spPr>
      </p:pic>
      <p:sp>
        <p:nvSpPr>
          <p:cNvPr id="5" name="TextBox 4"/>
          <p:cNvSpPr txBox="1"/>
          <p:nvPr/>
        </p:nvSpPr>
        <p:spPr>
          <a:xfrm>
            <a:off x="990600" y="762000"/>
            <a:ext cx="6578019" cy="923330"/>
          </a:xfrm>
          <a:prstGeom prst="rect">
            <a:avLst/>
          </a:prstGeom>
          <a:noFill/>
        </p:spPr>
        <p:txBody>
          <a:bodyPr wrap="none" rtlCol="0">
            <a:spAutoFit/>
          </a:bodyPr>
          <a:lstStyle/>
          <a:p>
            <a:pPr algn="ctr"/>
            <a:r>
              <a:rPr lang="en-US" dirty="0"/>
              <a:t>Clinical Practicum 1  (5</a:t>
            </a:r>
            <a:r>
              <a:rPr lang="en-US" baseline="30000" dirty="0"/>
              <a:t>th</a:t>
            </a:r>
            <a:r>
              <a:rPr lang="en-US" dirty="0"/>
              <a:t> Semester)  All Outpatient Orthopedics</a:t>
            </a:r>
          </a:p>
          <a:p>
            <a:pPr algn="ctr"/>
            <a:r>
              <a:rPr lang="en-US" dirty="0"/>
              <a:t>Clinical Practicum 2, 3, 4 (8</a:t>
            </a:r>
            <a:r>
              <a:rPr lang="en-US" baseline="30000" dirty="0"/>
              <a:t>th</a:t>
            </a:r>
            <a:r>
              <a:rPr lang="en-US" dirty="0"/>
              <a:t> and 9</a:t>
            </a:r>
            <a:r>
              <a:rPr lang="en-US" baseline="30000" dirty="0"/>
              <a:t>th</a:t>
            </a:r>
            <a:r>
              <a:rPr lang="en-US" dirty="0"/>
              <a:t> Semesters)  All areas of practice</a:t>
            </a:r>
          </a:p>
          <a:p>
            <a:pPr algn="ctr"/>
            <a:endParaRPr lang="en-US" dirty="0"/>
          </a:p>
        </p:txBody>
      </p:sp>
    </p:spTree>
    <p:extLst>
      <p:ext uri="{BB962C8B-B14F-4D97-AF65-F5344CB8AC3E}">
        <p14:creationId xmlns:p14="http://schemas.microsoft.com/office/powerpoint/2010/main" val="26359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organizations</a:t>
            </a:r>
          </a:p>
        </p:txBody>
      </p:sp>
      <p:sp>
        <p:nvSpPr>
          <p:cNvPr id="3" name="Content Placeholder 2"/>
          <p:cNvSpPr>
            <a:spLocks noGrp="1"/>
          </p:cNvSpPr>
          <p:nvPr>
            <p:ph idx="1"/>
          </p:nvPr>
        </p:nvSpPr>
        <p:spPr/>
        <p:txBody>
          <a:bodyPr>
            <a:normAutofit/>
          </a:bodyPr>
          <a:lstStyle/>
          <a:p>
            <a:pPr marL="280988" indent="-280988">
              <a:buNone/>
            </a:pPr>
            <a:r>
              <a:rPr lang="en-US" dirty="0"/>
              <a:t>• Academic Consortium for Complementary &amp; Alternative Health Care (ACCAHC)</a:t>
            </a:r>
          </a:p>
          <a:p>
            <a:pPr marL="280988" indent="-280988">
              <a:buNone/>
            </a:pPr>
            <a:r>
              <a:rPr lang="en-US" dirty="0"/>
              <a:t>• American Physical Therapy Association (APTA)</a:t>
            </a:r>
          </a:p>
          <a:p>
            <a:pPr marL="280988" indent="-280988">
              <a:buNone/>
            </a:pPr>
            <a:r>
              <a:rPr lang="en-US" dirty="0"/>
              <a:t>• American Speech-Language-Hearing Association (ASHA)</a:t>
            </a:r>
          </a:p>
          <a:p>
            <a:pPr marL="280988" indent="-280988">
              <a:buNone/>
            </a:pPr>
            <a:r>
              <a:rPr lang="en-US" dirty="0"/>
              <a:t>• Association of Schools of Allied Health Professions (ASAHP)</a:t>
            </a:r>
          </a:p>
          <a:p>
            <a:pPr marL="280988" indent="-280988">
              <a:buNone/>
            </a:pPr>
            <a:r>
              <a:rPr lang="en-US" dirty="0"/>
              <a:t>• Society of Simulation in Healthcare (SSH)</a:t>
            </a:r>
          </a:p>
          <a:p>
            <a:endParaRPr lang="en-US" dirty="0"/>
          </a:p>
        </p:txBody>
      </p:sp>
    </p:spTree>
    <p:extLst>
      <p:ext uri="{BB962C8B-B14F-4D97-AF65-F5344CB8AC3E}">
        <p14:creationId xmlns:p14="http://schemas.microsoft.com/office/powerpoint/2010/main" val="1676956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4" name="Title 3"/>
          <p:cNvSpPr>
            <a:spLocks noGrp="1"/>
          </p:cNvSpPr>
          <p:nvPr>
            <p:ph type="title"/>
          </p:nvPr>
        </p:nvSpPr>
        <p:spPr>
          <a:xfrm>
            <a:off x="228600" y="274319"/>
            <a:ext cx="8763000" cy="1097279"/>
          </a:xfrm>
        </p:spPr>
        <p:txBody>
          <a:bodyPr/>
          <a:lstStyle/>
          <a:p>
            <a:r>
              <a:rPr lang="en-US" sz="2400" b="1" dirty="0"/>
              <a:t>Interprofessional Healthcare Delivery Activity Tracking Form </a:t>
            </a:r>
            <a:r>
              <a:rPr lang="en-US" sz="2000" dirty="0"/>
              <a:t>(IPHDAT)</a:t>
            </a:r>
          </a:p>
        </p:txBody>
      </p:sp>
      <p:sp>
        <p:nvSpPr>
          <p:cNvPr id="5" name="Text Placeholder 4"/>
          <p:cNvSpPr>
            <a:spLocks noGrp="1"/>
          </p:cNvSpPr>
          <p:nvPr>
            <p:ph sz="half" idx="2"/>
          </p:nvPr>
        </p:nvSpPr>
        <p:spPr>
          <a:xfrm>
            <a:off x="429987" y="989903"/>
            <a:ext cx="4800600" cy="5447645"/>
          </a:xfrm>
        </p:spPr>
        <p:txBody>
          <a:bodyPr>
            <a:normAutofit lnSpcReduction="10000"/>
          </a:bodyPr>
          <a:lstStyle/>
          <a:p>
            <a:r>
              <a:rPr lang="en-US" sz="2400" dirty="0"/>
              <a:t>Online, Self-assessed form using </a:t>
            </a:r>
            <a:r>
              <a:rPr lang="en-US" sz="2400" dirty="0" err="1"/>
              <a:t>RedCAP</a:t>
            </a:r>
            <a:r>
              <a:rPr lang="en-US" sz="2400" dirty="0"/>
              <a:t> as a mechanism to </a:t>
            </a:r>
            <a:r>
              <a:rPr lang="en-US" sz="2400" dirty="0" smtClean="0"/>
              <a:t>collect </a:t>
            </a:r>
            <a:r>
              <a:rPr lang="en-US" sz="2400" dirty="0"/>
              <a:t>information about IP occurrences (started with word form in 2008)</a:t>
            </a:r>
          </a:p>
          <a:p>
            <a:endParaRPr lang="en-US" sz="2400" dirty="0"/>
          </a:p>
          <a:p>
            <a:r>
              <a:rPr lang="en-US" sz="2400" dirty="0"/>
              <a:t>IPHDAT is used by the College of Health Profession students during full-time practicums. </a:t>
            </a:r>
          </a:p>
          <a:p>
            <a:r>
              <a:rPr lang="en-US" sz="2400" dirty="0"/>
              <a:t>Programs include:</a:t>
            </a:r>
          </a:p>
          <a:p>
            <a:pPr lvl="1"/>
            <a:r>
              <a:rPr lang="en-US" sz="2400" dirty="0"/>
              <a:t>Anesthesia for Nurses</a:t>
            </a:r>
          </a:p>
          <a:p>
            <a:pPr lvl="1"/>
            <a:r>
              <a:rPr lang="en-US" sz="2400" dirty="0"/>
              <a:t>Cardiovascular Perfusion</a:t>
            </a:r>
          </a:p>
          <a:p>
            <a:pPr lvl="1"/>
            <a:r>
              <a:rPr lang="en-US" sz="2400" dirty="0"/>
              <a:t>Occupational Therapy</a:t>
            </a:r>
          </a:p>
          <a:p>
            <a:pPr lvl="1"/>
            <a:r>
              <a:rPr lang="en-US" sz="2400" dirty="0"/>
              <a:t>Physician  Assistant Studies</a:t>
            </a:r>
          </a:p>
          <a:p>
            <a:pPr lvl="1"/>
            <a:r>
              <a:rPr lang="en-US" sz="2400" dirty="0"/>
              <a:t>Physical Therapy</a:t>
            </a:r>
          </a:p>
          <a:p>
            <a:endParaRPr lang="en-US" dirty="0"/>
          </a:p>
        </p:txBody>
      </p:sp>
      <p:pic>
        <p:nvPicPr>
          <p:cNvPr id="3" name="Picture 2"/>
          <p:cNvPicPr>
            <a:picLocks noChangeAspect="1"/>
          </p:cNvPicPr>
          <p:nvPr/>
        </p:nvPicPr>
        <p:blipFill>
          <a:blip r:embed="rId2"/>
          <a:stretch>
            <a:fillRect/>
          </a:stretch>
        </p:blipFill>
        <p:spPr>
          <a:xfrm>
            <a:off x="5464629" y="1543131"/>
            <a:ext cx="2971799" cy="1834702"/>
          </a:xfrm>
          <a:prstGeom prst="rect">
            <a:avLst/>
          </a:prstGeom>
        </p:spPr>
      </p:pic>
    </p:spTree>
    <p:extLst>
      <p:ext uri="{BB962C8B-B14F-4D97-AF65-F5344CB8AC3E}">
        <p14:creationId xmlns:p14="http://schemas.microsoft.com/office/powerpoint/2010/main" val="24608162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686800" cy="615553"/>
          </a:xfrm>
        </p:spPr>
        <p:txBody>
          <a:bodyPr/>
          <a:lstStyle/>
          <a:p>
            <a:r>
              <a:rPr lang="en-US" sz="2400" b="1" dirty="0"/>
              <a:t>Interprofessional Healthcare Delivery Activity Tracking Form </a:t>
            </a:r>
            <a:r>
              <a:rPr lang="en-US" sz="1600" dirty="0"/>
              <a:t>(IPHDAT)</a:t>
            </a:r>
            <a:endParaRPr lang="en-US" dirty="0"/>
          </a:p>
        </p:txBody>
      </p:sp>
      <p:sp>
        <p:nvSpPr>
          <p:cNvPr id="4" name="Text Placeholder 3"/>
          <p:cNvSpPr>
            <a:spLocks noGrp="1"/>
          </p:cNvSpPr>
          <p:nvPr>
            <p:ph type="body" idx="1"/>
          </p:nvPr>
        </p:nvSpPr>
        <p:spPr>
          <a:xfrm>
            <a:off x="457200" y="889872"/>
            <a:ext cx="8229599" cy="5993905"/>
          </a:xfrm>
        </p:spPr>
        <p:txBody>
          <a:bodyPr>
            <a:normAutofit fontScale="92500" lnSpcReduction="10000"/>
          </a:bodyPr>
          <a:lstStyle/>
          <a:p>
            <a:r>
              <a:rPr lang="en-US" sz="2000" dirty="0"/>
              <a:t>Gathers information including practicum </a:t>
            </a:r>
            <a:r>
              <a:rPr lang="en-US" sz="2000" b="1" u="sng" dirty="0"/>
              <a:t>settings:</a:t>
            </a:r>
          </a:p>
          <a:p>
            <a:pPr marL="742950" lvl="1" indent="-285750">
              <a:buFont typeface="Arial" panose="020B0604020202020204" pitchFamily="34" charset="0"/>
              <a:buChar char="•"/>
            </a:pPr>
            <a:r>
              <a:rPr lang="en-US" sz="2000" dirty="0"/>
              <a:t>Acute Care</a:t>
            </a:r>
          </a:p>
          <a:p>
            <a:pPr marL="742950" lvl="1" indent="-285750">
              <a:buFont typeface="Arial" panose="020B0604020202020204" pitchFamily="34" charset="0"/>
              <a:buChar char="•"/>
            </a:pPr>
            <a:r>
              <a:rPr lang="en-US" sz="2000" dirty="0"/>
              <a:t>Inpatient Rehabilitation</a:t>
            </a:r>
          </a:p>
          <a:p>
            <a:pPr marL="742950" lvl="1" indent="-285750">
              <a:buFont typeface="Arial" panose="020B0604020202020204" pitchFamily="34" charset="0"/>
              <a:buChar char="•"/>
            </a:pPr>
            <a:r>
              <a:rPr lang="en-US" sz="2000" dirty="0"/>
              <a:t>Skilled Nursing Facility/Assisted Living Facility</a:t>
            </a:r>
          </a:p>
          <a:p>
            <a:pPr marL="742950" lvl="1" indent="-285750">
              <a:buFont typeface="Arial" panose="020B0604020202020204" pitchFamily="34" charset="0"/>
              <a:buChar char="•"/>
            </a:pPr>
            <a:r>
              <a:rPr lang="en-US" sz="2000" dirty="0"/>
              <a:t>Outpatient Hospital</a:t>
            </a:r>
          </a:p>
          <a:p>
            <a:pPr marL="742950" lvl="1" indent="-285750">
              <a:buFont typeface="Arial" panose="020B0604020202020204" pitchFamily="34" charset="0"/>
              <a:buChar char="•"/>
            </a:pPr>
            <a:r>
              <a:rPr lang="en-US" sz="2000" dirty="0"/>
              <a:t>Outpatient Private Practice</a:t>
            </a:r>
          </a:p>
          <a:p>
            <a:pPr marL="742950" lvl="1" indent="-285750">
              <a:buFont typeface="Arial" panose="020B0604020202020204" pitchFamily="34" charset="0"/>
              <a:buChar char="•"/>
            </a:pPr>
            <a:r>
              <a:rPr lang="en-US" sz="2000" dirty="0"/>
              <a:t>Outpatient Rehabilitation Hospital</a:t>
            </a:r>
          </a:p>
          <a:p>
            <a:pPr marL="742950" lvl="1" indent="-285750">
              <a:buFont typeface="Arial" panose="020B0604020202020204" pitchFamily="34" charset="0"/>
              <a:buChar char="•"/>
            </a:pPr>
            <a:r>
              <a:rPr lang="en-US" sz="2000" dirty="0"/>
              <a:t>Home Health	</a:t>
            </a:r>
          </a:p>
          <a:p>
            <a:pPr marL="742950" lvl="1" indent="-285750">
              <a:buFont typeface="Arial" panose="020B0604020202020204" pitchFamily="34" charset="0"/>
              <a:buChar char="•"/>
            </a:pPr>
            <a:r>
              <a:rPr lang="en-US" sz="2000" dirty="0"/>
              <a:t>School</a:t>
            </a:r>
          </a:p>
          <a:p>
            <a:pPr marL="742950" lvl="1" indent="-285750">
              <a:buFont typeface="Arial" panose="020B0604020202020204" pitchFamily="34" charset="0"/>
              <a:buChar char="•"/>
            </a:pPr>
            <a:r>
              <a:rPr lang="en-US" sz="2000" dirty="0"/>
              <a:t>Mental Health</a:t>
            </a:r>
          </a:p>
          <a:p>
            <a:pPr marL="742950" lvl="1" indent="-285750">
              <a:buFont typeface="Arial" panose="020B0604020202020204" pitchFamily="34" charset="0"/>
              <a:buChar char="•"/>
            </a:pPr>
            <a:r>
              <a:rPr lang="en-US" sz="2000" dirty="0"/>
              <a:t>Other    __________</a:t>
            </a:r>
          </a:p>
          <a:p>
            <a:pPr marL="742950" lvl="1" indent="-285750">
              <a:buFont typeface="Arial" panose="020B0604020202020204" pitchFamily="34" charset="0"/>
              <a:buChar char="•"/>
            </a:pPr>
            <a:endParaRPr lang="en-US" sz="2000" dirty="0"/>
          </a:p>
          <a:p>
            <a:r>
              <a:rPr lang="en-US" sz="2000" b="1" dirty="0"/>
              <a:t>Types of ACTIVE collaboration </a:t>
            </a:r>
            <a:r>
              <a:rPr lang="en-US" sz="2000" dirty="0"/>
              <a:t>including:</a:t>
            </a:r>
          </a:p>
          <a:p>
            <a:pPr marL="742950" lvl="1" indent="-285750">
              <a:buFont typeface="Arial" panose="020B0604020202020204" pitchFamily="34" charset="0"/>
              <a:buChar char="•"/>
            </a:pPr>
            <a:r>
              <a:rPr lang="en-US" sz="2000" dirty="0"/>
              <a:t>Case conference </a:t>
            </a:r>
          </a:p>
          <a:p>
            <a:pPr marL="742950" lvl="1" indent="-285750">
              <a:buFont typeface="Arial" panose="020B0604020202020204" pitchFamily="34" charset="0"/>
              <a:buChar char="•"/>
            </a:pPr>
            <a:r>
              <a:rPr lang="en-US" sz="2000" dirty="0"/>
              <a:t>D/C Planning Meeting</a:t>
            </a:r>
          </a:p>
          <a:p>
            <a:pPr marL="742950" lvl="1" indent="-285750">
              <a:buFont typeface="Arial" panose="020B0604020202020204" pitchFamily="34" charset="0"/>
              <a:buChar char="•"/>
            </a:pPr>
            <a:r>
              <a:rPr lang="en-US" sz="2000" dirty="0"/>
              <a:t>Phone Call</a:t>
            </a:r>
          </a:p>
          <a:p>
            <a:pPr marL="742950" lvl="1" indent="-285750">
              <a:buFont typeface="Arial" panose="020B0604020202020204" pitchFamily="34" charset="0"/>
              <a:buChar char="•"/>
            </a:pPr>
            <a:r>
              <a:rPr lang="en-US" sz="2000" dirty="0"/>
              <a:t>Other live meeting</a:t>
            </a:r>
          </a:p>
          <a:p>
            <a:pPr marL="742950" lvl="1" indent="-285750">
              <a:buFont typeface="Arial" panose="020B0604020202020204" pitchFamily="34" charset="0"/>
              <a:buChar char="•"/>
            </a:pPr>
            <a:r>
              <a:rPr lang="en-US" sz="2000" dirty="0"/>
              <a:t>Electronic Communications</a:t>
            </a:r>
          </a:p>
          <a:p>
            <a:endParaRPr lang="en-US" dirty="0"/>
          </a:p>
        </p:txBody>
      </p:sp>
    </p:spTree>
    <p:extLst>
      <p:ext uri="{BB962C8B-B14F-4D97-AF65-F5344CB8AC3E}">
        <p14:creationId xmlns:p14="http://schemas.microsoft.com/office/powerpoint/2010/main" val="20280268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228600" y="274319"/>
            <a:ext cx="8686800" cy="646331"/>
          </a:xfrm>
        </p:spPr>
        <p:txBody>
          <a:bodyPr>
            <a:normAutofit fontScale="90000"/>
          </a:bodyPr>
          <a:lstStyle/>
          <a:p>
            <a:r>
              <a:rPr lang="en-US" sz="2400" b="1" dirty="0"/>
              <a:t>Interprofessional Healthcare Delivery Activity Tracking Form </a:t>
            </a:r>
            <a:r>
              <a:rPr lang="en-US" dirty="0"/>
              <a:t>(IHPDAT)</a:t>
            </a:r>
          </a:p>
        </p:txBody>
      </p:sp>
      <p:sp>
        <p:nvSpPr>
          <p:cNvPr id="5" name="Content Placeholder 4"/>
          <p:cNvSpPr>
            <a:spLocks noGrp="1"/>
          </p:cNvSpPr>
          <p:nvPr>
            <p:ph sz="half" idx="2"/>
          </p:nvPr>
        </p:nvSpPr>
        <p:spPr>
          <a:xfrm>
            <a:off x="457200" y="1577340"/>
            <a:ext cx="3977640" cy="3323987"/>
          </a:xfrm>
        </p:spPr>
        <p:txBody>
          <a:bodyPr>
            <a:normAutofit fontScale="92500" lnSpcReduction="20000"/>
          </a:bodyPr>
          <a:lstStyle/>
          <a:p>
            <a:r>
              <a:rPr lang="en-US" sz="2400" dirty="0"/>
              <a:t>Audiology</a:t>
            </a:r>
          </a:p>
          <a:p>
            <a:r>
              <a:rPr lang="en-US" sz="2400" dirty="0"/>
              <a:t>Cardiovascular Perfusion</a:t>
            </a:r>
          </a:p>
          <a:p>
            <a:r>
              <a:rPr lang="en-US" sz="2400" dirty="0"/>
              <a:t>Dentistry</a:t>
            </a:r>
          </a:p>
          <a:p>
            <a:r>
              <a:rPr lang="en-US" sz="2400" dirty="0"/>
              <a:t>DME Consultant</a:t>
            </a:r>
          </a:p>
          <a:p>
            <a:r>
              <a:rPr lang="en-US" sz="2400" dirty="0"/>
              <a:t>Dietary</a:t>
            </a:r>
          </a:p>
          <a:p>
            <a:r>
              <a:rPr lang="en-US" sz="2400" dirty="0"/>
              <a:t>Education</a:t>
            </a:r>
          </a:p>
          <a:p>
            <a:r>
              <a:rPr lang="en-US" sz="2400" dirty="0"/>
              <a:t>Medicine (MD/PA)</a:t>
            </a:r>
          </a:p>
          <a:p>
            <a:r>
              <a:rPr lang="en-US" sz="2400" dirty="0"/>
              <a:t>Nursing</a:t>
            </a:r>
          </a:p>
          <a:p>
            <a:r>
              <a:rPr lang="en-US" sz="2400" dirty="0"/>
              <a:t>Occupational Therapy</a:t>
            </a:r>
          </a:p>
        </p:txBody>
      </p:sp>
      <p:sp>
        <p:nvSpPr>
          <p:cNvPr id="6" name="Content Placeholder 5"/>
          <p:cNvSpPr>
            <a:spLocks noGrp="1"/>
          </p:cNvSpPr>
          <p:nvPr>
            <p:ph sz="half" idx="4294967295"/>
          </p:nvPr>
        </p:nvSpPr>
        <p:spPr>
          <a:xfrm>
            <a:off x="4709159" y="1577340"/>
            <a:ext cx="3977640" cy="3600986"/>
          </a:xfrm>
          <a:prstGeom prst="rect">
            <a:avLst/>
          </a:prstGeom>
        </p:spPr>
        <p:txBody>
          <a:bodyPr>
            <a:normAutofit fontScale="92500" lnSpcReduction="10000"/>
          </a:bodyPr>
          <a:lstStyle/>
          <a:p>
            <a:r>
              <a:rPr lang="en-US" sz="2400" dirty="0"/>
              <a:t>Pharmacy</a:t>
            </a:r>
          </a:p>
          <a:p>
            <a:r>
              <a:rPr lang="en-US" sz="2400" dirty="0"/>
              <a:t>Physical Therapy</a:t>
            </a:r>
          </a:p>
          <a:p>
            <a:r>
              <a:rPr lang="en-US" sz="2400" dirty="0"/>
              <a:t>Prosthetics/Orthotics</a:t>
            </a:r>
          </a:p>
          <a:p>
            <a:r>
              <a:rPr lang="en-US" sz="2400" dirty="0"/>
              <a:t>Psychology</a:t>
            </a:r>
          </a:p>
          <a:p>
            <a:r>
              <a:rPr lang="en-US" sz="2400" dirty="0"/>
              <a:t>Recreational Therapy</a:t>
            </a:r>
          </a:p>
          <a:p>
            <a:r>
              <a:rPr lang="en-US" sz="2400" dirty="0"/>
              <a:t>Respiratory Therapy</a:t>
            </a:r>
          </a:p>
          <a:p>
            <a:r>
              <a:rPr lang="en-US" sz="2400" dirty="0"/>
              <a:t>Social Work</a:t>
            </a:r>
          </a:p>
          <a:p>
            <a:r>
              <a:rPr lang="en-US" sz="2400" dirty="0"/>
              <a:t>Speech Pathology</a:t>
            </a:r>
          </a:p>
          <a:p>
            <a:r>
              <a:rPr lang="en-US" sz="2400" dirty="0"/>
              <a:t>Vocational Rehabilitation</a:t>
            </a:r>
          </a:p>
          <a:p>
            <a:endParaRPr lang="en-US" dirty="0"/>
          </a:p>
        </p:txBody>
      </p:sp>
      <p:sp>
        <p:nvSpPr>
          <p:cNvPr id="4" name="TextBox 3"/>
          <p:cNvSpPr txBox="1"/>
          <p:nvPr/>
        </p:nvSpPr>
        <p:spPr>
          <a:xfrm>
            <a:off x="228600" y="888243"/>
            <a:ext cx="6900030" cy="738664"/>
          </a:xfrm>
          <a:prstGeom prst="rect">
            <a:avLst/>
          </a:prstGeom>
          <a:noFill/>
        </p:spPr>
        <p:txBody>
          <a:bodyPr wrap="none" rtlCol="0">
            <a:spAutoFit/>
          </a:bodyPr>
          <a:lstStyle/>
          <a:p>
            <a:r>
              <a:rPr lang="en-US" sz="2400" dirty="0"/>
              <a:t>Types of </a:t>
            </a:r>
            <a:r>
              <a:rPr lang="en-US" sz="2400" b="1" dirty="0"/>
              <a:t>practitioners</a:t>
            </a:r>
            <a:r>
              <a:rPr lang="en-US" sz="2400" dirty="0"/>
              <a:t> they actively collaborated with:</a:t>
            </a:r>
          </a:p>
          <a:p>
            <a:endParaRPr lang="en-US" dirty="0"/>
          </a:p>
        </p:txBody>
      </p:sp>
    </p:spTree>
    <p:extLst>
      <p:ext uri="{BB962C8B-B14F-4D97-AF65-F5344CB8AC3E}">
        <p14:creationId xmlns:p14="http://schemas.microsoft.com/office/powerpoint/2010/main" val="36630554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40268871"/>
              </p:ext>
            </p:extLst>
          </p:nvPr>
        </p:nvGraphicFramePr>
        <p:xfrm>
          <a:off x="0" y="8164"/>
          <a:ext cx="9144000" cy="68498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58345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21990970"/>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44390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77898937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83146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705068237"/>
              </p:ext>
            </p:extLst>
          </p:nvPr>
        </p:nvGraphicFramePr>
        <p:xfrm>
          <a:off x="5334000" y="1"/>
          <a:ext cx="381000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539326739"/>
              </p:ext>
            </p:extLst>
          </p:nvPr>
        </p:nvGraphicFramePr>
        <p:xfrm>
          <a:off x="-685800" y="0"/>
          <a:ext cx="6186633" cy="3601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006793786"/>
              </p:ext>
            </p:extLst>
          </p:nvPr>
        </p:nvGraphicFramePr>
        <p:xfrm>
          <a:off x="-701489" y="3579441"/>
          <a:ext cx="6202322" cy="35900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99133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4261767735"/>
              </p:ext>
            </p:extLst>
          </p:nvPr>
        </p:nvGraphicFramePr>
        <p:xfrm>
          <a:off x="4724400" y="-609600"/>
          <a:ext cx="4800600" cy="7620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428356879"/>
              </p:ext>
            </p:extLst>
          </p:nvPr>
        </p:nvGraphicFramePr>
        <p:xfrm>
          <a:off x="-152400" y="3543742"/>
          <a:ext cx="5638800" cy="34666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1900632207"/>
              </p:ext>
            </p:extLst>
          </p:nvPr>
        </p:nvGraphicFramePr>
        <p:xfrm>
          <a:off x="-152400" y="0"/>
          <a:ext cx="5344885" cy="35900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936745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369332"/>
          </a:xfrm>
        </p:spPr>
        <p:txBody>
          <a:bodyPr>
            <a:normAutofit fontScale="90000"/>
          </a:bodyPr>
          <a:lstStyle/>
          <a:p>
            <a:r>
              <a:rPr lang="en-US" sz="2400" b="1" dirty="0"/>
              <a:t>Interprofessional Healthcare Delivery Activity Tracking Form</a:t>
            </a:r>
          </a:p>
        </p:txBody>
      </p:sp>
      <p:sp>
        <p:nvSpPr>
          <p:cNvPr id="4" name="Text Placeholder 3"/>
          <p:cNvSpPr>
            <a:spLocks noGrp="1"/>
          </p:cNvSpPr>
          <p:nvPr>
            <p:ph type="body" idx="1"/>
          </p:nvPr>
        </p:nvSpPr>
        <p:spPr>
          <a:xfrm>
            <a:off x="457200" y="990600"/>
            <a:ext cx="8458200" cy="5139869"/>
          </a:xfrm>
        </p:spPr>
        <p:txBody>
          <a:bodyPr/>
          <a:lstStyle/>
          <a:p>
            <a:r>
              <a:rPr lang="en-US" sz="2000" dirty="0"/>
              <a:t>Student instructions:  Describe ……</a:t>
            </a:r>
            <a:r>
              <a:rPr lang="en-US" sz="2000" b="1" dirty="0" err="1"/>
              <a:t>interprofessional</a:t>
            </a:r>
            <a:r>
              <a:rPr lang="en-US" sz="2000" b="1" dirty="0"/>
              <a:t> team….. patient/ family included…</a:t>
            </a:r>
          </a:p>
          <a:p>
            <a:endParaRPr lang="en-US" sz="2000" dirty="0"/>
          </a:p>
          <a:p>
            <a:r>
              <a:rPr lang="en-US" sz="2000" b="1" dirty="0"/>
              <a:t>Hospital OP:</a:t>
            </a:r>
          </a:p>
          <a:p>
            <a:r>
              <a:rPr lang="en-US" sz="2000" dirty="0"/>
              <a:t>“In the clinic I am working in we have PT's, 1 PTA, 1 OT, 1 SLP and we all work alongside and with one another. This facility was part of a hospital so I communicated with cardiac doctors about patient problems and discharge decisions.”</a:t>
            </a:r>
          </a:p>
          <a:p>
            <a:endParaRPr lang="en-US" sz="2000" dirty="0"/>
          </a:p>
          <a:p>
            <a:r>
              <a:rPr lang="en-US" sz="2000" dirty="0"/>
              <a:t>“I was able to work closely with OT, speech pathologists, and PTA's, however, I did not feel that this location had enough patient load collaboration ingrained into this facilities standards. There were no formal meetings to talk about patients with OTs or PTA's. I had to reach out to other health professionals personally for patient care collaboration.”</a:t>
            </a:r>
          </a:p>
          <a:p>
            <a:endParaRPr lang="en-US" b="1" dirty="0"/>
          </a:p>
          <a:p>
            <a:endParaRPr lang="en-US" dirty="0"/>
          </a:p>
          <a:p>
            <a:endParaRPr lang="en-US" dirty="0"/>
          </a:p>
        </p:txBody>
      </p:sp>
    </p:spTree>
    <p:extLst>
      <p:ext uri="{BB962C8B-B14F-4D97-AF65-F5344CB8AC3E}">
        <p14:creationId xmlns:p14="http://schemas.microsoft.com/office/powerpoint/2010/main" val="36279756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0153" y="6437548"/>
            <a:ext cx="4642485" cy="254000"/>
          </a:xfrm>
          <a:prstGeom prst="rect">
            <a:avLst/>
          </a:prstGeom>
        </p:spPr>
        <p:txBody>
          <a:bodyPr vert="horz" wrap="square" lIns="0" tIns="0" rIns="0" bIns="0" rtlCol="0">
            <a:spAutoFit/>
          </a:bodyPr>
          <a:lstStyle/>
          <a:p>
            <a:pPr marL="12700">
              <a:lnSpc>
                <a:spcPct val="100000"/>
              </a:lnSpc>
            </a:pPr>
            <a:r>
              <a:rPr sz="1800" b="1" spc="-5" dirty="0">
                <a:latin typeface="Calibri"/>
                <a:cs typeface="Calibri"/>
              </a:rPr>
              <a:t>N</a:t>
            </a:r>
            <a:r>
              <a:rPr sz="1800" b="1" spc="-20" dirty="0">
                <a:latin typeface="Calibri"/>
                <a:cs typeface="Calibri"/>
              </a:rPr>
              <a:t>a</a:t>
            </a:r>
            <a:r>
              <a:rPr sz="1800" b="1" spc="-5" dirty="0">
                <a:latin typeface="Calibri"/>
                <a:cs typeface="Calibri"/>
              </a:rPr>
              <a:t>tio</a:t>
            </a:r>
            <a:r>
              <a:rPr sz="1800" b="1" dirty="0">
                <a:latin typeface="Calibri"/>
                <a:cs typeface="Calibri"/>
              </a:rPr>
              <a:t>n</a:t>
            </a:r>
            <a:r>
              <a:rPr sz="1800" b="1" spc="-10" dirty="0">
                <a:latin typeface="Calibri"/>
                <a:cs typeface="Calibri"/>
              </a:rPr>
              <a:t>a</a:t>
            </a:r>
            <a:r>
              <a:rPr sz="1800" b="1" spc="-5" dirty="0">
                <a:latin typeface="Calibri"/>
                <a:cs typeface="Calibri"/>
              </a:rPr>
              <a:t>l</a:t>
            </a:r>
            <a:r>
              <a:rPr sz="1800" b="1" spc="-35" dirty="0">
                <a:latin typeface="Calibri"/>
                <a:cs typeface="Calibri"/>
              </a:rPr>
              <a:t> </a:t>
            </a:r>
            <a:r>
              <a:rPr sz="1800" b="1" spc="-5" dirty="0">
                <a:latin typeface="Calibri"/>
                <a:cs typeface="Calibri"/>
              </a:rPr>
              <a:t>I</a:t>
            </a:r>
            <a:r>
              <a:rPr sz="1800" b="1" spc="-15" dirty="0">
                <a:latin typeface="Calibri"/>
                <a:cs typeface="Calibri"/>
              </a:rPr>
              <a:t>n</a:t>
            </a:r>
            <a:r>
              <a:rPr sz="1800" b="1" spc="-30" dirty="0">
                <a:latin typeface="Calibri"/>
                <a:cs typeface="Calibri"/>
              </a:rPr>
              <a:t>t</a:t>
            </a:r>
            <a:r>
              <a:rPr sz="1800" b="1" spc="5" dirty="0">
                <a:latin typeface="Calibri"/>
                <a:cs typeface="Calibri"/>
              </a:rPr>
              <a:t>e</a:t>
            </a:r>
            <a:r>
              <a:rPr sz="1800" b="1" spc="-5" dirty="0">
                <a:latin typeface="Calibri"/>
                <a:cs typeface="Calibri"/>
              </a:rPr>
              <a:t>r</a:t>
            </a:r>
            <a:r>
              <a:rPr sz="1800" b="1" dirty="0">
                <a:latin typeface="Calibri"/>
                <a:cs typeface="Calibri"/>
              </a:rPr>
              <a:t>p</a:t>
            </a:r>
            <a:r>
              <a:rPr sz="1800" b="1" spc="-30" dirty="0">
                <a:latin typeface="Calibri"/>
                <a:cs typeface="Calibri"/>
              </a:rPr>
              <a:t>r</a:t>
            </a:r>
            <a:r>
              <a:rPr sz="1800" b="1" spc="-5" dirty="0">
                <a:latin typeface="Calibri"/>
                <a:cs typeface="Calibri"/>
              </a:rPr>
              <a:t>o</a:t>
            </a:r>
            <a:r>
              <a:rPr sz="1800" b="1" spc="-45" dirty="0">
                <a:latin typeface="Calibri"/>
                <a:cs typeface="Calibri"/>
              </a:rPr>
              <a:t>f</a:t>
            </a:r>
            <a:r>
              <a:rPr sz="1800" b="1" spc="5" dirty="0">
                <a:latin typeface="Calibri"/>
                <a:cs typeface="Calibri"/>
              </a:rPr>
              <a:t>e</a:t>
            </a:r>
            <a:r>
              <a:rPr sz="1800" b="1" spc="-20" dirty="0">
                <a:latin typeface="Calibri"/>
                <a:cs typeface="Calibri"/>
              </a:rPr>
              <a:t>s</a:t>
            </a:r>
            <a:r>
              <a:rPr sz="1800" b="1" spc="-5" dirty="0">
                <a:latin typeface="Calibri"/>
                <a:cs typeface="Calibri"/>
              </a:rPr>
              <a:t>s</a:t>
            </a:r>
            <a:r>
              <a:rPr sz="1800" b="1" spc="-15" dirty="0">
                <a:latin typeface="Calibri"/>
                <a:cs typeface="Calibri"/>
              </a:rPr>
              <a:t>i</a:t>
            </a:r>
            <a:r>
              <a:rPr sz="1800" b="1" spc="-5" dirty="0">
                <a:latin typeface="Calibri"/>
                <a:cs typeface="Calibri"/>
              </a:rPr>
              <a:t>o</a:t>
            </a:r>
            <a:r>
              <a:rPr sz="1800" b="1" spc="-15" dirty="0">
                <a:latin typeface="Calibri"/>
                <a:cs typeface="Calibri"/>
              </a:rPr>
              <a:t>n</a:t>
            </a:r>
            <a:r>
              <a:rPr sz="1800" b="1" spc="-10" dirty="0">
                <a:latin typeface="Calibri"/>
                <a:cs typeface="Calibri"/>
              </a:rPr>
              <a:t>a</a:t>
            </a:r>
            <a:r>
              <a:rPr sz="1800" b="1" spc="-5" dirty="0">
                <a:latin typeface="Calibri"/>
                <a:cs typeface="Calibri"/>
              </a:rPr>
              <a:t>l</a:t>
            </a:r>
            <a:r>
              <a:rPr sz="1800" b="1" spc="-10" dirty="0">
                <a:latin typeface="Calibri"/>
                <a:cs typeface="Calibri"/>
              </a:rPr>
              <a:t> </a:t>
            </a:r>
            <a:r>
              <a:rPr sz="1800" b="1" spc="-35" dirty="0">
                <a:latin typeface="Calibri"/>
                <a:cs typeface="Calibri"/>
              </a:rPr>
              <a:t>E</a:t>
            </a:r>
            <a:r>
              <a:rPr sz="1800" b="1" spc="-15" dirty="0">
                <a:latin typeface="Calibri"/>
                <a:cs typeface="Calibri"/>
              </a:rPr>
              <a:t>d</a:t>
            </a:r>
            <a:r>
              <a:rPr sz="1800" b="1" dirty="0">
                <a:latin typeface="Calibri"/>
                <a:cs typeface="Calibri"/>
              </a:rPr>
              <a:t>u</a:t>
            </a:r>
            <a:r>
              <a:rPr sz="1800" b="1" spc="-25" dirty="0">
                <a:latin typeface="Calibri"/>
                <a:cs typeface="Calibri"/>
              </a:rPr>
              <a:t>c</a:t>
            </a:r>
            <a:r>
              <a:rPr sz="1800" b="1" spc="-20" dirty="0">
                <a:latin typeface="Calibri"/>
                <a:cs typeface="Calibri"/>
              </a:rPr>
              <a:t>a</a:t>
            </a:r>
            <a:r>
              <a:rPr sz="1800" b="1" spc="-5" dirty="0">
                <a:latin typeface="Calibri"/>
                <a:cs typeface="Calibri"/>
              </a:rPr>
              <a:t>t</a:t>
            </a:r>
            <a:r>
              <a:rPr sz="1800" b="1" spc="-15" dirty="0">
                <a:latin typeface="Calibri"/>
                <a:cs typeface="Calibri"/>
              </a:rPr>
              <a:t>i</a:t>
            </a:r>
            <a:r>
              <a:rPr sz="1800" b="1" spc="-5" dirty="0">
                <a:latin typeface="Calibri"/>
                <a:cs typeface="Calibri"/>
              </a:rPr>
              <a:t>on</a:t>
            </a:r>
            <a:r>
              <a:rPr sz="1800" b="1" spc="-40" dirty="0">
                <a:latin typeface="Calibri"/>
                <a:cs typeface="Calibri"/>
              </a:rPr>
              <a:t> </a:t>
            </a:r>
            <a:r>
              <a:rPr sz="1800" b="1" spc="-5" dirty="0">
                <a:latin typeface="Calibri"/>
                <a:cs typeface="Calibri"/>
              </a:rPr>
              <a:t>Co</a:t>
            </a:r>
            <a:r>
              <a:rPr sz="1800" b="1" dirty="0">
                <a:latin typeface="Calibri"/>
                <a:cs typeface="Calibri"/>
              </a:rPr>
              <a:t>n</a:t>
            </a:r>
            <a:r>
              <a:rPr sz="1800" b="1" spc="-5" dirty="0">
                <a:latin typeface="Calibri"/>
                <a:cs typeface="Calibri"/>
              </a:rPr>
              <a:t>sorti</a:t>
            </a:r>
            <a:r>
              <a:rPr sz="1800" b="1" spc="-15" dirty="0">
                <a:latin typeface="Calibri"/>
                <a:cs typeface="Calibri"/>
              </a:rPr>
              <a:t>u</a:t>
            </a:r>
            <a:r>
              <a:rPr sz="1800" b="1" dirty="0">
                <a:latin typeface="Calibri"/>
                <a:cs typeface="Calibri"/>
              </a:rPr>
              <a:t>m</a:t>
            </a:r>
            <a:endParaRPr sz="1800" dirty="0">
              <a:latin typeface="Calibri"/>
              <a:cs typeface="Calibri"/>
            </a:endParaRPr>
          </a:p>
        </p:txBody>
      </p:sp>
      <p:sp>
        <p:nvSpPr>
          <p:cNvPr id="3" name="Title 2"/>
          <p:cNvSpPr>
            <a:spLocks noGrp="1"/>
          </p:cNvSpPr>
          <p:nvPr>
            <p:ph type="title"/>
          </p:nvPr>
        </p:nvSpPr>
        <p:spPr>
          <a:xfrm>
            <a:off x="457200" y="274319"/>
            <a:ext cx="8229599" cy="369332"/>
          </a:xfrm>
        </p:spPr>
        <p:txBody>
          <a:bodyPr>
            <a:normAutofit fontScale="90000"/>
          </a:bodyPr>
          <a:lstStyle/>
          <a:p>
            <a:r>
              <a:rPr lang="en-US" sz="2400" b="1" dirty="0"/>
              <a:t>Interprofessional Healthcare Delivery Activity Tracking Form</a:t>
            </a:r>
          </a:p>
        </p:txBody>
      </p:sp>
      <p:sp>
        <p:nvSpPr>
          <p:cNvPr id="4" name="Text Placeholder 3"/>
          <p:cNvSpPr>
            <a:spLocks noGrp="1"/>
          </p:cNvSpPr>
          <p:nvPr>
            <p:ph type="body" idx="1"/>
          </p:nvPr>
        </p:nvSpPr>
        <p:spPr>
          <a:xfrm>
            <a:off x="381000" y="990600"/>
            <a:ext cx="8458200" cy="4555093"/>
          </a:xfrm>
        </p:spPr>
        <p:txBody>
          <a:bodyPr/>
          <a:lstStyle/>
          <a:p>
            <a:r>
              <a:rPr lang="en-US" sz="2000" dirty="0"/>
              <a:t>Student instructions:  Describe ……</a:t>
            </a:r>
            <a:r>
              <a:rPr lang="en-US" sz="2000" b="1" dirty="0" err="1"/>
              <a:t>interprofessional</a:t>
            </a:r>
            <a:r>
              <a:rPr lang="en-US" sz="2000" b="1" dirty="0"/>
              <a:t> team….. patient/ family included…</a:t>
            </a:r>
          </a:p>
          <a:p>
            <a:endParaRPr lang="en-US" sz="2000" dirty="0"/>
          </a:p>
          <a:p>
            <a:r>
              <a:rPr lang="en-US" sz="2000" b="1" dirty="0"/>
              <a:t>Private Practice:</a:t>
            </a:r>
          </a:p>
          <a:p>
            <a:r>
              <a:rPr lang="en-US" sz="2000" dirty="0"/>
              <a:t>“As a PT outpatient clinic….we remained in regular contact with patient's physicians and surgeons to coordinate progress and appropriate plan of care. All communication was done electronically, but provided quick, reliable communication with other health disciplines throughout the plan of care. “</a:t>
            </a:r>
          </a:p>
          <a:p>
            <a:endParaRPr lang="en-US" sz="2000" dirty="0"/>
          </a:p>
          <a:p>
            <a:r>
              <a:rPr lang="en-US" sz="2000" dirty="0"/>
              <a:t>“At our clinic we had 'global' visits in which the doctors who were right across the hall would come in for our patients 2, 6, or 12 week check-up at the end of our PT session to see how they are doing and to collaborate with PT as to what we still would want to see in treatment.”</a:t>
            </a:r>
          </a:p>
          <a:p>
            <a:endParaRPr lang="en-US" dirty="0"/>
          </a:p>
          <a:p>
            <a:endParaRPr lang="en-US" dirty="0"/>
          </a:p>
        </p:txBody>
      </p:sp>
    </p:spTree>
    <p:extLst>
      <p:ext uri="{BB962C8B-B14F-4D97-AF65-F5344CB8AC3E}">
        <p14:creationId xmlns:p14="http://schemas.microsoft.com/office/powerpoint/2010/main" val="14021475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TotalTime>
  <Words>8833</Words>
  <Application>Microsoft Office PowerPoint</Application>
  <PresentationFormat>On-screen Show (4:3)</PresentationFormat>
  <Paragraphs>1029</Paragraphs>
  <Slides>115</Slides>
  <Notes>67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115</vt:i4>
      </vt:variant>
    </vt:vector>
  </HeadingPairs>
  <TitlesOfParts>
    <vt:vector size="121" baseType="lpstr">
      <vt:lpstr>Arial</vt:lpstr>
      <vt:lpstr>Browallia New</vt:lpstr>
      <vt:lpstr>Calibri</vt:lpstr>
      <vt:lpstr>Times New Roman</vt:lpstr>
      <vt:lpstr>Wingdings</vt:lpstr>
      <vt:lpstr>Office Theme</vt:lpstr>
      <vt:lpstr>Integrating and Assessing the New CAPTE Interprofessional Education Standards in the Clinic   </vt:lpstr>
      <vt:lpstr>Objectives</vt:lpstr>
      <vt:lpstr>Outline</vt:lpstr>
      <vt:lpstr>PowerPoint Presentation</vt:lpstr>
      <vt:lpstr>Institute for Healthcare Improvement: The IHI Triple Aim</vt:lpstr>
      <vt:lpstr>The Interprofessional Education Collaborative (IPEC)</vt:lpstr>
      <vt:lpstr>Founding members</vt:lpstr>
      <vt:lpstr>New institutional members</vt:lpstr>
      <vt:lpstr>Supporting organizations</vt:lpstr>
      <vt:lpstr>Interprofessional Collaboration Competency Domain</vt:lpstr>
      <vt:lpstr>Four Core Competencies</vt:lpstr>
      <vt:lpstr>Competency 1</vt:lpstr>
      <vt:lpstr>Competency 2</vt:lpstr>
      <vt:lpstr>Competency 3</vt:lpstr>
      <vt:lpstr>Competency 4</vt:lpstr>
      <vt:lpstr>Interprofessional Education and CAPTE</vt:lpstr>
      <vt:lpstr>New CAPTE Standards</vt:lpstr>
      <vt:lpstr>New CAPTE Standards</vt:lpstr>
      <vt:lpstr>CAPTE Definitions</vt:lpstr>
      <vt:lpstr>CAPTE Definitions</vt:lpstr>
      <vt:lpstr>New CAPTE Standards</vt:lpstr>
      <vt:lpstr>Interprofessional Collaborative Practice Competency Domains</vt:lpstr>
      <vt:lpstr>CAPTE Standard 6F</vt:lpstr>
      <vt:lpstr>CAPTE Standard 6L3</vt:lpstr>
      <vt:lpstr>CAPTE Standard 7D7</vt:lpstr>
      <vt:lpstr>CAPTE Standard 7D28</vt:lpstr>
      <vt:lpstr>CAPTE Standard 7D37</vt:lpstr>
      <vt:lpstr>CAPTE Standard 7D39</vt:lpstr>
      <vt:lpstr>PowerPoint Presentation</vt:lpstr>
      <vt:lpstr>Integrating and Assessing the New CAPTE Interprofessional Education Standards in the Clinic</vt:lpstr>
      <vt:lpstr>Healthcare Statistics </vt:lpstr>
      <vt:lpstr>Healthcare Statistics </vt:lpstr>
      <vt:lpstr>Clinical “Excellence” &amp; IPCP</vt:lpstr>
      <vt:lpstr>Clinical “Excellence” &amp; IPCP</vt:lpstr>
      <vt:lpstr>PowerPoint Presentation</vt:lpstr>
      <vt:lpstr>PowerPoint Presentation</vt:lpstr>
      <vt:lpstr>How do we sell “Value”?</vt:lpstr>
      <vt:lpstr>IPEC Core Competencies  Clinical Outcomes</vt:lpstr>
      <vt:lpstr>IPEC Core Competencies  Clinical Outcomes</vt:lpstr>
      <vt:lpstr>Are WE Prepared?</vt:lpstr>
      <vt:lpstr>Strategies to Prepare Students and Clinical Faculty for Integration of IPE and IPP</vt:lpstr>
      <vt:lpstr>PowerPoint Presentation</vt:lpstr>
      <vt:lpstr>Background</vt:lpstr>
      <vt:lpstr>Rationale</vt:lpstr>
      <vt:lpstr>Assessment of Institutional Readiness </vt:lpstr>
      <vt:lpstr>PowerPoint Presentation</vt:lpstr>
      <vt:lpstr>PowerPoint Presentation</vt:lpstr>
      <vt:lpstr>PowerPoint Presentation</vt:lpstr>
      <vt:lpstr>Are Clinical Faculty Prepared to Model IPC?</vt:lpstr>
      <vt:lpstr>Faculty and CI Development</vt:lpstr>
      <vt:lpstr>American Interprofessional Health Collaborative</vt:lpstr>
      <vt:lpstr>Faculty and CI Development</vt:lpstr>
      <vt:lpstr>Faculty and CI Development</vt:lpstr>
      <vt:lpstr>Common Language               </vt:lpstr>
      <vt:lpstr>Interprofessional Learning Experiences</vt:lpstr>
      <vt:lpstr>IP Wound Care Case</vt:lpstr>
      <vt:lpstr>IP Wound Care Case</vt:lpstr>
      <vt:lpstr>Phone a Physician</vt:lpstr>
      <vt:lpstr>Phone a Physician</vt:lpstr>
      <vt:lpstr>Senior Day</vt:lpstr>
      <vt:lpstr>Senior Day</vt:lpstr>
      <vt:lpstr>Leadership in Health Professions</vt:lpstr>
      <vt:lpstr>PowerPoint Presentation</vt:lpstr>
      <vt:lpstr>PowerPoint Presentation</vt:lpstr>
      <vt:lpstr>IPE Day</vt:lpstr>
      <vt:lpstr>IPE Day</vt:lpstr>
      <vt:lpstr>Student Perceptions of Interprofessional Clinically (based) Education – Revised (SPICE-R)</vt:lpstr>
      <vt:lpstr>Readiness for Interprofessional Learning Scale (RIPLS)</vt:lpstr>
      <vt:lpstr>PowerPoint Presentation</vt:lpstr>
      <vt:lpstr>PowerPoint Presentation</vt:lpstr>
      <vt:lpstr>PowerPoint Presentation</vt:lpstr>
      <vt:lpstr>Assessment Tool Resources</vt:lpstr>
      <vt:lpstr>NIPEC IPE Activities or Projects Summary</vt:lpstr>
      <vt:lpstr>IP Wound Care Case – Activity Summary</vt:lpstr>
      <vt:lpstr>Interprofessional Activities for Student Use in the Clinic</vt:lpstr>
      <vt:lpstr>PowerPoint Presentation</vt:lpstr>
      <vt:lpstr>Caregivers Are Heroes </vt:lpstr>
      <vt:lpstr>How it works</vt:lpstr>
      <vt:lpstr>PowerPoint Presentation</vt:lpstr>
      <vt:lpstr>PowerPoint Presentation</vt:lpstr>
      <vt:lpstr>PowerPoint Presentation</vt:lpstr>
      <vt:lpstr>University of Florida</vt:lpstr>
      <vt:lpstr>University of Florida  </vt:lpstr>
      <vt:lpstr>Online Synchronous Case Conferences</vt:lpstr>
      <vt:lpstr>Online Synchronous Case Conferences</vt:lpstr>
      <vt:lpstr>Online Synchronous Case Conferences</vt:lpstr>
      <vt:lpstr>Online Synchronous Case Conferences</vt:lpstr>
      <vt:lpstr>Online Synchronous Case Conferences</vt:lpstr>
      <vt:lpstr>                         MUSC DPT Curriculum Fulltime Clinical Practicums</vt:lpstr>
      <vt:lpstr>Interprofessional Healthcare Delivery Activity Tracking Form (IPHDAT)</vt:lpstr>
      <vt:lpstr>Interprofessional Healthcare Delivery Activity Tracking Form (IPHDAT)</vt:lpstr>
      <vt:lpstr>Interprofessional Healthcare Delivery Activity Tracking Form (IHPDAT)</vt:lpstr>
      <vt:lpstr>PowerPoint Presentation</vt:lpstr>
      <vt:lpstr>PowerPoint Presentation</vt:lpstr>
      <vt:lpstr>PowerPoint Presentation</vt:lpstr>
      <vt:lpstr>PowerPoint Presentation</vt:lpstr>
      <vt:lpstr>PowerPoint Presentation</vt:lpstr>
      <vt:lpstr>Interprofessional Healthcare Delivery Activity Tracking Form</vt:lpstr>
      <vt:lpstr>Interprofessional Healthcare Delivery Activity Tracking Form</vt:lpstr>
      <vt:lpstr>Interprofessional Healthcare Delivery Activity Tracking Form</vt:lpstr>
      <vt:lpstr>Interprofessional Healthcare Delivery Activity Tracking Form</vt:lpstr>
      <vt:lpstr>Assessing Interprofessional Opportunities and Skills</vt:lpstr>
      <vt:lpstr> The Physical Therapist Manual for the Assessment of Clinical Skills (PT MACS)  </vt:lpstr>
      <vt:lpstr>PowerPoint Presentation</vt:lpstr>
      <vt:lpstr>Clinical Performance Instrument (CPI)</vt:lpstr>
      <vt:lpstr>Physical Therapist Student Evaluation: Clinical Experience and Clinical Instruction</vt:lpstr>
      <vt:lpstr>References/Links</vt:lpstr>
      <vt:lpstr>References, continued</vt:lpstr>
      <vt:lpstr>References</vt:lpstr>
      <vt:lpstr>References</vt:lpstr>
      <vt:lpstr>References</vt:lpstr>
      <vt:lpstr>References</vt:lpstr>
      <vt:lpstr>References and Resources:</vt:lpstr>
      <vt:lpstr>References and Resources: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Resnik, Cheryl</dc:creator>
  <cp:lastModifiedBy>Damchik, Ashley</cp:lastModifiedBy>
  <cp:revision>22</cp:revision>
  <dcterms:created xsi:type="dcterms:W3CDTF">2016-08-30T16:56:32Z</dcterms:created>
  <dcterms:modified xsi:type="dcterms:W3CDTF">2016-10-17T20:36:04Z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