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59" r:id="rId4"/>
    <p:sldId id="260" r:id="rId5"/>
    <p:sldId id="271" r:id="rId6"/>
    <p:sldId id="346" r:id="rId7"/>
    <p:sldId id="342" r:id="rId8"/>
    <p:sldId id="272" r:id="rId9"/>
    <p:sldId id="273" r:id="rId10"/>
    <p:sldId id="258" r:id="rId11"/>
    <p:sldId id="274" r:id="rId12"/>
    <p:sldId id="275" r:id="rId13"/>
    <p:sldId id="276" r:id="rId14"/>
    <p:sldId id="277" r:id="rId15"/>
    <p:sldId id="265" r:id="rId16"/>
    <p:sldId id="278" r:id="rId17"/>
    <p:sldId id="279" r:id="rId18"/>
    <p:sldId id="280" r:id="rId19"/>
    <p:sldId id="281"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A15BD-FD35-4B0B-98FA-CA84E803AD72}"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85B7BF8-2AEA-426D-944A-E3D16B907382}">
      <dgm:prSet/>
      <dgm:spPr/>
      <dgm:t>
        <a:bodyPr/>
        <a:lstStyle/>
        <a:p>
          <a:pPr>
            <a:lnSpc>
              <a:spcPct val="100000"/>
            </a:lnSpc>
            <a:defRPr cap="all"/>
          </a:pPr>
          <a:r>
            <a:rPr lang="en-US" b="0" dirty="0"/>
            <a:t>Eligible Institutions: 266 </a:t>
          </a:r>
          <a:br>
            <a:rPr lang="en-US" b="0" dirty="0"/>
          </a:br>
          <a:r>
            <a:rPr lang="en-US" b="0" i="1" dirty="0"/>
            <a:t>Includes accredited programs and programs in candidacy</a:t>
          </a:r>
          <a:endParaRPr lang="en-US" i="1" dirty="0"/>
        </a:p>
      </dgm:t>
    </dgm:pt>
    <dgm:pt modelId="{1887489A-8EE6-4976-9564-71A051FEF4C4}" type="parTrans" cxnId="{F86101FD-342C-4A17-B283-49075458C02C}">
      <dgm:prSet/>
      <dgm:spPr/>
      <dgm:t>
        <a:bodyPr/>
        <a:lstStyle/>
        <a:p>
          <a:endParaRPr lang="en-US"/>
        </a:p>
      </dgm:t>
    </dgm:pt>
    <dgm:pt modelId="{6ACB99D1-5D59-4B0B-97DC-88B541F4DEB4}" type="sibTrans" cxnId="{F86101FD-342C-4A17-B283-49075458C02C}">
      <dgm:prSet/>
      <dgm:spPr/>
      <dgm:t>
        <a:bodyPr/>
        <a:lstStyle/>
        <a:p>
          <a:endParaRPr lang="en-US"/>
        </a:p>
      </dgm:t>
    </dgm:pt>
    <dgm:pt modelId="{0BE8652B-0DBA-4F15-B9AF-725EE14D6F2A}">
      <dgm:prSet/>
      <dgm:spPr/>
      <dgm:t>
        <a:bodyPr/>
        <a:lstStyle/>
        <a:p>
          <a:pPr>
            <a:lnSpc>
              <a:spcPct val="100000"/>
            </a:lnSpc>
            <a:defRPr cap="all"/>
          </a:pPr>
          <a:r>
            <a:rPr lang="en-US" b="0" dirty="0"/>
            <a:t>Number of MEMBER INSTITUTIONS:  252</a:t>
          </a:r>
          <a:endParaRPr lang="en-US" dirty="0"/>
        </a:p>
      </dgm:t>
    </dgm:pt>
    <dgm:pt modelId="{EEF7CF0D-C67E-4AAB-9A4B-B8970184CD02}" type="parTrans" cxnId="{DAF332B4-A4C2-4C53-8AA2-7F98B6ED0F2F}">
      <dgm:prSet/>
      <dgm:spPr/>
      <dgm:t>
        <a:bodyPr/>
        <a:lstStyle/>
        <a:p>
          <a:endParaRPr lang="en-US"/>
        </a:p>
      </dgm:t>
    </dgm:pt>
    <dgm:pt modelId="{C00A8364-0E6D-4F72-9C19-6BFC0BF4562E}" type="sibTrans" cxnId="{DAF332B4-A4C2-4C53-8AA2-7F98B6ED0F2F}">
      <dgm:prSet/>
      <dgm:spPr/>
      <dgm:t>
        <a:bodyPr/>
        <a:lstStyle/>
        <a:p>
          <a:endParaRPr lang="en-US"/>
        </a:p>
      </dgm:t>
    </dgm:pt>
    <dgm:pt modelId="{E83035F2-C3D2-42F7-A05D-BCCD39FB9D88}" type="pres">
      <dgm:prSet presAssocID="{4A9A15BD-FD35-4B0B-98FA-CA84E803AD72}" presName="root" presStyleCnt="0">
        <dgm:presLayoutVars>
          <dgm:dir/>
          <dgm:resizeHandles val="exact"/>
        </dgm:presLayoutVars>
      </dgm:prSet>
      <dgm:spPr/>
    </dgm:pt>
    <dgm:pt modelId="{6C1B4956-18A3-4931-AC9D-0B16615178FE}" type="pres">
      <dgm:prSet presAssocID="{D85B7BF8-2AEA-426D-944A-E3D16B907382}" presName="compNode" presStyleCnt="0"/>
      <dgm:spPr/>
    </dgm:pt>
    <dgm:pt modelId="{2BBFA199-9381-4640-B711-E95CADB6B3DF}" type="pres">
      <dgm:prSet presAssocID="{D85B7BF8-2AEA-426D-944A-E3D16B907382}" presName="iconBgRect" presStyleLbl="bgShp" presStyleIdx="0" presStyleCnt="2"/>
      <dgm:spPr>
        <a:prstGeom prst="round2DiagRect">
          <a:avLst>
            <a:gd name="adj1" fmla="val 29727"/>
            <a:gd name="adj2" fmla="val 0"/>
          </a:avLst>
        </a:prstGeom>
      </dgm:spPr>
    </dgm:pt>
    <dgm:pt modelId="{BD8D8741-F711-4A2D-93B7-3809B28CCE82}" type="pres">
      <dgm:prSet presAssocID="{D85B7BF8-2AEA-426D-944A-E3D16B9073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D6B61E6D-F67A-425C-AA92-21014E193106}" type="pres">
      <dgm:prSet presAssocID="{D85B7BF8-2AEA-426D-944A-E3D16B907382}" presName="spaceRect" presStyleCnt="0"/>
      <dgm:spPr/>
    </dgm:pt>
    <dgm:pt modelId="{A73603B9-F918-4471-B754-21D516618883}" type="pres">
      <dgm:prSet presAssocID="{D85B7BF8-2AEA-426D-944A-E3D16B907382}" presName="textRect" presStyleLbl="revTx" presStyleIdx="0" presStyleCnt="2">
        <dgm:presLayoutVars>
          <dgm:chMax val="1"/>
          <dgm:chPref val="1"/>
        </dgm:presLayoutVars>
      </dgm:prSet>
      <dgm:spPr/>
    </dgm:pt>
    <dgm:pt modelId="{EEEBB868-D0E3-42B7-86B3-A89827597956}" type="pres">
      <dgm:prSet presAssocID="{6ACB99D1-5D59-4B0B-97DC-88B541F4DEB4}" presName="sibTrans" presStyleCnt="0"/>
      <dgm:spPr/>
    </dgm:pt>
    <dgm:pt modelId="{13D91B34-06EB-4D19-B579-19FA9FE9F618}" type="pres">
      <dgm:prSet presAssocID="{0BE8652B-0DBA-4F15-B9AF-725EE14D6F2A}" presName="compNode" presStyleCnt="0"/>
      <dgm:spPr/>
    </dgm:pt>
    <dgm:pt modelId="{B039D4CB-3F4D-429C-BCB3-FD44BD1E667E}" type="pres">
      <dgm:prSet presAssocID="{0BE8652B-0DBA-4F15-B9AF-725EE14D6F2A}" presName="iconBgRect" presStyleLbl="bgShp" presStyleIdx="1" presStyleCnt="2"/>
      <dgm:spPr>
        <a:prstGeom prst="round2DiagRect">
          <a:avLst>
            <a:gd name="adj1" fmla="val 29727"/>
            <a:gd name="adj2" fmla="val 0"/>
          </a:avLst>
        </a:prstGeom>
      </dgm:spPr>
    </dgm:pt>
    <dgm:pt modelId="{43F40BC5-9900-4E9C-86A6-4A297BA73854}" type="pres">
      <dgm:prSet presAssocID="{0BE8652B-0DBA-4F15-B9AF-725EE14D6F2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7A9184F-B8EB-45B5-979C-0F6A14E8637B}" type="pres">
      <dgm:prSet presAssocID="{0BE8652B-0DBA-4F15-B9AF-725EE14D6F2A}" presName="spaceRect" presStyleCnt="0"/>
      <dgm:spPr/>
    </dgm:pt>
    <dgm:pt modelId="{0EDCA551-8A70-4A52-AC79-B56A04004E8E}" type="pres">
      <dgm:prSet presAssocID="{0BE8652B-0DBA-4F15-B9AF-725EE14D6F2A}" presName="textRect" presStyleLbl="revTx" presStyleIdx="1" presStyleCnt="2">
        <dgm:presLayoutVars>
          <dgm:chMax val="1"/>
          <dgm:chPref val="1"/>
        </dgm:presLayoutVars>
      </dgm:prSet>
      <dgm:spPr/>
    </dgm:pt>
  </dgm:ptLst>
  <dgm:cxnLst>
    <dgm:cxn modelId="{27DE8810-57FD-426A-960C-A4CF8CD7446F}" type="presOf" srcId="{0BE8652B-0DBA-4F15-B9AF-725EE14D6F2A}" destId="{0EDCA551-8A70-4A52-AC79-B56A04004E8E}" srcOrd="0" destOrd="0" presId="urn:microsoft.com/office/officeart/2018/5/layout/IconLeafLabelList"/>
    <dgm:cxn modelId="{2F4652AE-4BC1-4A83-8408-ED3E581C4A5A}" type="presOf" srcId="{4A9A15BD-FD35-4B0B-98FA-CA84E803AD72}" destId="{E83035F2-C3D2-42F7-A05D-BCCD39FB9D88}" srcOrd="0" destOrd="0" presId="urn:microsoft.com/office/officeart/2018/5/layout/IconLeafLabelList"/>
    <dgm:cxn modelId="{DAF332B4-A4C2-4C53-8AA2-7F98B6ED0F2F}" srcId="{4A9A15BD-FD35-4B0B-98FA-CA84E803AD72}" destId="{0BE8652B-0DBA-4F15-B9AF-725EE14D6F2A}" srcOrd="1" destOrd="0" parTransId="{EEF7CF0D-C67E-4AAB-9A4B-B8970184CD02}" sibTransId="{C00A8364-0E6D-4F72-9C19-6BFC0BF4562E}"/>
    <dgm:cxn modelId="{3A51FFC7-E1D0-4676-9772-59C703C9E370}" type="presOf" srcId="{D85B7BF8-2AEA-426D-944A-E3D16B907382}" destId="{A73603B9-F918-4471-B754-21D516618883}" srcOrd="0" destOrd="0" presId="urn:microsoft.com/office/officeart/2018/5/layout/IconLeafLabelList"/>
    <dgm:cxn modelId="{F86101FD-342C-4A17-B283-49075458C02C}" srcId="{4A9A15BD-FD35-4B0B-98FA-CA84E803AD72}" destId="{D85B7BF8-2AEA-426D-944A-E3D16B907382}" srcOrd="0" destOrd="0" parTransId="{1887489A-8EE6-4976-9564-71A051FEF4C4}" sibTransId="{6ACB99D1-5D59-4B0B-97DC-88B541F4DEB4}"/>
    <dgm:cxn modelId="{549DBCA6-C208-469A-8A3C-4014342EE8DE}" type="presParOf" srcId="{E83035F2-C3D2-42F7-A05D-BCCD39FB9D88}" destId="{6C1B4956-18A3-4931-AC9D-0B16615178FE}" srcOrd="0" destOrd="0" presId="urn:microsoft.com/office/officeart/2018/5/layout/IconLeafLabelList"/>
    <dgm:cxn modelId="{72CE1672-350D-4811-9C9E-EF0D28199467}" type="presParOf" srcId="{6C1B4956-18A3-4931-AC9D-0B16615178FE}" destId="{2BBFA199-9381-4640-B711-E95CADB6B3DF}" srcOrd="0" destOrd="0" presId="urn:microsoft.com/office/officeart/2018/5/layout/IconLeafLabelList"/>
    <dgm:cxn modelId="{72068555-9CE0-4A7A-A69C-797FDDAB16F7}" type="presParOf" srcId="{6C1B4956-18A3-4931-AC9D-0B16615178FE}" destId="{BD8D8741-F711-4A2D-93B7-3809B28CCE82}" srcOrd="1" destOrd="0" presId="urn:microsoft.com/office/officeart/2018/5/layout/IconLeafLabelList"/>
    <dgm:cxn modelId="{E01CF5C6-9026-432E-8B9C-326138B53595}" type="presParOf" srcId="{6C1B4956-18A3-4931-AC9D-0B16615178FE}" destId="{D6B61E6D-F67A-425C-AA92-21014E193106}" srcOrd="2" destOrd="0" presId="urn:microsoft.com/office/officeart/2018/5/layout/IconLeafLabelList"/>
    <dgm:cxn modelId="{D2D524DE-884A-4704-B1F9-CE36037E1903}" type="presParOf" srcId="{6C1B4956-18A3-4931-AC9D-0B16615178FE}" destId="{A73603B9-F918-4471-B754-21D516618883}" srcOrd="3" destOrd="0" presId="urn:microsoft.com/office/officeart/2018/5/layout/IconLeafLabelList"/>
    <dgm:cxn modelId="{D86E72CE-A5AF-4AB8-8393-DA74271C5DBF}" type="presParOf" srcId="{E83035F2-C3D2-42F7-A05D-BCCD39FB9D88}" destId="{EEEBB868-D0E3-42B7-86B3-A89827597956}" srcOrd="1" destOrd="0" presId="urn:microsoft.com/office/officeart/2018/5/layout/IconLeafLabelList"/>
    <dgm:cxn modelId="{354106D0-7795-4B20-BC25-B86E2AF32B55}" type="presParOf" srcId="{E83035F2-C3D2-42F7-A05D-BCCD39FB9D88}" destId="{13D91B34-06EB-4D19-B579-19FA9FE9F618}" srcOrd="2" destOrd="0" presId="urn:microsoft.com/office/officeart/2018/5/layout/IconLeafLabelList"/>
    <dgm:cxn modelId="{D8200841-95F5-4707-9134-6E12703F4BF2}" type="presParOf" srcId="{13D91B34-06EB-4D19-B579-19FA9FE9F618}" destId="{B039D4CB-3F4D-429C-BCB3-FD44BD1E667E}" srcOrd="0" destOrd="0" presId="urn:microsoft.com/office/officeart/2018/5/layout/IconLeafLabelList"/>
    <dgm:cxn modelId="{13730935-2D56-4278-A500-C5BFC47137E5}" type="presParOf" srcId="{13D91B34-06EB-4D19-B579-19FA9FE9F618}" destId="{43F40BC5-9900-4E9C-86A6-4A297BA73854}" srcOrd="1" destOrd="0" presId="urn:microsoft.com/office/officeart/2018/5/layout/IconLeafLabelList"/>
    <dgm:cxn modelId="{8F47BCA4-A997-4F2B-80FD-231A15AAAEA4}" type="presParOf" srcId="{13D91B34-06EB-4D19-B579-19FA9FE9F618}" destId="{97A9184F-B8EB-45B5-979C-0F6A14E8637B}" srcOrd="2" destOrd="0" presId="urn:microsoft.com/office/officeart/2018/5/layout/IconLeafLabelList"/>
    <dgm:cxn modelId="{C6EF99DE-70D7-4724-A592-C904CB8500E8}" type="presParOf" srcId="{13D91B34-06EB-4D19-B579-19FA9FE9F618}" destId="{0EDCA551-8A70-4A52-AC79-B56A04004E8E}"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A199-9381-4640-B711-E95CADB6B3DF}">
      <dsp:nvSpPr>
        <dsp:cNvPr id="0" name=""/>
        <dsp:cNvSpPr/>
      </dsp:nvSpPr>
      <dsp:spPr>
        <a:xfrm>
          <a:off x="632478" y="340209"/>
          <a:ext cx="1818562" cy="181856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D8741-F711-4A2D-93B7-3809B28CCE82}">
      <dsp:nvSpPr>
        <dsp:cNvPr id="0" name=""/>
        <dsp:cNvSpPr/>
      </dsp:nvSpPr>
      <dsp:spPr>
        <a:xfrm>
          <a:off x="1020041" y="727771"/>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603B9-F918-4471-B754-21D516618883}">
      <dsp:nvSpPr>
        <dsp:cNvPr id="0" name=""/>
        <dsp:cNvSpPr/>
      </dsp:nvSpPr>
      <dsp:spPr>
        <a:xfrm>
          <a:off x="51135" y="272520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kern="1200" dirty="0"/>
            <a:t>Eligible Institutions: 266 </a:t>
          </a:r>
          <a:br>
            <a:rPr lang="en-US" sz="1500" b="0" kern="1200" dirty="0"/>
          </a:br>
          <a:r>
            <a:rPr lang="en-US" sz="1500" b="0" i="1" kern="1200" dirty="0"/>
            <a:t>Includes accredited programs and programs in candidacy</a:t>
          </a:r>
          <a:endParaRPr lang="en-US" sz="1500" i="1" kern="1200" dirty="0"/>
        </a:p>
      </dsp:txBody>
      <dsp:txXfrm>
        <a:off x="51135" y="2725209"/>
        <a:ext cx="2981250" cy="720000"/>
      </dsp:txXfrm>
    </dsp:sp>
    <dsp:sp modelId="{B039D4CB-3F4D-429C-BCB3-FD44BD1E667E}">
      <dsp:nvSpPr>
        <dsp:cNvPr id="0" name=""/>
        <dsp:cNvSpPr/>
      </dsp:nvSpPr>
      <dsp:spPr>
        <a:xfrm>
          <a:off x="4135447" y="340209"/>
          <a:ext cx="1818562" cy="181856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40BC5-9900-4E9C-86A6-4A297BA73854}">
      <dsp:nvSpPr>
        <dsp:cNvPr id="0" name=""/>
        <dsp:cNvSpPr/>
      </dsp:nvSpPr>
      <dsp:spPr>
        <a:xfrm>
          <a:off x="4523010" y="727771"/>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DCA551-8A70-4A52-AC79-B56A04004E8E}">
      <dsp:nvSpPr>
        <dsp:cNvPr id="0" name=""/>
        <dsp:cNvSpPr/>
      </dsp:nvSpPr>
      <dsp:spPr>
        <a:xfrm>
          <a:off x="3554103" y="272520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kern="1200" dirty="0"/>
            <a:t>Number of MEMBER INSTITUTIONS:  252</a:t>
          </a:r>
          <a:endParaRPr lang="en-US" sz="1500" kern="1200" dirty="0"/>
        </a:p>
      </dsp:txBody>
      <dsp:txXfrm>
        <a:off x="3554103" y="2725209"/>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D58B-7E10-43B3-B679-72B1A948DF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2EE3AB-3B9E-4359-B8CA-66D216056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1ABC4C-8481-4FA9-ABFD-E7AE0DFA0CC3}"/>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5" name="Footer Placeholder 4">
            <a:extLst>
              <a:ext uri="{FF2B5EF4-FFF2-40B4-BE49-F238E27FC236}">
                <a16:creationId xmlns:a16="http://schemas.microsoft.com/office/drawing/2014/main" id="{764D73E7-F6A2-4427-A9D1-0EC7F1751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F4373-6CF1-4388-BF19-F2B5FE9B0493}"/>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189958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97DF-22B0-4B61-BC97-B9C8054CAA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1B9E6-9D9C-41BA-8722-99C0305D3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537BC-9292-4BAF-A559-359C1AB05EDC}"/>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5" name="Footer Placeholder 4">
            <a:extLst>
              <a:ext uri="{FF2B5EF4-FFF2-40B4-BE49-F238E27FC236}">
                <a16:creationId xmlns:a16="http://schemas.microsoft.com/office/drawing/2014/main" id="{E4DE1DF0-FAEF-490D-95D9-462702F27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F5BC0-B349-428C-8579-2D9860D33AEC}"/>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197224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6F27F2-C062-4470-99FB-8E551B845C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7AA61F-6B3D-4B0C-B849-FC19DAC45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9A029-4F05-44DE-9899-51B630F968A1}"/>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5" name="Footer Placeholder 4">
            <a:extLst>
              <a:ext uri="{FF2B5EF4-FFF2-40B4-BE49-F238E27FC236}">
                <a16:creationId xmlns:a16="http://schemas.microsoft.com/office/drawing/2014/main" id="{0DAE1BC0-EA36-4975-80B2-A3F55044F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2F40A-5C64-41B4-B278-4FF35690B4CA}"/>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102117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719C11-191D-4442-9791-D2E54C6E989F}"/>
              </a:ext>
            </a:extLst>
          </p:cNvPr>
          <p:cNvPicPr>
            <a:picLocks noChangeAspect="1"/>
          </p:cNvPicPr>
          <p:nvPr userDrawn="1"/>
        </p:nvPicPr>
        <p:blipFill>
          <a:blip r:embed="rId2"/>
          <a:stretch>
            <a:fillRect/>
          </a:stretch>
        </p:blipFill>
        <p:spPr>
          <a:xfrm>
            <a:off x="0" y="0"/>
            <a:ext cx="12192000" cy="2334638"/>
          </a:xfrm>
          <a:prstGeom prst="rect">
            <a:avLst/>
          </a:prstGeom>
          <a:solidFill>
            <a:srgbClr val="607C84"/>
          </a:solidFill>
        </p:spPr>
      </p:pic>
      <p:sp>
        <p:nvSpPr>
          <p:cNvPr id="2" name="Title 1">
            <a:extLst>
              <a:ext uri="{FF2B5EF4-FFF2-40B4-BE49-F238E27FC236}">
                <a16:creationId xmlns:a16="http://schemas.microsoft.com/office/drawing/2014/main" id="{C60521A0-B727-5B45-A4EA-DB0451ECF8B2}"/>
              </a:ext>
            </a:extLst>
          </p:cNvPr>
          <p:cNvSpPr>
            <a:spLocks noGrp="1"/>
          </p:cNvSpPr>
          <p:nvPr>
            <p:ph type="title"/>
          </p:nvPr>
        </p:nvSpPr>
        <p:spPr>
          <a:xfrm>
            <a:off x="838200" y="828951"/>
            <a:ext cx="10515600" cy="1325563"/>
          </a:xfrm>
        </p:spPr>
        <p:txBody>
          <a:bodyPr anchor="b"/>
          <a:lstStyle>
            <a:lvl1pPr>
              <a:defRPr>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1AE7FAED-9CC9-4B4D-9998-6139D2207D69}"/>
              </a:ext>
            </a:extLst>
          </p:cNvPr>
          <p:cNvSpPr>
            <a:spLocks noGrp="1"/>
          </p:cNvSpPr>
          <p:nvPr>
            <p:ph type="body" sz="quarter" idx="13"/>
          </p:nvPr>
        </p:nvSpPr>
        <p:spPr>
          <a:xfrm>
            <a:off x="2957209" y="2770188"/>
            <a:ext cx="8396591" cy="3085863"/>
          </a:xfrm>
        </p:spPr>
        <p:txBody>
          <a:bodyPr/>
          <a:lstStyle>
            <a:lvl2pPr>
              <a:spcBef>
                <a:spcPts val="17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1CEB1FD5-AD4B-D944-8029-EFCF9BABFDEC}"/>
              </a:ext>
            </a:extLst>
          </p:cNvPr>
          <p:cNvSpPr>
            <a:spLocks noGrp="1"/>
          </p:cNvSpPr>
          <p:nvPr>
            <p:ph type="ftr" sz="quarter" idx="14"/>
          </p:nvPr>
        </p:nvSpPr>
        <p:spPr/>
        <p:txBody>
          <a:bodyPr/>
          <a:lstStyle/>
          <a:p>
            <a:r>
              <a:rPr lang="en-US"/>
              <a:t>ACAPT Test Title – Date</a:t>
            </a:r>
            <a:endParaRPr lang="en-US" dirty="0"/>
          </a:p>
        </p:txBody>
      </p:sp>
      <p:sp>
        <p:nvSpPr>
          <p:cNvPr id="11" name="Slide Number Placeholder 10">
            <a:extLst>
              <a:ext uri="{FF2B5EF4-FFF2-40B4-BE49-F238E27FC236}">
                <a16:creationId xmlns:a16="http://schemas.microsoft.com/office/drawing/2014/main" id="{7C61BB8C-B796-3243-B98A-587D35E67ACB}"/>
              </a:ext>
            </a:extLst>
          </p:cNvPr>
          <p:cNvSpPr>
            <a:spLocks noGrp="1"/>
          </p:cNvSpPr>
          <p:nvPr>
            <p:ph type="sldNum" sz="quarter" idx="15"/>
          </p:nvPr>
        </p:nvSpPr>
        <p:spPr/>
        <p:txBody>
          <a:bodyPr/>
          <a:lstStyle/>
          <a:p>
            <a:fld id="{6C1DD160-DE01-FD49-97A0-2F02975D08C9}" type="slidenum">
              <a:rPr lang="en-US" smtClean="0"/>
              <a:t>‹#›</a:t>
            </a:fld>
            <a:endParaRPr lang="en-US" dirty="0"/>
          </a:p>
        </p:txBody>
      </p:sp>
    </p:spTree>
    <p:extLst>
      <p:ext uri="{BB962C8B-B14F-4D97-AF65-F5344CB8AC3E}">
        <p14:creationId xmlns:p14="http://schemas.microsoft.com/office/powerpoint/2010/main" val="42264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5384-7451-4895-A439-8160C06E2A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6AE21-23A9-4839-8A6F-F67B2056F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E32A8-1C91-40C1-B997-47DCAD13EEC4}"/>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5" name="Footer Placeholder 4">
            <a:extLst>
              <a:ext uri="{FF2B5EF4-FFF2-40B4-BE49-F238E27FC236}">
                <a16:creationId xmlns:a16="http://schemas.microsoft.com/office/drawing/2014/main" id="{411BAAC3-2710-4137-834A-16F5BA07B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E355D-0710-46AA-965F-CA292855F49F}"/>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213261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344A-48C3-4952-8662-72D844CA4D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C88AA0-42A4-446D-B0AF-D73A325D6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A79C0-6B6F-4BF8-9532-E1DE841698EC}"/>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5" name="Footer Placeholder 4">
            <a:extLst>
              <a:ext uri="{FF2B5EF4-FFF2-40B4-BE49-F238E27FC236}">
                <a16:creationId xmlns:a16="http://schemas.microsoft.com/office/drawing/2014/main" id="{02D58734-82CF-476B-833C-9D0970627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2D163-E79A-46AC-8EAC-4E128C31D314}"/>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360324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F451-FA95-4A9B-ABE2-E50C45BC3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6F1E8-DE35-4762-9A72-82801F1BED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F41D8A-DE5A-4BAC-9249-761D572B74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1BAE99-91AF-462F-8B2B-BB617A45F7E9}"/>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6" name="Footer Placeholder 5">
            <a:extLst>
              <a:ext uri="{FF2B5EF4-FFF2-40B4-BE49-F238E27FC236}">
                <a16:creationId xmlns:a16="http://schemas.microsoft.com/office/drawing/2014/main" id="{FCCF5A42-BF27-430A-BF3C-DDB1D0EAD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A4E79-769E-4879-805B-1358D8821085}"/>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5374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789A-E4CF-4B47-97E8-A9704D1BDA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BA3602-ED2F-4BDE-A97C-8CCAF3B6DF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7A3AF-4CB3-4464-B097-A5A6EFB348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686CED-68FF-48B6-AEF3-223EBAEE1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C06DAE-9D6A-4167-9E2D-D1E10302FE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2FB39A-7DA5-4033-BAAC-ED8F52B653F4}"/>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8" name="Footer Placeholder 7">
            <a:extLst>
              <a:ext uri="{FF2B5EF4-FFF2-40B4-BE49-F238E27FC236}">
                <a16:creationId xmlns:a16="http://schemas.microsoft.com/office/drawing/2014/main" id="{E7776A84-9C98-4BA1-928E-7A1E0D2369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317D2C-0077-4D81-B8EE-92727273A8D4}"/>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62193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3A01C-81BB-4BA1-99DD-9FC3DBED6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58F601-0E5C-47F5-AAEE-B5262AF9D47D}"/>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4" name="Footer Placeholder 3">
            <a:extLst>
              <a:ext uri="{FF2B5EF4-FFF2-40B4-BE49-F238E27FC236}">
                <a16:creationId xmlns:a16="http://schemas.microsoft.com/office/drawing/2014/main" id="{F50C2115-8590-45A2-BAB3-FEDA86F779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BF5164-238E-4509-88EF-E4C1F4D31B83}"/>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272023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103DD-9750-4F46-A205-F5025FBCEC4C}"/>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3" name="Footer Placeholder 2">
            <a:extLst>
              <a:ext uri="{FF2B5EF4-FFF2-40B4-BE49-F238E27FC236}">
                <a16:creationId xmlns:a16="http://schemas.microsoft.com/office/drawing/2014/main" id="{3DDB6F9F-1DB2-420D-B6C1-FAA028B936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D774CE-74EA-45E4-ADCF-31646F7C0559}"/>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399591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A839-EDF5-41B6-B840-EAA9A5F7C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214A7-6DBD-4D4D-B972-716EE7C366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77941D-F146-48CC-A5AA-E3AD0E678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D830E-9456-4DC1-9398-CF82EFD42253}"/>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6" name="Footer Placeholder 5">
            <a:extLst>
              <a:ext uri="{FF2B5EF4-FFF2-40B4-BE49-F238E27FC236}">
                <a16:creationId xmlns:a16="http://schemas.microsoft.com/office/drawing/2014/main" id="{DABB78B5-20E3-4019-8D9D-F7AA6B4EC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02420-688A-4693-A53B-80FBE45BD6AA}"/>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142322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5A8A-59E8-4F48-BC1C-10EE082F3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CF29A-FC2F-4DEC-8448-11855DB136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E2912F-1837-448C-98F2-7D5609EC6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751889-6746-425A-A368-700CC157BF97}"/>
              </a:ext>
            </a:extLst>
          </p:cNvPr>
          <p:cNvSpPr>
            <a:spLocks noGrp="1"/>
          </p:cNvSpPr>
          <p:nvPr>
            <p:ph type="dt" sz="half" idx="10"/>
          </p:nvPr>
        </p:nvSpPr>
        <p:spPr/>
        <p:txBody>
          <a:bodyPr/>
          <a:lstStyle/>
          <a:p>
            <a:fld id="{473142E4-97E5-4E7A-9E06-F2CF8D9CECA0}" type="datetimeFigureOut">
              <a:rPr lang="en-US" smtClean="0"/>
              <a:t>10/26/2021</a:t>
            </a:fld>
            <a:endParaRPr lang="en-US"/>
          </a:p>
        </p:txBody>
      </p:sp>
      <p:sp>
        <p:nvSpPr>
          <p:cNvPr id="6" name="Footer Placeholder 5">
            <a:extLst>
              <a:ext uri="{FF2B5EF4-FFF2-40B4-BE49-F238E27FC236}">
                <a16:creationId xmlns:a16="http://schemas.microsoft.com/office/drawing/2014/main" id="{74C1586B-738A-40ED-9D4F-E4F860C80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58F06-81D5-44CA-999A-29713B025215}"/>
              </a:ext>
            </a:extLst>
          </p:cNvPr>
          <p:cNvSpPr>
            <a:spLocks noGrp="1"/>
          </p:cNvSpPr>
          <p:nvPr>
            <p:ph type="sldNum" sz="quarter" idx="12"/>
          </p:nvPr>
        </p:nvSpPr>
        <p:spPr/>
        <p:txBody>
          <a:bodyPr/>
          <a:lstStyle/>
          <a:p>
            <a:fld id="{E64FB047-7137-4269-BD11-E078C2A6DE5F}" type="slidenum">
              <a:rPr lang="en-US" smtClean="0"/>
              <a:t>‹#›</a:t>
            </a:fld>
            <a:endParaRPr lang="en-US"/>
          </a:p>
        </p:txBody>
      </p:sp>
    </p:spTree>
    <p:extLst>
      <p:ext uri="{BB962C8B-B14F-4D97-AF65-F5344CB8AC3E}">
        <p14:creationId xmlns:p14="http://schemas.microsoft.com/office/powerpoint/2010/main" val="31393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C1D5A-9A26-4014-9F23-CD5F2F8F4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75E355-6B8B-4B75-A77A-52A82BC9B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AA4F9-98D7-4769-8BF3-09BD8DE11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142E4-97E5-4E7A-9E06-F2CF8D9CECA0}" type="datetimeFigureOut">
              <a:rPr lang="en-US" smtClean="0"/>
              <a:t>10/26/2021</a:t>
            </a:fld>
            <a:endParaRPr lang="en-US"/>
          </a:p>
        </p:txBody>
      </p:sp>
      <p:sp>
        <p:nvSpPr>
          <p:cNvPr id="5" name="Footer Placeholder 4">
            <a:extLst>
              <a:ext uri="{FF2B5EF4-FFF2-40B4-BE49-F238E27FC236}">
                <a16:creationId xmlns:a16="http://schemas.microsoft.com/office/drawing/2014/main" id="{7D426BAC-0847-449B-9786-E613C9232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81EEA2-61B4-46BF-920C-EB24FCE0C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FB047-7137-4269-BD11-E078C2A6DE5F}" type="slidenum">
              <a:rPr lang="en-US" smtClean="0"/>
              <a:t>‹#›</a:t>
            </a:fld>
            <a:endParaRPr lang="en-US"/>
          </a:p>
        </p:txBody>
      </p:sp>
    </p:spTree>
    <p:extLst>
      <p:ext uri="{BB962C8B-B14F-4D97-AF65-F5344CB8AC3E}">
        <p14:creationId xmlns:p14="http://schemas.microsoft.com/office/powerpoint/2010/main" val="518942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municatostampa.org/86571597/training-cafe-ottantaventi-customer-experience-excellence-2/"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justintarte.com/2013/09/dont-miss-your-opportunity.html"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ukenixblog.blogspot.com/2012/05/formation-of-christian-boldness.html"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ngimg.com/download/8458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otivateplay.com/2013/03/gdc-a-brighter-future-for-collaboration-between-industry-and-academia/"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policyoptions.irpp.org/magazines/july-2020/global-health-coodination-necessary-in-a-pandemic/"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E501-F3E2-43F1-A718-7508CD18BFCF}"/>
              </a:ext>
            </a:extLst>
          </p:cNvPr>
          <p:cNvSpPr>
            <a:spLocks noGrp="1"/>
          </p:cNvSpPr>
          <p:nvPr>
            <p:ph type="ctrTitle"/>
          </p:nvPr>
        </p:nvSpPr>
        <p:spPr/>
        <p:txBody>
          <a:bodyPr/>
          <a:lstStyle/>
          <a:p>
            <a:r>
              <a:rPr lang="en-US" dirty="0"/>
              <a:t>President’s 2021 Report</a:t>
            </a:r>
            <a:br>
              <a:rPr lang="en-US" dirty="0"/>
            </a:br>
            <a:endParaRPr lang="en-US" dirty="0"/>
          </a:p>
        </p:txBody>
      </p:sp>
      <p:sp>
        <p:nvSpPr>
          <p:cNvPr id="3" name="Subtitle 2">
            <a:extLst>
              <a:ext uri="{FF2B5EF4-FFF2-40B4-BE49-F238E27FC236}">
                <a16:creationId xmlns:a16="http://schemas.microsoft.com/office/drawing/2014/main" id="{7217FDAA-E3A0-4BBF-981C-F0AC56B95AFE}"/>
              </a:ext>
            </a:extLst>
          </p:cNvPr>
          <p:cNvSpPr>
            <a:spLocks noGrp="1"/>
          </p:cNvSpPr>
          <p:nvPr>
            <p:ph type="subTitle" idx="1"/>
          </p:nvPr>
        </p:nvSpPr>
        <p:spPr/>
        <p:txBody>
          <a:bodyPr/>
          <a:lstStyle/>
          <a:p>
            <a:r>
              <a:rPr lang="en-US" dirty="0"/>
              <a:t>Mark F. Reinking, PT, PhD, SCS, FAPTA</a:t>
            </a:r>
          </a:p>
          <a:p>
            <a:r>
              <a:rPr lang="en-US" dirty="0"/>
              <a:t>Regis University</a:t>
            </a:r>
          </a:p>
        </p:txBody>
      </p:sp>
    </p:spTree>
    <p:extLst>
      <p:ext uri="{BB962C8B-B14F-4D97-AF65-F5344CB8AC3E}">
        <p14:creationId xmlns:p14="http://schemas.microsoft.com/office/powerpoint/2010/main" val="59524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ompass&#10;&#10;Description automatically generated with medium confidence">
            <a:extLst>
              <a:ext uri="{FF2B5EF4-FFF2-40B4-BE49-F238E27FC236}">
                <a16:creationId xmlns:a16="http://schemas.microsoft.com/office/drawing/2014/main" id="{14E9B470-3C5E-47C4-87B7-EC13E2DEF56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6519"/>
          <a:stretch/>
        </p:blipFill>
        <p:spPr>
          <a:xfrm>
            <a:off x="1804964" y="1908530"/>
            <a:ext cx="8582072" cy="4584345"/>
          </a:xfrm>
          <a:prstGeom prst="rect">
            <a:avLst/>
          </a:prstGeom>
        </p:spPr>
      </p:pic>
      <p:sp>
        <p:nvSpPr>
          <p:cNvPr id="2" name="Title 1">
            <a:extLst>
              <a:ext uri="{FF2B5EF4-FFF2-40B4-BE49-F238E27FC236}">
                <a16:creationId xmlns:a16="http://schemas.microsoft.com/office/drawing/2014/main" id="{FC0FBCC4-B771-45F1-8E11-2882DC18691C}"/>
              </a:ext>
            </a:extLst>
          </p:cNvPr>
          <p:cNvSpPr>
            <a:spLocks noGrp="1"/>
          </p:cNvSpPr>
          <p:nvPr>
            <p:ph type="title"/>
          </p:nvPr>
        </p:nvSpPr>
        <p:spPr/>
        <p:txBody>
          <a:bodyPr/>
          <a:lstStyle/>
          <a:p>
            <a:r>
              <a:rPr lang="en-US" dirty="0"/>
              <a:t>2021-24 ACAPT Strategic Plan</a:t>
            </a:r>
          </a:p>
        </p:txBody>
      </p:sp>
    </p:spTree>
    <p:extLst>
      <p:ext uri="{BB962C8B-B14F-4D97-AF65-F5344CB8AC3E}">
        <p14:creationId xmlns:p14="http://schemas.microsoft.com/office/powerpoint/2010/main" val="130620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9C04-A21D-4673-B7A3-8ACCCA6DD424}"/>
              </a:ext>
            </a:extLst>
          </p:cNvPr>
          <p:cNvSpPr>
            <a:spLocks noGrp="1"/>
          </p:cNvSpPr>
          <p:nvPr>
            <p:ph type="title"/>
          </p:nvPr>
        </p:nvSpPr>
        <p:spPr/>
        <p:txBody>
          <a:bodyPr/>
          <a:lstStyle/>
          <a:p>
            <a:r>
              <a:rPr lang="en-US" dirty="0"/>
              <a:t>2021-2024 ACAPT Strategic Plan</a:t>
            </a:r>
          </a:p>
        </p:txBody>
      </p:sp>
      <p:sp>
        <p:nvSpPr>
          <p:cNvPr id="3" name="Content Placeholder 2">
            <a:extLst>
              <a:ext uri="{FF2B5EF4-FFF2-40B4-BE49-F238E27FC236}">
                <a16:creationId xmlns:a16="http://schemas.microsoft.com/office/drawing/2014/main" id="{E59A8E75-1C36-40D0-A964-96EA8293228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0FB016F-8A64-43E9-8EFE-75D9916698E9}"/>
              </a:ext>
            </a:extLst>
          </p:cNvPr>
          <p:cNvPicPr>
            <a:picLocks noChangeAspect="1"/>
          </p:cNvPicPr>
          <p:nvPr/>
        </p:nvPicPr>
        <p:blipFill>
          <a:blip r:embed="rId2"/>
          <a:stretch>
            <a:fillRect/>
          </a:stretch>
        </p:blipFill>
        <p:spPr>
          <a:xfrm>
            <a:off x="2716192" y="1710403"/>
            <a:ext cx="6759616" cy="4581782"/>
          </a:xfrm>
          <a:prstGeom prst="rect">
            <a:avLst/>
          </a:prstGeom>
        </p:spPr>
      </p:pic>
    </p:spTree>
    <p:extLst>
      <p:ext uri="{BB962C8B-B14F-4D97-AF65-F5344CB8AC3E}">
        <p14:creationId xmlns:p14="http://schemas.microsoft.com/office/powerpoint/2010/main" val="243702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1D6B-1BA2-4716-8340-3B2A40254A4A}"/>
              </a:ext>
            </a:extLst>
          </p:cNvPr>
          <p:cNvSpPr>
            <a:spLocks noGrp="1"/>
          </p:cNvSpPr>
          <p:nvPr>
            <p:ph type="title"/>
          </p:nvPr>
        </p:nvSpPr>
        <p:spPr/>
        <p:txBody>
          <a:bodyPr/>
          <a:lstStyle/>
          <a:p>
            <a:r>
              <a:rPr lang="en-US" dirty="0"/>
              <a:t>2021 Annual Report</a:t>
            </a:r>
          </a:p>
        </p:txBody>
      </p:sp>
      <p:sp>
        <p:nvSpPr>
          <p:cNvPr id="3" name="Content Placeholder 2">
            <a:extLst>
              <a:ext uri="{FF2B5EF4-FFF2-40B4-BE49-F238E27FC236}">
                <a16:creationId xmlns:a16="http://schemas.microsoft.com/office/drawing/2014/main" id="{AA1C8EB4-C2D6-4032-A169-E3BB9B7469E9}"/>
              </a:ext>
            </a:extLst>
          </p:cNvPr>
          <p:cNvSpPr>
            <a:spLocks noGrp="1"/>
          </p:cNvSpPr>
          <p:nvPr>
            <p:ph idx="1"/>
          </p:nvPr>
        </p:nvSpPr>
        <p:spPr>
          <a:xfrm>
            <a:off x="838200" y="1690688"/>
            <a:ext cx="10515600" cy="4351338"/>
          </a:xfrm>
        </p:spPr>
        <p:txBody>
          <a:bodyPr/>
          <a:lstStyle/>
          <a:p>
            <a:endParaRPr lang="en-US"/>
          </a:p>
        </p:txBody>
      </p:sp>
      <p:pic>
        <p:nvPicPr>
          <p:cNvPr id="4" name="Picture 3">
            <a:extLst>
              <a:ext uri="{FF2B5EF4-FFF2-40B4-BE49-F238E27FC236}">
                <a16:creationId xmlns:a16="http://schemas.microsoft.com/office/drawing/2014/main" id="{3E60EA36-9A51-423C-B526-FEB1F7E7BC68}"/>
              </a:ext>
            </a:extLst>
          </p:cNvPr>
          <p:cNvPicPr>
            <a:picLocks noChangeAspect="1"/>
          </p:cNvPicPr>
          <p:nvPr/>
        </p:nvPicPr>
        <p:blipFill>
          <a:blip r:embed="rId2"/>
          <a:stretch>
            <a:fillRect/>
          </a:stretch>
        </p:blipFill>
        <p:spPr>
          <a:xfrm>
            <a:off x="605496" y="1690688"/>
            <a:ext cx="10748304" cy="4776040"/>
          </a:xfrm>
          <a:prstGeom prst="rect">
            <a:avLst/>
          </a:prstGeom>
        </p:spPr>
      </p:pic>
    </p:spTree>
    <p:extLst>
      <p:ext uri="{BB962C8B-B14F-4D97-AF65-F5344CB8AC3E}">
        <p14:creationId xmlns:p14="http://schemas.microsoft.com/office/powerpoint/2010/main" val="4498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AA75-42C7-4236-80AC-E13BDBE221A5}"/>
              </a:ext>
            </a:extLst>
          </p:cNvPr>
          <p:cNvSpPr>
            <a:spLocks noGrp="1"/>
          </p:cNvSpPr>
          <p:nvPr>
            <p:ph type="title"/>
          </p:nvPr>
        </p:nvSpPr>
        <p:spPr/>
        <p:txBody>
          <a:bodyPr/>
          <a:lstStyle/>
          <a:p>
            <a:r>
              <a:rPr lang="en-US" dirty="0"/>
              <a:t>DEI Initiatives</a:t>
            </a:r>
          </a:p>
        </p:txBody>
      </p:sp>
      <p:sp>
        <p:nvSpPr>
          <p:cNvPr id="3" name="Content Placeholder 2">
            <a:extLst>
              <a:ext uri="{FF2B5EF4-FFF2-40B4-BE49-F238E27FC236}">
                <a16:creationId xmlns:a16="http://schemas.microsoft.com/office/drawing/2014/main" id="{EBAB6F5A-4257-43AA-B15A-5A9A4F5BBB27}"/>
              </a:ext>
            </a:extLst>
          </p:cNvPr>
          <p:cNvSpPr>
            <a:spLocks noGrp="1"/>
          </p:cNvSpPr>
          <p:nvPr>
            <p:ph idx="1"/>
          </p:nvPr>
        </p:nvSpPr>
        <p:spPr>
          <a:xfrm>
            <a:off x="838200" y="1825625"/>
            <a:ext cx="6306434" cy="4351338"/>
          </a:xfrm>
        </p:spPr>
        <p:txBody>
          <a:bodyPr>
            <a:normAutofit lnSpcReduction="10000"/>
          </a:bodyPr>
          <a:lstStyle/>
          <a:p>
            <a:r>
              <a:rPr lang="en-US" dirty="0"/>
              <a:t>National Equity, Diversity, and Inclusion Commission</a:t>
            </a:r>
            <a:br>
              <a:rPr lang="en-US" dirty="0"/>
            </a:br>
            <a:r>
              <a:rPr lang="en-US" sz="2400" i="1" dirty="0"/>
              <a:t>DEI Summit: Building Partnerships, Creating Space and Developing Opportunities to Increase Racial and Ethnic Diversity in Physical Therapy</a:t>
            </a:r>
            <a:br>
              <a:rPr lang="en-US" sz="2400" dirty="0"/>
            </a:br>
            <a:r>
              <a:rPr lang="en-US" sz="2400" dirty="0"/>
              <a:t>June 27-29 2022</a:t>
            </a:r>
            <a:br>
              <a:rPr lang="en-US" sz="2400" dirty="0"/>
            </a:br>
            <a:r>
              <a:rPr lang="en-US" sz="2400" dirty="0"/>
              <a:t>The Ohio State University</a:t>
            </a:r>
          </a:p>
          <a:p>
            <a:r>
              <a:rPr lang="en-US" dirty="0"/>
              <a:t>DEI Consortium</a:t>
            </a:r>
          </a:p>
          <a:p>
            <a:pPr lvl="2"/>
            <a:r>
              <a:rPr lang="en-US" dirty="0"/>
              <a:t>Listening sessions</a:t>
            </a:r>
          </a:p>
          <a:p>
            <a:pPr lvl="2"/>
            <a:r>
              <a:rPr lang="en-US" dirty="0"/>
              <a:t>Webinars</a:t>
            </a:r>
          </a:p>
          <a:p>
            <a:pPr lvl="2"/>
            <a:r>
              <a:rPr lang="en-US" dirty="0"/>
              <a:t>DEI resources</a:t>
            </a:r>
          </a:p>
        </p:txBody>
      </p:sp>
      <p:pic>
        <p:nvPicPr>
          <p:cNvPr id="1026" name="Picture 2">
            <a:extLst>
              <a:ext uri="{FF2B5EF4-FFF2-40B4-BE49-F238E27FC236}">
                <a16:creationId xmlns:a16="http://schemas.microsoft.com/office/drawing/2014/main" id="{4C075DF4-0235-4C7D-B140-2A07D305F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591" y="1825625"/>
            <a:ext cx="4209166" cy="382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4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E0A7-CA20-4594-B5F6-F85CCD2BE634}"/>
              </a:ext>
            </a:extLst>
          </p:cNvPr>
          <p:cNvSpPr>
            <a:spLocks noGrp="1"/>
          </p:cNvSpPr>
          <p:nvPr>
            <p:ph type="title"/>
          </p:nvPr>
        </p:nvSpPr>
        <p:spPr/>
        <p:txBody>
          <a:bodyPr>
            <a:normAutofit/>
          </a:bodyPr>
          <a:lstStyle/>
          <a:p>
            <a:r>
              <a:rPr lang="en-US" dirty="0"/>
              <a:t>Our history . . . Informing our future</a:t>
            </a:r>
          </a:p>
        </p:txBody>
      </p:sp>
      <p:sp>
        <p:nvSpPr>
          <p:cNvPr id="3" name="Content Placeholder 2">
            <a:extLst>
              <a:ext uri="{FF2B5EF4-FFF2-40B4-BE49-F238E27FC236}">
                <a16:creationId xmlns:a16="http://schemas.microsoft.com/office/drawing/2014/main" id="{7C5C73C5-D0D3-4137-9DAC-24CFB0502244}"/>
              </a:ext>
            </a:extLst>
          </p:cNvPr>
          <p:cNvSpPr>
            <a:spLocks noGrp="1"/>
          </p:cNvSpPr>
          <p:nvPr>
            <p:ph idx="1"/>
          </p:nvPr>
        </p:nvSpPr>
        <p:spPr/>
        <p:txBody>
          <a:bodyPr/>
          <a:lstStyle/>
          <a:p>
            <a:r>
              <a:rPr lang="en-US" dirty="0"/>
              <a:t>Birthed from Academic Administrators' Special Interest Group</a:t>
            </a:r>
          </a:p>
          <a:p>
            <a:r>
              <a:rPr lang="en-US" dirty="0"/>
              <a:t>2014: Incorporated as an organization in the Commonwealth of Virginia</a:t>
            </a:r>
          </a:p>
          <a:p>
            <a:r>
              <a:rPr lang="en-US" dirty="0"/>
              <a:t>Committed to supporting academic institutions and clinical partners and focused on improving academic physical therapy</a:t>
            </a:r>
          </a:p>
          <a:p>
            <a:r>
              <a:rPr lang="en-US" dirty="0"/>
              <a:t>Consider all the work that has been accomplished by our consortia, committees, and task forces, including multiple peer reviewed publications and presentations</a:t>
            </a:r>
          </a:p>
          <a:p>
            <a:endParaRPr lang="en-US" dirty="0"/>
          </a:p>
        </p:txBody>
      </p:sp>
    </p:spTree>
    <p:extLst>
      <p:ext uri="{BB962C8B-B14F-4D97-AF65-F5344CB8AC3E}">
        <p14:creationId xmlns:p14="http://schemas.microsoft.com/office/powerpoint/2010/main" val="119655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7515-680A-4896-991C-C3BD865A6C36}"/>
              </a:ext>
            </a:extLst>
          </p:cNvPr>
          <p:cNvSpPr>
            <a:spLocks noGrp="1"/>
          </p:cNvSpPr>
          <p:nvPr>
            <p:ph type="title"/>
          </p:nvPr>
        </p:nvSpPr>
        <p:spPr/>
        <p:txBody>
          <a:bodyPr/>
          <a:lstStyle/>
          <a:p>
            <a:r>
              <a:rPr lang="en-US" dirty="0"/>
              <a:t>2021 Accomplishments</a:t>
            </a:r>
          </a:p>
        </p:txBody>
      </p:sp>
      <p:sp>
        <p:nvSpPr>
          <p:cNvPr id="3" name="Content Placeholder 2">
            <a:extLst>
              <a:ext uri="{FF2B5EF4-FFF2-40B4-BE49-F238E27FC236}">
                <a16:creationId xmlns:a16="http://schemas.microsoft.com/office/drawing/2014/main" id="{3D372738-9FD6-42A8-9AC1-C3B7925292B9}"/>
              </a:ext>
            </a:extLst>
          </p:cNvPr>
          <p:cNvSpPr>
            <a:spLocks noGrp="1"/>
          </p:cNvSpPr>
          <p:nvPr>
            <p:ph idx="1"/>
          </p:nvPr>
        </p:nvSpPr>
        <p:spPr>
          <a:xfrm>
            <a:off x="838200" y="1825625"/>
            <a:ext cx="6848061" cy="4351338"/>
          </a:xfrm>
        </p:spPr>
        <p:txBody>
          <a:bodyPr>
            <a:normAutofit/>
          </a:bodyPr>
          <a:lstStyle/>
          <a:p>
            <a:r>
              <a:rPr lang="en-US" dirty="0"/>
              <a:t>Formation of Advocacy Committee</a:t>
            </a:r>
          </a:p>
          <a:p>
            <a:r>
              <a:rPr lang="en-US" dirty="0"/>
              <a:t>Task Forces</a:t>
            </a:r>
          </a:p>
          <a:p>
            <a:pPr lvl="2"/>
            <a:r>
              <a:rPr lang="en-US" dirty="0"/>
              <a:t>Excellence Recognition Model</a:t>
            </a:r>
          </a:p>
          <a:p>
            <a:pPr lvl="2"/>
            <a:r>
              <a:rPr lang="en-US" dirty="0"/>
              <a:t>Explore Data and Technology to Evaluate Program Outcomes</a:t>
            </a:r>
          </a:p>
          <a:p>
            <a:pPr lvl="2"/>
            <a:r>
              <a:rPr lang="en-US" dirty="0"/>
              <a:t>Joint Task Force on Data, Technology, Benchmarks and the Recognition of Excellence</a:t>
            </a:r>
          </a:p>
        </p:txBody>
      </p:sp>
      <p:pic>
        <p:nvPicPr>
          <p:cNvPr id="4" name="Picture 3">
            <a:extLst>
              <a:ext uri="{FF2B5EF4-FFF2-40B4-BE49-F238E27FC236}">
                <a16:creationId xmlns:a16="http://schemas.microsoft.com/office/drawing/2014/main" id="{488485E2-78E8-4EE3-A804-DE238806DF8C}"/>
              </a:ext>
            </a:extLst>
          </p:cNvPr>
          <p:cNvPicPr>
            <a:picLocks noChangeAspect="1"/>
          </p:cNvPicPr>
          <p:nvPr/>
        </p:nvPicPr>
        <p:blipFill>
          <a:blip r:embed="rId2"/>
          <a:stretch>
            <a:fillRect/>
          </a:stretch>
        </p:blipFill>
        <p:spPr>
          <a:xfrm>
            <a:off x="8157191" y="476215"/>
            <a:ext cx="3601886" cy="2698819"/>
          </a:xfrm>
          <a:prstGeom prst="rect">
            <a:avLst/>
          </a:prstGeom>
        </p:spPr>
      </p:pic>
      <p:pic>
        <p:nvPicPr>
          <p:cNvPr id="10" name="Picture 9">
            <a:extLst>
              <a:ext uri="{FF2B5EF4-FFF2-40B4-BE49-F238E27FC236}">
                <a16:creationId xmlns:a16="http://schemas.microsoft.com/office/drawing/2014/main" id="{59EA08A0-65B7-4EAD-884E-7D8C182400BE}"/>
              </a:ext>
            </a:extLst>
          </p:cNvPr>
          <p:cNvPicPr>
            <a:picLocks noChangeAspect="1"/>
          </p:cNvPicPr>
          <p:nvPr/>
        </p:nvPicPr>
        <p:blipFill>
          <a:blip r:embed="rId3"/>
          <a:stretch>
            <a:fillRect/>
          </a:stretch>
        </p:blipFill>
        <p:spPr>
          <a:xfrm>
            <a:off x="8373109" y="3429000"/>
            <a:ext cx="3240194" cy="3116836"/>
          </a:xfrm>
          <a:prstGeom prst="rect">
            <a:avLst/>
          </a:prstGeom>
        </p:spPr>
      </p:pic>
    </p:spTree>
    <p:extLst>
      <p:ext uri="{BB962C8B-B14F-4D97-AF65-F5344CB8AC3E}">
        <p14:creationId xmlns:p14="http://schemas.microsoft.com/office/powerpoint/2010/main" val="2709383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7F7ED-868A-4C10-B0C7-65135D93AD4C}"/>
              </a:ext>
            </a:extLst>
          </p:cNvPr>
          <p:cNvSpPr>
            <a:spLocks noGrp="1"/>
          </p:cNvSpPr>
          <p:nvPr>
            <p:ph type="title"/>
          </p:nvPr>
        </p:nvSpPr>
        <p:spPr/>
        <p:txBody>
          <a:bodyPr/>
          <a:lstStyle/>
          <a:p>
            <a:r>
              <a:rPr lang="en-US" dirty="0"/>
              <a:t>Where we are headed . . . </a:t>
            </a:r>
          </a:p>
        </p:txBody>
      </p:sp>
      <p:pic>
        <p:nvPicPr>
          <p:cNvPr id="14" name="Picture 13">
            <a:extLst>
              <a:ext uri="{FF2B5EF4-FFF2-40B4-BE49-F238E27FC236}">
                <a16:creationId xmlns:a16="http://schemas.microsoft.com/office/drawing/2014/main" id="{C025F2F5-0FF6-4498-A916-8AD61BCD63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32000" y="1690688"/>
            <a:ext cx="7575826" cy="5042659"/>
          </a:xfrm>
          <a:prstGeom prst="rect">
            <a:avLst/>
          </a:prstGeom>
        </p:spPr>
      </p:pic>
      <p:sp>
        <p:nvSpPr>
          <p:cNvPr id="15" name="TextBox 14">
            <a:extLst>
              <a:ext uri="{FF2B5EF4-FFF2-40B4-BE49-F238E27FC236}">
                <a16:creationId xmlns:a16="http://schemas.microsoft.com/office/drawing/2014/main" id="{B3066D2D-D289-4826-96CC-96F3A20EB8CF}"/>
              </a:ext>
            </a:extLst>
          </p:cNvPr>
          <p:cNvSpPr txBox="1"/>
          <p:nvPr/>
        </p:nvSpPr>
        <p:spPr>
          <a:xfrm>
            <a:off x="2032000" y="6134100"/>
            <a:ext cx="8128000" cy="230832"/>
          </a:xfrm>
          <a:prstGeom prst="rect">
            <a:avLst/>
          </a:prstGeom>
          <a:noFill/>
        </p:spPr>
        <p:txBody>
          <a:bodyPr wrap="square" rtlCol="0">
            <a:spAutoFit/>
          </a:bodyPr>
          <a:lstStyle/>
          <a:p>
            <a:r>
              <a:rPr lang="en-US" sz="900">
                <a:hlinkClick r:id="rId3" tooltip="http://www.justintarte.com/2013/09/dont-miss-your-opportunity.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73944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A83D-E7E6-466D-8A67-C87F8C616D55}"/>
              </a:ext>
            </a:extLst>
          </p:cNvPr>
          <p:cNvSpPr>
            <a:spLocks noGrp="1"/>
          </p:cNvSpPr>
          <p:nvPr>
            <p:ph type="title"/>
          </p:nvPr>
        </p:nvSpPr>
        <p:spPr/>
        <p:txBody>
          <a:bodyPr/>
          <a:lstStyle/>
          <a:p>
            <a:r>
              <a:rPr lang="en-US" dirty="0"/>
              <a:t>Where we are headed . . .</a:t>
            </a:r>
          </a:p>
        </p:txBody>
      </p:sp>
      <p:sp>
        <p:nvSpPr>
          <p:cNvPr id="3" name="Content Placeholder 2">
            <a:extLst>
              <a:ext uri="{FF2B5EF4-FFF2-40B4-BE49-F238E27FC236}">
                <a16:creationId xmlns:a16="http://schemas.microsoft.com/office/drawing/2014/main" id="{0A610F80-F8D4-490B-BD0A-328706963CE0}"/>
              </a:ext>
            </a:extLst>
          </p:cNvPr>
          <p:cNvSpPr>
            <a:spLocks noGrp="1"/>
          </p:cNvSpPr>
          <p:nvPr>
            <p:ph idx="1"/>
          </p:nvPr>
        </p:nvSpPr>
        <p:spPr/>
        <p:txBody>
          <a:bodyPr>
            <a:normAutofit lnSpcReduction="10000"/>
          </a:bodyPr>
          <a:lstStyle/>
          <a:p>
            <a:r>
              <a:rPr lang="en-US" dirty="0"/>
              <a:t>We must commit to taking tangible steps to address the DEI issues in our programs and in our profession.  We must build a student body and a professoriate that reflects the diversity of our country, ensure that there are equitable admissions processes, and build inclusive programs.  </a:t>
            </a:r>
          </a:p>
          <a:p>
            <a:r>
              <a:rPr lang="en-US" dirty="0"/>
              <a:t>As part of every program’s ongoing journey towards excellence, we’re building a culture of continuous improvement.  This will require the collection of and access to comprehensive data in order to establish trends that promote excellence.</a:t>
            </a:r>
          </a:p>
          <a:p>
            <a:r>
              <a:rPr lang="en-US" dirty="0"/>
              <a:t>ACAPT should emerge as the influential voice in the pursuit of excellence for academic physical therapy</a:t>
            </a:r>
          </a:p>
        </p:txBody>
      </p:sp>
    </p:spTree>
    <p:extLst>
      <p:ext uri="{BB962C8B-B14F-4D97-AF65-F5344CB8AC3E}">
        <p14:creationId xmlns:p14="http://schemas.microsoft.com/office/powerpoint/2010/main" val="96023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67E6-B407-4F73-9306-EA0E812E61FD}"/>
              </a:ext>
            </a:extLst>
          </p:cNvPr>
          <p:cNvSpPr>
            <a:spLocks noGrp="1"/>
          </p:cNvSpPr>
          <p:nvPr>
            <p:ph type="title"/>
          </p:nvPr>
        </p:nvSpPr>
        <p:spPr/>
        <p:txBody>
          <a:bodyPr/>
          <a:lstStyle/>
          <a:p>
            <a:r>
              <a:rPr lang="en-US" dirty="0"/>
              <a:t>Where we are headed . . .</a:t>
            </a:r>
          </a:p>
        </p:txBody>
      </p:sp>
      <p:pic>
        <p:nvPicPr>
          <p:cNvPr id="10" name="Content Placeholder 9">
            <a:extLst>
              <a:ext uri="{FF2B5EF4-FFF2-40B4-BE49-F238E27FC236}">
                <a16:creationId xmlns:a16="http://schemas.microsoft.com/office/drawing/2014/main" id="{66C782A9-2DEC-42FF-BA80-7AF74F81347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7607" y="2120676"/>
            <a:ext cx="8076786" cy="3032604"/>
          </a:xfrm>
        </p:spPr>
      </p:pic>
    </p:spTree>
    <p:extLst>
      <p:ext uri="{BB962C8B-B14F-4D97-AF65-F5344CB8AC3E}">
        <p14:creationId xmlns:p14="http://schemas.microsoft.com/office/powerpoint/2010/main" val="5227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1D004-7988-4C07-A527-FF7035E1338B}"/>
              </a:ext>
            </a:extLst>
          </p:cNvPr>
          <p:cNvSpPr>
            <a:spLocks noGrp="1"/>
          </p:cNvSpPr>
          <p:nvPr>
            <p:ph idx="1"/>
          </p:nvPr>
        </p:nvSpPr>
        <p:spPr>
          <a:xfrm>
            <a:off x="838200" y="2554495"/>
            <a:ext cx="10515600" cy="2892149"/>
          </a:xfrm>
        </p:spPr>
        <p:txBody>
          <a:bodyPr/>
          <a:lstStyle/>
          <a:p>
            <a:pPr marL="0" indent="0">
              <a:buNone/>
            </a:pPr>
            <a:r>
              <a:rPr lang="en-US" i="1" dirty="0"/>
              <a:t>Although ACAPT acts with a deep and abiding commitment to excellence in education and leadership in the academy, its agenda is at risk if the culture does not fully embrace the need to proactively transform education in ways that anticipate the changes we will continue to see in health and health care . . . The entire academic community must engage in the transformative process for physical therapy education. Unity is the ideal conclusion.</a:t>
            </a:r>
          </a:p>
        </p:txBody>
      </p:sp>
      <p:pic>
        <p:nvPicPr>
          <p:cNvPr id="4" name="Picture 3">
            <a:extLst>
              <a:ext uri="{FF2B5EF4-FFF2-40B4-BE49-F238E27FC236}">
                <a16:creationId xmlns:a16="http://schemas.microsoft.com/office/drawing/2014/main" id="{D9606821-9EBB-433D-87BC-73414DDC619F}"/>
              </a:ext>
            </a:extLst>
          </p:cNvPr>
          <p:cNvPicPr>
            <a:picLocks noChangeAspect="1"/>
          </p:cNvPicPr>
          <p:nvPr/>
        </p:nvPicPr>
        <p:blipFill>
          <a:blip r:embed="rId2"/>
          <a:stretch>
            <a:fillRect/>
          </a:stretch>
        </p:blipFill>
        <p:spPr>
          <a:xfrm>
            <a:off x="2175760" y="857981"/>
            <a:ext cx="7548932" cy="1484438"/>
          </a:xfrm>
          <a:prstGeom prst="rect">
            <a:avLst/>
          </a:prstGeom>
        </p:spPr>
      </p:pic>
      <p:sp>
        <p:nvSpPr>
          <p:cNvPr id="5" name="TextBox 4">
            <a:extLst>
              <a:ext uri="{FF2B5EF4-FFF2-40B4-BE49-F238E27FC236}">
                <a16:creationId xmlns:a16="http://schemas.microsoft.com/office/drawing/2014/main" id="{DFCC4E04-30DF-4A6B-8300-821A3E0F614F}"/>
              </a:ext>
            </a:extLst>
          </p:cNvPr>
          <p:cNvSpPr txBox="1"/>
          <p:nvPr/>
        </p:nvSpPr>
        <p:spPr>
          <a:xfrm>
            <a:off x="1007166" y="5658720"/>
            <a:ext cx="6082748" cy="369332"/>
          </a:xfrm>
          <a:prstGeom prst="rect">
            <a:avLst/>
          </a:prstGeom>
          <a:noFill/>
        </p:spPr>
        <p:txBody>
          <a:bodyPr wrap="square" rtlCol="0">
            <a:spAutoFit/>
          </a:bodyPr>
          <a:lstStyle/>
          <a:p>
            <a:r>
              <a:rPr lang="en-US" dirty="0"/>
              <a:t>Deusinger SS &amp; Sanders B. J Phys </a:t>
            </a:r>
            <a:r>
              <a:rPr lang="en-US" dirty="0" err="1"/>
              <a:t>Ther</a:t>
            </a:r>
            <a:r>
              <a:rPr lang="en-US" dirty="0"/>
              <a:t> Ed. 2017;31(3):100-104</a:t>
            </a:r>
          </a:p>
        </p:txBody>
      </p:sp>
    </p:spTree>
    <p:extLst>
      <p:ext uri="{BB962C8B-B14F-4D97-AF65-F5344CB8AC3E}">
        <p14:creationId xmlns:p14="http://schemas.microsoft.com/office/powerpoint/2010/main" val="276736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C4819B-B23C-4D2D-BF81-299ECB3A809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4529" y="1647446"/>
            <a:ext cx="10057567" cy="3563108"/>
          </a:xfrm>
        </p:spPr>
      </p:pic>
    </p:spTree>
    <p:extLst>
      <p:ext uri="{BB962C8B-B14F-4D97-AF65-F5344CB8AC3E}">
        <p14:creationId xmlns:p14="http://schemas.microsoft.com/office/powerpoint/2010/main" val="1488672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8ED7-C2AA-455D-ADFD-88E94FA57C02}"/>
              </a:ext>
            </a:extLst>
          </p:cNvPr>
          <p:cNvSpPr>
            <a:spLocks noGrp="1"/>
          </p:cNvSpPr>
          <p:nvPr>
            <p:ph type="title"/>
          </p:nvPr>
        </p:nvSpPr>
        <p:spPr/>
        <p:txBody>
          <a:bodyPr/>
          <a:lstStyle/>
          <a:p>
            <a:r>
              <a:rPr lang="en-US" dirty="0"/>
              <a:t>Gratitude . . .</a:t>
            </a:r>
          </a:p>
        </p:txBody>
      </p:sp>
      <p:sp>
        <p:nvSpPr>
          <p:cNvPr id="3" name="Content Placeholder 2">
            <a:extLst>
              <a:ext uri="{FF2B5EF4-FFF2-40B4-BE49-F238E27FC236}">
                <a16:creationId xmlns:a16="http://schemas.microsoft.com/office/drawing/2014/main" id="{30FD840F-4AA0-4394-B838-E13E0A2FDBB3}"/>
              </a:ext>
            </a:extLst>
          </p:cNvPr>
          <p:cNvSpPr>
            <a:spLocks noGrp="1"/>
          </p:cNvSpPr>
          <p:nvPr>
            <p:ph idx="1"/>
          </p:nvPr>
        </p:nvSpPr>
        <p:spPr/>
        <p:txBody>
          <a:bodyPr/>
          <a:lstStyle/>
          <a:p>
            <a:r>
              <a:rPr lang="en-US" dirty="0"/>
              <a:t>To our leaders –elected, appointed</a:t>
            </a:r>
          </a:p>
          <a:p>
            <a:r>
              <a:rPr lang="en-US" dirty="0"/>
              <a:t>To our participants –consortia, committees, task forces, work groups, panels, speakers</a:t>
            </a:r>
          </a:p>
          <a:p>
            <a:r>
              <a:rPr lang="en-US" dirty="0"/>
              <a:t>To you, our member institutions and the faculty</a:t>
            </a:r>
          </a:p>
          <a:p>
            <a:pPr marL="0" indent="0">
              <a:buNone/>
            </a:pPr>
            <a:br>
              <a:rPr lang="en-US" dirty="0"/>
            </a:br>
            <a:r>
              <a:rPr lang="en-US" dirty="0"/>
              <a:t>The future is bright, and it is ours!</a:t>
            </a:r>
          </a:p>
        </p:txBody>
      </p:sp>
      <p:pic>
        <p:nvPicPr>
          <p:cNvPr id="8" name="Picture 7">
            <a:extLst>
              <a:ext uri="{FF2B5EF4-FFF2-40B4-BE49-F238E27FC236}">
                <a16:creationId xmlns:a16="http://schemas.microsoft.com/office/drawing/2014/main" id="{5E22C0D6-0A31-4544-9905-1FB3761E43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8121" y="3805489"/>
            <a:ext cx="4303643" cy="2687386"/>
          </a:xfrm>
          <a:prstGeom prst="rect">
            <a:avLst/>
          </a:prstGeom>
        </p:spPr>
      </p:pic>
    </p:spTree>
    <p:extLst>
      <p:ext uri="{BB962C8B-B14F-4D97-AF65-F5344CB8AC3E}">
        <p14:creationId xmlns:p14="http://schemas.microsoft.com/office/powerpoint/2010/main" val="413110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C74E-4741-4524-A95C-D15394CC7FC3}"/>
              </a:ext>
            </a:extLst>
          </p:cNvPr>
          <p:cNvSpPr>
            <a:spLocks noGrp="1"/>
          </p:cNvSpPr>
          <p:nvPr>
            <p:ph type="title"/>
          </p:nvPr>
        </p:nvSpPr>
        <p:spPr/>
        <p:txBody>
          <a:bodyPr/>
          <a:lstStyle/>
          <a:p>
            <a:r>
              <a:rPr lang="en-US" dirty="0"/>
              <a:t>ACAPT Board of Directors 2020-2021</a:t>
            </a:r>
          </a:p>
        </p:txBody>
      </p:sp>
      <p:sp>
        <p:nvSpPr>
          <p:cNvPr id="3" name="Content Placeholder 2">
            <a:extLst>
              <a:ext uri="{FF2B5EF4-FFF2-40B4-BE49-F238E27FC236}">
                <a16:creationId xmlns:a16="http://schemas.microsoft.com/office/drawing/2014/main" id="{3E4B9C5D-CFB9-4E28-9600-A85F148914CD}"/>
              </a:ext>
            </a:extLst>
          </p:cNvPr>
          <p:cNvSpPr>
            <a:spLocks noGrp="1"/>
          </p:cNvSpPr>
          <p:nvPr>
            <p:ph idx="1"/>
          </p:nvPr>
        </p:nvSpPr>
        <p:spPr/>
        <p:txBody>
          <a:bodyPr>
            <a:normAutofit lnSpcReduction="10000"/>
          </a:bodyPr>
          <a:lstStyle/>
          <a:p>
            <a:r>
              <a:rPr lang="en-US" dirty="0"/>
              <a:t>Peter Altenburger, PT, PhD – Indiana University</a:t>
            </a:r>
          </a:p>
          <a:p>
            <a:r>
              <a:rPr lang="en-US" dirty="0"/>
              <a:t>John Buford, PT, PhD – THE Ohio State University</a:t>
            </a:r>
          </a:p>
          <a:p>
            <a:r>
              <a:rPr lang="en-US" dirty="0"/>
              <a:t>Julia Chevan, PT, PhD – Springfield College </a:t>
            </a:r>
          </a:p>
          <a:p>
            <a:r>
              <a:rPr lang="en-US" dirty="0"/>
              <a:t>Scott Davis, PT, EdD – Marshall University</a:t>
            </a:r>
          </a:p>
          <a:p>
            <a:r>
              <a:rPr lang="en-US" dirty="0"/>
              <a:t>Mary Dockter, PT, PhD – University of Mary</a:t>
            </a:r>
          </a:p>
          <a:p>
            <a:r>
              <a:rPr lang="en-US" dirty="0"/>
              <a:t>Marie Johanson, PT, PhD – Emory University</a:t>
            </a:r>
          </a:p>
          <a:p>
            <a:r>
              <a:rPr lang="en-US" dirty="0"/>
              <a:t>Emmanuel John, PT, DPT, PhD, MBA – Chapman University</a:t>
            </a:r>
          </a:p>
          <a:p>
            <a:r>
              <a:rPr lang="en-US" dirty="0"/>
              <a:t>Mark Reinking, PT, PhD, FAPTA – Regis University </a:t>
            </a:r>
          </a:p>
          <a:p>
            <a:r>
              <a:rPr lang="en-US" dirty="0"/>
              <a:t>Michael Sheldon, PT, PhD – University of New England</a:t>
            </a:r>
          </a:p>
        </p:txBody>
      </p:sp>
    </p:spTree>
    <p:extLst>
      <p:ext uri="{BB962C8B-B14F-4D97-AF65-F5344CB8AC3E}">
        <p14:creationId xmlns:p14="http://schemas.microsoft.com/office/powerpoint/2010/main" val="119293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C74E-4741-4524-A95C-D15394CC7FC3}"/>
              </a:ext>
            </a:extLst>
          </p:cNvPr>
          <p:cNvSpPr>
            <a:spLocks noGrp="1"/>
          </p:cNvSpPr>
          <p:nvPr>
            <p:ph type="title"/>
          </p:nvPr>
        </p:nvSpPr>
        <p:spPr/>
        <p:txBody>
          <a:bodyPr/>
          <a:lstStyle/>
          <a:p>
            <a:r>
              <a:rPr lang="en-US" dirty="0"/>
              <a:t>ACAPT Staff 2020-2021</a:t>
            </a:r>
          </a:p>
        </p:txBody>
      </p:sp>
      <p:sp>
        <p:nvSpPr>
          <p:cNvPr id="3" name="Content Placeholder 2">
            <a:extLst>
              <a:ext uri="{FF2B5EF4-FFF2-40B4-BE49-F238E27FC236}">
                <a16:creationId xmlns:a16="http://schemas.microsoft.com/office/drawing/2014/main" id="{3E4B9C5D-CFB9-4E28-9600-A85F148914CD}"/>
              </a:ext>
            </a:extLst>
          </p:cNvPr>
          <p:cNvSpPr>
            <a:spLocks noGrp="1"/>
          </p:cNvSpPr>
          <p:nvPr>
            <p:ph idx="1"/>
          </p:nvPr>
        </p:nvSpPr>
        <p:spPr>
          <a:xfrm>
            <a:off x="838199" y="1825625"/>
            <a:ext cx="10924713" cy="4351338"/>
          </a:xfrm>
        </p:spPr>
        <p:txBody>
          <a:bodyPr>
            <a:normAutofit/>
          </a:bodyPr>
          <a:lstStyle/>
          <a:p>
            <a:r>
              <a:rPr lang="en-US" dirty="0"/>
              <a:t>Sandy Brooks, Executive Director</a:t>
            </a:r>
          </a:p>
          <a:p>
            <a:r>
              <a:rPr lang="en-US" dirty="0"/>
              <a:t>Eleanor Trice, Communications &amp; Data Strategist/Special Projects Lead</a:t>
            </a:r>
          </a:p>
          <a:p>
            <a:r>
              <a:rPr lang="en-US" dirty="0"/>
              <a:t>Louise Murgia, Database and Office Administrator</a:t>
            </a:r>
          </a:p>
          <a:p>
            <a:r>
              <a:rPr lang="en-US" dirty="0"/>
              <a:t>Jamil  Tadlaoui, Events and Partner Strategies Coordinator</a:t>
            </a:r>
          </a:p>
          <a:p>
            <a:endParaRPr lang="en-US" dirty="0"/>
          </a:p>
        </p:txBody>
      </p:sp>
      <p:pic>
        <p:nvPicPr>
          <p:cNvPr id="5" name="Picture 4">
            <a:extLst>
              <a:ext uri="{FF2B5EF4-FFF2-40B4-BE49-F238E27FC236}">
                <a16:creationId xmlns:a16="http://schemas.microsoft.com/office/drawing/2014/main" id="{40BB3101-2F77-495E-9942-CC59EC70EA27}"/>
              </a:ext>
            </a:extLst>
          </p:cNvPr>
          <p:cNvPicPr>
            <a:picLocks noChangeAspect="1"/>
          </p:cNvPicPr>
          <p:nvPr/>
        </p:nvPicPr>
        <p:blipFill>
          <a:blip r:embed="rId2"/>
          <a:stretch>
            <a:fillRect/>
          </a:stretch>
        </p:blipFill>
        <p:spPr>
          <a:xfrm>
            <a:off x="993891" y="4170066"/>
            <a:ext cx="2084504" cy="2467575"/>
          </a:xfrm>
          <a:prstGeom prst="rect">
            <a:avLst/>
          </a:prstGeom>
        </p:spPr>
      </p:pic>
      <p:pic>
        <p:nvPicPr>
          <p:cNvPr id="7" name="Picture 6">
            <a:extLst>
              <a:ext uri="{FF2B5EF4-FFF2-40B4-BE49-F238E27FC236}">
                <a16:creationId xmlns:a16="http://schemas.microsoft.com/office/drawing/2014/main" id="{15B0F9A9-008B-4502-9484-EF2B8330F912}"/>
              </a:ext>
            </a:extLst>
          </p:cNvPr>
          <p:cNvPicPr>
            <a:picLocks noChangeAspect="1"/>
          </p:cNvPicPr>
          <p:nvPr/>
        </p:nvPicPr>
        <p:blipFill>
          <a:blip r:embed="rId3"/>
          <a:stretch>
            <a:fillRect/>
          </a:stretch>
        </p:blipFill>
        <p:spPr>
          <a:xfrm>
            <a:off x="3671445" y="4170065"/>
            <a:ext cx="2134529" cy="2467576"/>
          </a:xfrm>
          <a:prstGeom prst="rect">
            <a:avLst/>
          </a:prstGeom>
        </p:spPr>
      </p:pic>
      <p:pic>
        <p:nvPicPr>
          <p:cNvPr id="9" name="Picture 8">
            <a:extLst>
              <a:ext uri="{FF2B5EF4-FFF2-40B4-BE49-F238E27FC236}">
                <a16:creationId xmlns:a16="http://schemas.microsoft.com/office/drawing/2014/main" id="{12B21551-E094-4229-89E1-1A821E5EE94F}"/>
              </a:ext>
            </a:extLst>
          </p:cNvPr>
          <p:cNvPicPr>
            <a:picLocks noChangeAspect="1"/>
          </p:cNvPicPr>
          <p:nvPr/>
        </p:nvPicPr>
        <p:blipFill>
          <a:blip r:embed="rId4"/>
          <a:stretch>
            <a:fillRect/>
          </a:stretch>
        </p:blipFill>
        <p:spPr>
          <a:xfrm>
            <a:off x="8907939" y="4170065"/>
            <a:ext cx="2142237" cy="2467576"/>
          </a:xfrm>
          <a:prstGeom prst="rect">
            <a:avLst/>
          </a:prstGeom>
        </p:spPr>
      </p:pic>
      <p:pic>
        <p:nvPicPr>
          <p:cNvPr id="11" name="Picture 10">
            <a:extLst>
              <a:ext uri="{FF2B5EF4-FFF2-40B4-BE49-F238E27FC236}">
                <a16:creationId xmlns:a16="http://schemas.microsoft.com/office/drawing/2014/main" id="{765D2651-E483-4337-B804-2AE6B377EBB7}"/>
              </a:ext>
            </a:extLst>
          </p:cNvPr>
          <p:cNvPicPr>
            <a:picLocks noChangeAspect="1"/>
          </p:cNvPicPr>
          <p:nvPr/>
        </p:nvPicPr>
        <p:blipFill>
          <a:blip r:embed="rId5"/>
          <a:stretch>
            <a:fillRect/>
          </a:stretch>
        </p:blipFill>
        <p:spPr>
          <a:xfrm>
            <a:off x="6399024" y="4176008"/>
            <a:ext cx="2094419" cy="2510223"/>
          </a:xfrm>
          <a:prstGeom prst="rect">
            <a:avLst/>
          </a:prstGeom>
        </p:spPr>
      </p:pic>
    </p:spTree>
    <p:extLst>
      <p:ext uri="{BB962C8B-B14F-4D97-AF65-F5344CB8AC3E}">
        <p14:creationId xmlns:p14="http://schemas.microsoft.com/office/powerpoint/2010/main" val="220829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521D-4632-4655-8DA5-5A5AC0FB3D05}"/>
              </a:ext>
            </a:extLst>
          </p:cNvPr>
          <p:cNvSpPr>
            <a:spLocks noGrp="1"/>
          </p:cNvSpPr>
          <p:nvPr>
            <p:ph type="title"/>
          </p:nvPr>
        </p:nvSpPr>
        <p:spPr/>
        <p:txBody>
          <a:bodyPr/>
          <a:lstStyle/>
          <a:p>
            <a:r>
              <a:rPr lang="en-US" dirty="0"/>
              <a:t>The year past . . .</a:t>
            </a:r>
          </a:p>
        </p:txBody>
      </p:sp>
      <p:pic>
        <p:nvPicPr>
          <p:cNvPr id="5" name="Content Placeholder 4">
            <a:extLst>
              <a:ext uri="{FF2B5EF4-FFF2-40B4-BE49-F238E27FC236}">
                <a16:creationId xmlns:a16="http://schemas.microsoft.com/office/drawing/2014/main" id="{3C4E111D-FF88-4BEA-8D37-764086F8DCD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38671" y="1825625"/>
            <a:ext cx="8314658" cy="4351338"/>
          </a:xfrm>
        </p:spPr>
      </p:pic>
      <p:sp>
        <p:nvSpPr>
          <p:cNvPr id="6" name="TextBox 5">
            <a:extLst>
              <a:ext uri="{FF2B5EF4-FFF2-40B4-BE49-F238E27FC236}">
                <a16:creationId xmlns:a16="http://schemas.microsoft.com/office/drawing/2014/main" id="{F759CFEF-DC61-4E09-97A5-29BA8937FFE5}"/>
              </a:ext>
            </a:extLst>
          </p:cNvPr>
          <p:cNvSpPr txBox="1"/>
          <p:nvPr/>
        </p:nvSpPr>
        <p:spPr>
          <a:xfrm>
            <a:off x="1938671" y="6176963"/>
            <a:ext cx="8314658" cy="230832"/>
          </a:xfrm>
          <a:prstGeom prst="rect">
            <a:avLst/>
          </a:prstGeom>
          <a:noFill/>
        </p:spPr>
        <p:txBody>
          <a:bodyPr wrap="square" rtlCol="0">
            <a:spAutoFit/>
          </a:bodyPr>
          <a:lstStyle/>
          <a:p>
            <a:r>
              <a:rPr lang="en-US" sz="900">
                <a:hlinkClick r:id="rId3" tooltip="https://policyoptions.irpp.org/magazines/july-2020/global-health-coodination-necessary-in-a-pandemic/"/>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2871311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5533-FFEA-4481-AED3-E8C7F1E812B2}"/>
              </a:ext>
            </a:extLst>
          </p:cNvPr>
          <p:cNvSpPr>
            <a:spLocks noGrp="1"/>
          </p:cNvSpPr>
          <p:nvPr>
            <p:ph type="title"/>
          </p:nvPr>
        </p:nvSpPr>
        <p:spPr>
          <a:xfrm>
            <a:off x="4965430" y="618758"/>
            <a:ext cx="6586491" cy="1286160"/>
          </a:xfrm>
        </p:spPr>
        <p:txBody>
          <a:bodyPr vert="horz" lIns="91440" tIns="45720" rIns="91440" bIns="45720" rtlCol="0" anchor="b">
            <a:normAutofit/>
          </a:bodyPr>
          <a:lstStyle/>
          <a:p>
            <a:r>
              <a:rPr lang="en-US" sz="4400" b="1">
                <a:solidFill>
                  <a:schemeClr val="tx1"/>
                </a:solidFill>
                <a:latin typeface="+mj-lt"/>
              </a:rPr>
              <a:t>ACAPT Membership</a:t>
            </a:r>
          </a:p>
        </p:txBody>
      </p:sp>
      <p:sp>
        <p:nvSpPr>
          <p:cNvPr id="4" name="Rectangle 3">
            <a:extLst>
              <a:ext uri="{FF2B5EF4-FFF2-40B4-BE49-F238E27FC236}">
                <a16:creationId xmlns:a16="http://schemas.microsoft.com/office/drawing/2014/main" id="{7CE6E08C-E851-499A-A2E5-7D744FD78C5D}"/>
              </a:ext>
            </a:extLst>
          </p:cNvPr>
          <p:cNvSpPr/>
          <p:nvPr/>
        </p:nvSpPr>
        <p:spPr>
          <a:xfrm>
            <a:off x="9541037" y="757774"/>
            <a:ext cx="2650943"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8800" b="1" i="1" u="none" strike="noStrike" kern="1200" cap="none" spc="0" normalizeH="0" baseline="0" noProof="0" dirty="0">
                <a:ln w="9525">
                  <a:solidFill>
                    <a:srgbClr val="FFFFFF"/>
                  </a:solidFill>
                  <a:prstDash val="solid"/>
                </a:ln>
                <a:solidFill>
                  <a:srgbClr val="91B7C1"/>
                </a:solidFill>
                <a:effectLst>
                  <a:outerShdw blurRad="12700" dist="38100" dir="2700000" algn="tl" rotWithShape="0">
                    <a:srgbClr val="91B7C1">
                      <a:lumMod val="60000"/>
                      <a:lumOff val="40000"/>
                    </a:srgbClr>
                  </a:outerShdw>
                </a:effectLst>
                <a:uLnTx/>
                <a:uFillTx/>
                <a:latin typeface="Calibri" panose="020F0502020204030204"/>
                <a:ea typeface="+mn-ea"/>
                <a:cs typeface="+mn-cs"/>
              </a:rPr>
              <a:t>95%</a:t>
            </a:r>
          </a:p>
        </p:txBody>
      </p:sp>
      <p:pic>
        <p:nvPicPr>
          <p:cNvPr id="10" name="Picture 9">
            <a:extLst>
              <a:ext uri="{FF2B5EF4-FFF2-40B4-BE49-F238E27FC236}">
                <a16:creationId xmlns:a16="http://schemas.microsoft.com/office/drawing/2014/main" id="{CB4D26AF-DB2E-49A5-AB9C-049ED7932B18}"/>
              </a:ext>
            </a:extLst>
          </p:cNvPr>
          <p:cNvPicPr>
            <a:picLocks noChangeAspect="1"/>
          </p:cNvPicPr>
          <p:nvPr/>
        </p:nvPicPr>
        <p:blipFill rotWithShape="1">
          <a:blip r:embed="rId2"/>
          <a:srcRect l="52033" r="2848" b="-1"/>
          <a:stretch/>
        </p:blipFill>
        <p:spPr>
          <a:xfrm>
            <a:off x="20" y="10"/>
            <a:ext cx="4635571" cy="6857990"/>
          </a:xfrm>
          <a:prstGeom prst="rect">
            <a:avLst/>
          </a:prstGeom>
          <a:effectLst/>
        </p:spPr>
      </p:pic>
      <p:graphicFrame>
        <p:nvGraphicFramePr>
          <p:cNvPr id="8" name="Content Placeholder 2">
            <a:extLst>
              <a:ext uri="{FF2B5EF4-FFF2-40B4-BE49-F238E27FC236}">
                <a16:creationId xmlns:a16="http://schemas.microsoft.com/office/drawing/2014/main" id="{C0952F55-FB1B-4F8F-8D02-D6B86D2BDAAD}"/>
              </a:ext>
            </a:extLst>
          </p:cNvPr>
          <p:cNvGraphicFramePr>
            <a:graphicFrameLocks noGrp="1"/>
          </p:cNvGraphicFramePr>
          <p:nvPr>
            <p:ph idx="1"/>
          </p:nvPr>
        </p:nvGraphicFramePr>
        <p:xfrm>
          <a:off x="4803805" y="2314807"/>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44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8F1E6421-475B-4D49-80BE-F89FD9B9E061}"/>
              </a:ext>
            </a:extLst>
          </p:cNvPr>
          <p:cNvSpPr>
            <a:spLocks noGrp="1"/>
          </p:cNvSpPr>
          <p:nvPr>
            <p:ph type="title"/>
          </p:nvPr>
        </p:nvSpPr>
        <p:spPr/>
        <p:txBody>
          <a:bodyPr/>
          <a:lstStyle/>
          <a:p>
            <a:pPr algn="ctr"/>
            <a:r>
              <a:rPr lang="en-US" dirty="0"/>
              <a:t>Welcome - first time members</a:t>
            </a:r>
          </a:p>
        </p:txBody>
      </p:sp>
      <p:sp>
        <p:nvSpPr>
          <p:cNvPr id="4" name="Footer Placeholder 3">
            <a:extLst>
              <a:ext uri="{FF2B5EF4-FFF2-40B4-BE49-F238E27FC236}">
                <a16:creationId xmlns:a16="http://schemas.microsoft.com/office/drawing/2014/main" id="{F107F4DC-3DE2-944E-92BF-9944BBC28AB8}"/>
              </a:ext>
            </a:extLst>
          </p:cNvPr>
          <p:cNvSpPr>
            <a:spLocks noGrp="1"/>
          </p:cNvSpPr>
          <p:nvPr>
            <p:ph type="ftr"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rPr>
              <a:t>ACAPT Business Meeting, Oct 22, 2021</a:t>
            </a:r>
          </a:p>
        </p:txBody>
      </p:sp>
      <p:sp>
        <p:nvSpPr>
          <p:cNvPr id="3" name="Slide Number Placeholder 2">
            <a:extLst>
              <a:ext uri="{FF2B5EF4-FFF2-40B4-BE49-F238E27FC236}">
                <a16:creationId xmlns:a16="http://schemas.microsoft.com/office/drawing/2014/main" id="{4559FF6B-50C0-DF46-8C27-EBDAC9CC61F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DD160-DE01-FD49-97A0-2F02975D08C9}"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6" name="Picture 5" descr="Text&#10;&#10;Description automatically generated">
            <a:extLst>
              <a:ext uri="{FF2B5EF4-FFF2-40B4-BE49-F238E27FC236}">
                <a16:creationId xmlns:a16="http://schemas.microsoft.com/office/drawing/2014/main" id="{9312DB49-8E8F-483E-AFB7-CA7058EC6A7C}"/>
              </a:ext>
            </a:extLst>
          </p:cNvPr>
          <p:cNvPicPr>
            <a:picLocks noChangeAspect="1"/>
          </p:cNvPicPr>
          <p:nvPr/>
        </p:nvPicPr>
        <p:blipFill>
          <a:blip r:embed="rId2"/>
          <a:stretch>
            <a:fillRect/>
          </a:stretch>
        </p:blipFill>
        <p:spPr>
          <a:xfrm>
            <a:off x="340484" y="2642197"/>
            <a:ext cx="2755184" cy="759702"/>
          </a:xfrm>
          <a:prstGeom prst="rect">
            <a:avLst/>
          </a:prstGeom>
        </p:spPr>
      </p:pic>
      <p:pic>
        <p:nvPicPr>
          <p:cNvPr id="15" name="Picture 14" descr="Logo&#10;&#10;Description automatically generated">
            <a:extLst>
              <a:ext uri="{FF2B5EF4-FFF2-40B4-BE49-F238E27FC236}">
                <a16:creationId xmlns:a16="http://schemas.microsoft.com/office/drawing/2014/main" id="{A46F2300-6FAD-45B7-B821-97929B19DFB7}"/>
              </a:ext>
            </a:extLst>
          </p:cNvPr>
          <p:cNvPicPr>
            <a:picLocks noChangeAspect="1"/>
          </p:cNvPicPr>
          <p:nvPr/>
        </p:nvPicPr>
        <p:blipFill>
          <a:blip r:embed="rId3"/>
          <a:stretch>
            <a:fillRect/>
          </a:stretch>
        </p:blipFill>
        <p:spPr>
          <a:xfrm>
            <a:off x="340484" y="3746371"/>
            <a:ext cx="4007861" cy="759702"/>
          </a:xfrm>
          <a:prstGeom prst="rect">
            <a:avLst/>
          </a:prstGeom>
        </p:spPr>
      </p:pic>
      <p:pic>
        <p:nvPicPr>
          <p:cNvPr id="19" name="Picture 18" descr="Logo&#10;&#10;Description automatically generated">
            <a:extLst>
              <a:ext uri="{FF2B5EF4-FFF2-40B4-BE49-F238E27FC236}">
                <a16:creationId xmlns:a16="http://schemas.microsoft.com/office/drawing/2014/main" id="{89190B75-5A49-4930-8FAF-65CE72A4CAC0}"/>
              </a:ext>
            </a:extLst>
          </p:cNvPr>
          <p:cNvPicPr>
            <a:picLocks noChangeAspect="1"/>
          </p:cNvPicPr>
          <p:nvPr/>
        </p:nvPicPr>
        <p:blipFill>
          <a:blip r:embed="rId4"/>
          <a:stretch>
            <a:fillRect/>
          </a:stretch>
        </p:blipFill>
        <p:spPr>
          <a:xfrm>
            <a:off x="8314135" y="3771792"/>
            <a:ext cx="2500805" cy="693384"/>
          </a:xfrm>
          <a:prstGeom prst="rect">
            <a:avLst/>
          </a:prstGeom>
        </p:spPr>
      </p:pic>
      <p:pic>
        <p:nvPicPr>
          <p:cNvPr id="22" name="Picture 21" descr="Text&#10;&#10;Description automatically generated">
            <a:extLst>
              <a:ext uri="{FF2B5EF4-FFF2-40B4-BE49-F238E27FC236}">
                <a16:creationId xmlns:a16="http://schemas.microsoft.com/office/drawing/2014/main" id="{3E4BF514-5C29-464D-943A-A964190AAABB}"/>
              </a:ext>
            </a:extLst>
          </p:cNvPr>
          <p:cNvPicPr>
            <a:picLocks noChangeAspect="1"/>
          </p:cNvPicPr>
          <p:nvPr/>
        </p:nvPicPr>
        <p:blipFill>
          <a:blip r:embed="rId5"/>
          <a:stretch>
            <a:fillRect/>
          </a:stretch>
        </p:blipFill>
        <p:spPr>
          <a:xfrm>
            <a:off x="7991384" y="2590091"/>
            <a:ext cx="3393308" cy="863913"/>
          </a:xfrm>
          <a:prstGeom prst="rect">
            <a:avLst/>
          </a:prstGeom>
        </p:spPr>
      </p:pic>
      <p:pic>
        <p:nvPicPr>
          <p:cNvPr id="26" name="Picture 25" descr="Text&#10;&#10;Description automatically generated">
            <a:extLst>
              <a:ext uri="{FF2B5EF4-FFF2-40B4-BE49-F238E27FC236}">
                <a16:creationId xmlns:a16="http://schemas.microsoft.com/office/drawing/2014/main" id="{4B832A53-84EB-469C-A1AB-94B7EF1AA18C}"/>
              </a:ext>
            </a:extLst>
          </p:cNvPr>
          <p:cNvPicPr>
            <a:picLocks noChangeAspect="1"/>
          </p:cNvPicPr>
          <p:nvPr/>
        </p:nvPicPr>
        <p:blipFill>
          <a:blip r:embed="rId6"/>
          <a:stretch>
            <a:fillRect/>
          </a:stretch>
        </p:blipFill>
        <p:spPr>
          <a:xfrm>
            <a:off x="4924858" y="4977561"/>
            <a:ext cx="2762416" cy="967281"/>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23FF1D9C-B416-469D-967C-06FB38E98CE7}"/>
              </a:ext>
            </a:extLst>
          </p:cNvPr>
          <p:cNvPicPr>
            <a:picLocks noChangeAspect="1"/>
          </p:cNvPicPr>
          <p:nvPr/>
        </p:nvPicPr>
        <p:blipFill>
          <a:blip r:embed="rId7"/>
          <a:stretch>
            <a:fillRect/>
          </a:stretch>
        </p:blipFill>
        <p:spPr>
          <a:xfrm>
            <a:off x="553447" y="4993046"/>
            <a:ext cx="3951281" cy="602570"/>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7C167E8B-4E22-4ED5-BE37-D76898E57EA5}"/>
              </a:ext>
            </a:extLst>
          </p:cNvPr>
          <p:cNvPicPr>
            <a:picLocks noChangeAspect="1"/>
          </p:cNvPicPr>
          <p:nvPr/>
        </p:nvPicPr>
        <p:blipFill>
          <a:blip r:embed="rId8"/>
          <a:stretch>
            <a:fillRect/>
          </a:stretch>
        </p:blipFill>
        <p:spPr>
          <a:xfrm>
            <a:off x="8314135" y="4870293"/>
            <a:ext cx="2815477" cy="967281"/>
          </a:xfrm>
          <a:prstGeom prst="rect">
            <a:avLst/>
          </a:prstGeom>
        </p:spPr>
      </p:pic>
      <p:pic>
        <p:nvPicPr>
          <p:cNvPr id="1030" name="Picture 6" descr="Faulkner University">
            <a:extLst>
              <a:ext uri="{FF2B5EF4-FFF2-40B4-BE49-F238E27FC236}">
                <a16:creationId xmlns:a16="http://schemas.microsoft.com/office/drawing/2014/main" id="{6697C913-2455-4CF9-88AF-E9DE2EC751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2660" y="2537276"/>
            <a:ext cx="3510796" cy="8639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Text&#10;&#10;Description automatically generated">
            <a:extLst>
              <a:ext uri="{FF2B5EF4-FFF2-40B4-BE49-F238E27FC236}">
                <a16:creationId xmlns:a16="http://schemas.microsoft.com/office/drawing/2014/main" id="{FE0F1519-AC35-464D-9CFC-BA39AB103CB5}"/>
              </a:ext>
            </a:extLst>
          </p:cNvPr>
          <p:cNvPicPr>
            <a:picLocks noChangeAspect="1"/>
          </p:cNvPicPr>
          <p:nvPr/>
        </p:nvPicPr>
        <p:blipFill>
          <a:blip r:embed="rId10"/>
          <a:stretch>
            <a:fillRect/>
          </a:stretch>
        </p:blipFill>
        <p:spPr>
          <a:xfrm>
            <a:off x="4847587" y="3596838"/>
            <a:ext cx="2496826" cy="834901"/>
          </a:xfrm>
          <a:prstGeom prst="rect">
            <a:avLst/>
          </a:prstGeom>
        </p:spPr>
      </p:pic>
    </p:spTree>
    <p:extLst>
      <p:ext uri="{BB962C8B-B14F-4D97-AF65-F5344CB8AC3E}">
        <p14:creationId xmlns:p14="http://schemas.microsoft.com/office/powerpoint/2010/main" val="324526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652B-966A-4F24-BA75-0025852FF2F7}"/>
              </a:ext>
            </a:extLst>
          </p:cNvPr>
          <p:cNvSpPr>
            <a:spLocks noGrp="1"/>
          </p:cNvSpPr>
          <p:nvPr>
            <p:ph type="title"/>
          </p:nvPr>
        </p:nvSpPr>
        <p:spPr/>
        <p:txBody>
          <a:bodyPr/>
          <a:lstStyle/>
          <a:p>
            <a:r>
              <a:rPr lang="en-US" dirty="0"/>
              <a:t>2018-2021 Strategic Plan</a:t>
            </a:r>
          </a:p>
        </p:txBody>
      </p:sp>
      <p:sp>
        <p:nvSpPr>
          <p:cNvPr id="3" name="Content Placeholder 2">
            <a:extLst>
              <a:ext uri="{FF2B5EF4-FFF2-40B4-BE49-F238E27FC236}">
                <a16:creationId xmlns:a16="http://schemas.microsoft.com/office/drawing/2014/main" id="{2E85E31E-C5E8-4C4F-9B68-84430A87600A}"/>
              </a:ext>
            </a:extLst>
          </p:cNvPr>
          <p:cNvSpPr>
            <a:spLocks noGrp="1"/>
          </p:cNvSpPr>
          <p:nvPr>
            <p:ph idx="1"/>
          </p:nvPr>
        </p:nvSpPr>
        <p:spPr/>
        <p:txBody>
          <a:bodyPr/>
          <a:lstStyle/>
          <a:p>
            <a:r>
              <a:rPr lang="en-US" dirty="0"/>
              <a:t>Academic innovation</a:t>
            </a:r>
            <a:br>
              <a:rPr lang="en-US" dirty="0"/>
            </a:br>
            <a:endParaRPr lang="en-US" dirty="0"/>
          </a:p>
          <a:p>
            <a:r>
              <a:rPr lang="en-US" dirty="0"/>
              <a:t>Academic leadership &amp; advocacy</a:t>
            </a:r>
            <a:br>
              <a:rPr lang="en-US" dirty="0"/>
            </a:br>
            <a:endParaRPr lang="en-US" dirty="0"/>
          </a:p>
          <a:p>
            <a:r>
              <a:rPr lang="en-US" dirty="0"/>
              <a:t>Knowledge to elevate health care</a:t>
            </a:r>
          </a:p>
        </p:txBody>
      </p:sp>
      <p:pic>
        <p:nvPicPr>
          <p:cNvPr id="1026" name="Picture 2" descr="The Leadership Compass: Navigating the Way Within the Academy">
            <a:extLst>
              <a:ext uri="{FF2B5EF4-FFF2-40B4-BE49-F238E27FC236}">
                <a16:creationId xmlns:a16="http://schemas.microsoft.com/office/drawing/2014/main" id="{EC3AAA60-C8B3-45A6-BFB3-D68F81B69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625" y="1446701"/>
            <a:ext cx="5873496"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99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9C04-A21D-4673-B7A3-8ACCCA6DD424}"/>
              </a:ext>
            </a:extLst>
          </p:cNvPr>
          <p:cNvSpPr>
            <a:spLocks noGrp="1"/>
          </p:cNvSpPr>
          <p:nvPr>
            <p:ph type="title"/>
          </p:nvPr>
        </p:nvSpPr>
        <p:spPr/>
        <p:txBody>
          <a:bodyPr/>
          <a:lstStyle/>
          <a:p>
            <a:r>
              <a:rPr lang="en-US" dirty="0"/>
              <a:t>2022-2025 ACAPT Strategic Plan</a:t>
            </a:r>
          </a:p>
        </p:txBody>
      </p:sp>
      <p:sp>
        <p:nvSpPr>
          <p:cNvPr id="3" name="Content Placeholder 2">
            <a:extLst>
              <a:ext uri="{FF2B5EF4-FFF2-40B4-BE49-F238E27FC236}">
                <a16:creationId xmlns:a16="http://schemas.microsoft.com/office/drawing/2014/main" id="{E59A8E75-1C36-40D0-A964-96EA82932281}"/>
              </a:ext>
            </a:extLst>
          </p:cNvPr>
          <p:cNvSpPr>
            <a:spLocks noGrp="1"/>
          </p:cNvSpPr>
          <p:nvPr>
            <p:ph idx="1"/>
          </p:nvPr>
        </p:nvSpPr>
        <p:spPr/>
        <p:txBody>
          <a:bodyPr/>
          <a:lstStyle/>
          <a:p>
            <a:endParaRPr lang="en-US" dirty="0"/>
          </a:p>
        </p:txBody>
      </p:sp>
      <p:grpSp>
        <p:nvGrpSpPr>
          <p:cNvPr id="6" name="Group 5">
            <a:extLst>
              <a:ext uri="{FF2B5EF4-FFF2-40B4-BE49-F238E27FC236}">
                <a16:creationId xmlns:a16="http://schemas.microsoft.com/office/drawing/2014/main" id="{9C6C3D8A-A467-4CFC-B097-163DADC72E21}"/>
              </a:ext>
            </a:extLst>
          </p:cNvPr>
          <p:cNvGrpSpPr/>
          <p:nvPr/>
        </p:nvGrpSpPr>
        <p:grpSpPr>
          <a:xfrm>
            <a:off x="1955744" y="1775799"/>
            <a:ext cx="7811590" cy="4401164"/>
            <a:chOff x="1955744" y="1775799"/>
            <a:chExt cx="7811590" cy="4401164"/>
          </a:xfrm>
        </p:grpSpPr>
        <p:pic>
          <p:nvPicPr>
            <p:cNvPr id="4" name="Picture 3">
              <a:extLst>
                <a:ext uri="{FF2B5EF4-FFF2-40B4-BE49-F238E27FC236}">
                  <a16:creationId xmlns:a16="http://schemas.microsoft.com/office/drawing/2014/main" id="{F7A78659-63B8-4107-9785-9841627EC8C8}"/>
                </a:ext>
              </a:extLst>
            </p:cNvPr>
            <p:cNvPicPr>
              <a:picLocks noChangeAspect="1"/>
            </p:cNvPicPr>
            <p:nvPr/>
          </p:nvPicPr>
          <p:blipFill>
            <a:blip r:embed="rId2"/>
            <a:stretch>
              <a:fillRect/>
            </a:stretch>
          </p:blipFill>
          <p:spPr>
            <a:xfrm>
              <a:off x="1955744" y="1775799"/>
              <a:ext cx="7811590" cy="4401164"/>
            </a:xfrm>
            <a:prstGeom prst="rect">
              <a:avLst/>
            </a:prstGeom>
          </p:spPr>
        </p:pic>
        <p:sp>
          <p:nvSpPr>
            <p:cNvPr id="5" name="Rectangle 4">
              <a:extLst>
                <a:ext uri="{FF2B5EF4-FFF2-40B4-BE49-F238E27FC236}">
                  <a16:creationId xmlns:a16="http://schemas.microsoft.com/office/drawing/2014/main" id="{04577D1C-ACE4-4F9A-9B5D-543E00460F77}"/>
                </a:ext>
              </a:extLst>
            </p:cNvPr>
            <p:cNvSpPr/>
            <p:nvPr/>
          </p:nvSpPr>
          <p:spPr>
            <a:xfrm>
              <a:off x="8131629" y="5502729"/>
              <a:ext cx="1355271" cy="39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644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653</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President’s 2021 Report </vt:lpstr>
      <vt:lpstr>PowerPoint Presentation</vt:lpstr>
      <vt:lpstr>ACAPT Board of Directors 2020-2021</vt:lpstr>
      <vt:lpstr>ACAPT Staff 2020-2021</vt:lpstr>
      <vt:lpstr>The year past . . .</vt:lpstr>
      <vt:lpstr>ACAPT Membership</vt:lpstr>
      <vt:lpstr>Welcome - first time members</vt:lpstr>
      <vt:lpstr>2018-2021 Strategic Plan</vt:lpstr>
      <vt:lpstr>2022-2025 ACAPT Strategic Plan</vt:lpstr>
      <vt:lpstr>2021-24 ACAPT Strategic Plan</vt:lpstr>
      <vt:lpstr>2021-2024 ACAPT Strategic Plan</vt:lpstr>
      <vt:lpstr>2021 Annual Report</vt:lpstr>
      <vt:lpstr>DEI Initiatives</vt:lpstr>
      <vt:lpstr>Our history . . . Informing our future</vt:lpstr>
      <vt:lpstr>2021 Accomplishments</vt:lpstr>
      <vt:lpstr>Where we are headed . . . </vt:lpstr>
      <vt:lpstr>Where we are headed . . .</vt:lpstr>
      <vt:lpstr>Where we are headed . . .</vt:lpstr>
      <vt:lpstr>PowerPoint Presentation</vt:lpstr>
      <vt:lpstr>Gratitude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2021 Report </dc:title>
  <dc:creator>ACAPT Executive Director</dc:creator>
  <cp:lastModifiedBy>ACAPT Executive Director</cp:lastModifiedBy>
  <cp:revision>1</cp:revision>
  <dcterms:created xsi:type="dcterms:W3CDTF">2021-10-26T14:07:06Z</dcterms:created>
  <dcterms:modified xsi:type="dcterms:W3CDTF">2021-10-26T14:07:55Z</dcterms:modified>
</cp:coreProperties>
</file>