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0"/>
  </p:notesMasterIdLst>
  <p:sldIdLst>
    <p:sldId id="256" r:id="rId2"/>
    <p:sldId id="257" r:id="rId3"/>
    <p:sldId id="258" r:id="rId4"/>
    <p:sldId id="259"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89"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88" r:id="rId69"/>
  </p:sldIdLst>
  <p:sldSz cx="12192000" cy="6858000"/>
  <p:notesSz cx="6858000" cy="9144000"/>
  <p:embeddedFontLst>
    <p:embeddedFont>
      <p:font typeface="Calibri" panose="020F0502020204030204" pitchFamily="34" charset="0"/>
      <p:regular r:id="rId71"/>
      <p:bold r:id="rId72"/>
      <p:italic r:id="rId73"/>
      <p:boldItalic r:id="rId74"/>
    </p:embeddedFont>
    <p:embeddedFont>
      <p:font typeface="Cambria" panose="02040503050406030204" pitchFamily="18" charset="0"/>
      <p:regular r:id="rId75"/>
      <p:bold r:id="rId76"/>
      <p:italic r:id="rId77"/>
      <p:boldItalic r:id="rId78"/>
    </p:embeddedFont>
    <p:embeddedFont>
      <p:font typeface="Helvetica Neue" panose="020B0604020202020204" charset="0"/>
      <p:regular r:id="rId79"/>
      <p:bold r:id="rId80"/>
      <p:italic r:id="rId81"/>
      <p:boldItalic r:id="rId82"/>
    </p:embeddedFont>
    <p:embeddedFont>
      <p:font typeface="Helvetica Neue Light" panose="020B0604020202020204" charset="0"/>
      <p:regular r:id="rId83"/>
      <p:bold r:id="rId84"/>
      <p:italic r:id="rId85"/>
      <p:boldItalic r:id="rId86"/>
    </p:embeddedFont>
    <p:embeddedFont>
      <p:font typeface="Roboto" panose="020B060402020202020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0" roundtripDataSignature="AMtx7mhRGimxbzKU0GqcSlPNzoqjQAgb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3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4.fntdata"/><Relationship Id="rId89" Type="http://schemas.openxmlformats.org/officeDocument/2006/relationships/font" Target="fonts/font19.fntdata"/><Relationship Id="rId15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font" Target="fonts/font2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150"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15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font" Target="fonts/font12.fntdata"/><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patientadvocate.org/"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myshortlister.com/health-advocacy-programs/vendor-list" TargetMode="External"/><Relationship Id="rId4" Type="http://schemas.openxmlformats.org/officeDocument/2006/relationships/hyperlink" Target="https://www.npaf.org/"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6576d6c566_1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6576d6c566_1_4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Each sections should cover (bullets):</a:t>
            </a:r>
            <a:endParaRPr/>
          </a:p>
          <a:p>
            <a:pPr marL="457200" lvl="0" indent="-228600" algn="l" rtl="0">
              <a:spcBef>
                <a:spcPts val="0"/>
              </a:spcBef>
              <a:spcAft>
                <a:spcPts val="0"/>
              </a:spcAft>
              <a:buSzPts val="1400"/>
              <a:buNone/>
            </a:pPr>
            <a:r>
              <a:rPr lang="en-US"/>
              <a:t>Definition / what it is </a:t>
            </a:r>
            <a:endParaRPr/>
          </a:p>
          <a:p>
            <a:pPr marL="457200" lvl="0" indent="-228600" algn="l" rtl="0">
              <a:spcBef>
                <a:spcPts val="0"/>
              </a:spcBef>
              <a:spcAft>
                <a:spcPts val="0"/>
              </a:spcAft>
              <a:buSzPts val="1400"/>
              <a:buNone/>
            </a:pPr>
            <a:r>
              <a:rPr lang="en-US"/>
              <a:t>Resources </a:t>
            </a:r>
            <a:endParaRPr/>
          </a:p>
          <a:p>
            <a:pPr marL="457200" lvl="0" indent="-228600" algn="l" rtl="0">
              <a:spcBef>
                <a:spcPts val="0"/>
              </a:spcBef>
              <a:spcAft>
                <a:spcPts val="0"/>
              </a:spcAft>
              <a:buSzPts val="1400"/>
              <a:buNone/>
            </a:pPr>
            <a:r>
              <a:rPr lang="en-US"/>
              <a:t>Success stories </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6576d6c566_1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6576d6c566_1_4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End of presentation question:</a:t>
            </a:r>
            <a:r>
              <a:rPr lang="en-US" sz="1000"/>
              <a:t> </a:t>
            </a:r>
            <a:r>
              <a:rPr lang="en-US" sz="1000">
                <a:solidFill>
                  <a:schemeClr val="dk1"/>
                </a:solidFill>
              </a:rPr>
              <a:t>Are there advocacy competencies that should be included in all physical therapy curricula in professional education programs?</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US" sz="1000">
                <a:solidFill>
                  <a:schemeClr val="dk1"/>
                </a:solidFill>
              </a:rPr>
              <a:t>Removed: What are the facilitators and barriers to participation in advocacy-related activities?</a:t>
            </a:r>
            <a:endParaRPr sz="10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6576d6c566_1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6576d6c566_1_4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2800">
                <a:solidFill>
                  <a:srgbClr val="595959"/>
                </a:solidFill>
              </a:rPr>
              <a:t>Though remember, there is overlap between the different types of advocacy</a:t>
            </a:r>
            <a:endParaRPr sz="2800">
              <a:solidFill>
                <a:srgbClr val="595959"/>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6576d6c566_1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6576d6c566_1_4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6576d6c566_1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6576d6c566_1_4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6576d6c566_1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6576d6c566_1_4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6576d6c566_1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6576d6c566_1_4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Maryland example (image)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6576d6c566_1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6576d6c566_1_4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rgbClr val="121212"/>
              </a:buClr>
              <a:buSzPts val="1600"/>
              <a:buNone/>
            </a:pPr>
            <a:r>
              <a:rPr lang="en-US" sz="1600">
                <a:solidFill>
                  <a:srgbClr val="121212"/>
                </a:solidFill>
                <a:highlight>
                  <a:srgbClr val="FFFFFF"/>
                </a:highlight>
              </a:rPr>
              <a:t>APTA has hired Aaron Bishop as APTA’s vice president of public affairs, effective Nov. 1 2021</a:t>
            </a:r>
            <a:endParaRPr sz="1600">
              <a:solidFill>
                <a:srgbClr val="121212"/>
              </a:solidFill>
              <a:highlight>
                <a:srgbClr val="FFFFFF"/>
              </a:highlight>
            </a:endParaRPr>
          </a:p>
          <a:p>
            <a:pPr marL="457200" lvl="0" indent="-228600" algn="l" rtl="0">
              <a:spcBef>
                <a:spcPts val="0"/>
              </a:spcBef>
              <a:spcAft>
                <a:spcPts val="0"/>
              </a:spcAft>
              <a:buClr>
                <a:srgbClr val="121212"/>
              </a:buClr>
              <a:buSzPts val="1600"/>
              <a:buNone/>
            </a:pPr>
            <a:r>
              <a:rPr lang="en-US" sz="1450">
                <a:solidFill>
                  <a:srgbClr val="121212"/>
                </a:solidFill>
                <a:highlight>
                  <a:srgbClr val="FFFFFF"/>
                </a:highlight>
                <a:latin typeface="Roboto"/>
                <a:ea typeface="Roboto"/>
                <a:cs typeface="Roboto"/>
                <a:sym typeface="Roboto"/>
              </a:rPr>
              <a:t>Justin Elliott is vice president of government affairs at APTA, where he has led the association's legislative, public policy, and political efforts on Capitol Hill since 2015. </a:t>
            </a:r>
            <a:endParaRPr sz="1450">
              <a:solidFill>
                <a:srgbClr val="121212"/>
              </a:solidFill>
              <a:highlight>
                <a:srgbClr val="FFFFFF"/>
              </a:highlight>
              <a:latin typeface="Roboto"/>
              <a:ea typeface="Roboto"/>
              <a:cs typeface="Roboto"/>
              <a:sym typeface="Roboto"/>
            </a:endParaRPr>
          </a:p>
          <a:p>
            <a:pPr marL="457200" lvl="0" indent="-228600" algn="l" rtl="0">
              <a:spcBef>
                <a:spcPts val="0"/>
              </a:spcBef>
              <a:spcAft>
                <a:spcPts val="0"/>
              </a:spcAft>
              <a:buClr>
                <a:srgbClr val="121212"/>
              </a:buClr>
              <a:buSzPts val="1450"/>
              <a:buFont typeface="Roboto"/>
              <a:buNone/>
            </a:pPr>
            <a:r>
              <a:rPr lang="en-US" sz="1450">
                <a:solidFill>
                  <a:srgbClr val="121212"/>
                </a:solidFill>
                <a:highlight>
                  <a:srgbClr val="FFFFFF"/>
                </a:highlight>
                <a:latin typeface="Roboto"/>
                <a:ea typeface="Roboto"/>
                <a:cs typeface="Roboto"/>
                <a:sym typeface="Roboto"/>
              </a:rPr>
              <a:t>Daniel Markels is the manager of state affairs at APTA</a:t>
            </a:r>
            <a:endParaRPr sz="1450">
              <a:solidFill>
                <a:srgbClr val="121212"/>
              </a:solidFill>
              <a:highlight>
                <a:srgbClr val="FFFFFF"/>
              </a:highlight>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6576d6c566_1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6576d6c566_1_4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6576d6c566_1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6576d6c566_1_5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28000"/>
              </a:lnSpc>
              <a:spcBef>
                <a:spcPts val="0"/>
              </a:spcBef>
              <a:spcAft>
                <a:spcPts val="0"/>
              </a:spcAft>
              <a:buClr>
                <a:schemeClr val="dk1"/>
              </a:buClr>
              <a:buSzPts val="1100"/>
              <a:buFont typeface="Arial"/>
              <a:buNone/>
            </a:pPr>
            <a:endParaRPr sz="1200" b="1">
              <a:solidFill>
                <a:schemeClr val="hlink"/>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6576d6c566_1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6576d6c566_1_5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Suggest combining slides 17&amp;18</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6576d6c566_1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6576d6c566_1_5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6576d6c566_1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6576d6c566_1_5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6576d6c566_1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6576d6c566_1_5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6576d6c566_1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6576d6c566_1_5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6576d6c566_1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6576d6c566_1_5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6576d6c566_1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6576d6c566_1_5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6576d6c566_1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6576d6c566_1_5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6576d6c566_1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6576d6c566_1_5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6576d6c566_1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6576d6c566_1_5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6576d6c56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6576d6c566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6576d6c566_1_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6576d6c566_1_5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Linda, feel free to edit/change.  I just thought this was a good example that had a lot of student involvement. </a:t>
            </a:r>
            <a:r>
              <a:rPr lang="en-US">
                <a:solidFill>
                  <a:srgbClr val="FF0000"/>
                </a:solidFill>
              </a:rPr>
              <a:t>This is a great example. It also demonstrates possible problems that  need to be managed proactively.</a:t>
            </a:r>
            <a:endParaRPr>
              <a:solidFill>
                <a:srgbClr val="FF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6576d6c566_1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6576d6c566_1_5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6576d6c566_1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6576d6c566_1_5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6576d6c566_1_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6576d6c566_1_5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6576d6c566_1_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6576d6c566_1_5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6576d6c566_1_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6576d6c566_1_5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SDOH</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6576d6c566_1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6576d6c566_1_5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Discuss health equity and disparities, price transparency, surprise medical bills, care for insured and underinsured, entry-level students learning about and understanding how insurance works and being able to explain this to patients and family members</a:t>
            </a:r>
            <a:endParaRPr/>
          </a:p>
          <a:p>
            <a:pPr marL="0" lvl="0" indent="0" algn="l" rtl="0">
              <a:lnSpc>
                <a:spcPct val="115000"/>
              </a:lnSpc>
              <a:spcBef>
                <a:spcPts val="800"/>
              </a:spcBef>
              <a:spcAft>
                <a:spcPts val="0"/>
              </a:spcAft>
              <a:buNone/>
            </a:pPr>
            <a:r>
              <a:rPr lang="en-US"/>
              <a:t>Other sources: </a:t>
            </a:r>
            <a:endParaRPr/>
          </a:p>
          <a:p>
            <a:pPr marL="0" lvl="0" indent="0" algn="l" rtl="0">
              <a:lnSpc>
                <a:spcPct val="115000"/>
              </a:lnSpc>
              <a:spcBef>
                <a:spcPts val="800"/>
              </a:spcBef>
              <a:spcAft>
                <a:spcPts val="0"/>
              </a:spcAft>
              <a:buNone/>
            </a:pPr>
            <a:r>
              <a:rPr lang="en-US"/>
              <a:t>Patient Advocate Foundation </a:t>
            </a:r>
            <a:r>
              <a:rPr lang="en-US" u="sng">
                <a:solidFill>
                  <a:schemeClr val="hlink"/>
                </a:solidFill>
                <a:hlinkClick r:id="rId3"/>
              </a:rPr>
              <a:t>https://www.patientadvocate.org/</a:t>
            </a:r>
            <a:endParaRPr/>
          </a:p>
          <a:p>
            <a:pPr marL="0" lvl="0" indent="0" algn="l" rtl="0">
              <a:lnSpc>
                <a:spcPct val="115000"/>
              </a:lnSpc>
              <a:spcBef>
                <a:spcPts val="800"/>
              </a:spcBef>
              <a:spcAft>
                <a:spcPts val="0"/>
              </a:spcAft>
              <a:buNone/>
            </a:pPr>
            <a:r>
              <a:rPr lang="en-US"/>
              <a:t>National Patient Advocate Association - </a:t>
            </a:r>
            <a:r>
              <a:rPr lang="en-US" u="sng">
                <a:solidFill>
                  <a:schemeClr val="hlink"/>
                </a:solidFill>
                <a:hlinkClick r:id="rId4"/>
              </a:rPr>
              <a:t>https://www.npaf.org/</a:t>
            </a:r>
            <a:endParaRPr/>
          </a:p>
          <a:p>
            <a:pPr marL="0" lvl="0" indent="0" algn="l" rtl="0">
              <a:lnSpc>
                <a:spcPct val="115000"/>
              </a:lnSpc>
              <a:spcBef>
                <a:spcPts val="800"/>
              </a:spcBef>
              <a:spcAft>
                <a:spcPts val="0"/>
              </a:spcAft>
              <a:buNone/>
            </a:pPr>
            <a:endParaRPr/>
          </a:p>
          <a:p>
            <a:pPr marL="0" lvl="0" indent="0" algn="l" rtl="0">
              <a:lnSpc>
                <a:spcPct val="115000"/>
              </a:lnSpc>
              <a:spcBef>
                <a:spcPts val="800"/>
              </a:spcBef>
              <a:spcAft>
                <a:spcPts val="0"/>
              </a:spcAft>
              <a:buNone/>
            </a:pPr>
            <a:r>
              <a:rPr lang="en-US" u="sng">
                <a:solidFill>
                  <a:schemeClr val="hlink"/>
                </a:solidFill>
                <a:highlight>
                  <a:srgbClr val="FFFFFF"/>
                </a:highlight>
                <a:hlinkClick r:id="rId5"/>
              </a:rPr>
              <a:t>https://www.myshortlister.com/health-advocacy-programs/vendor-list</a:t>
            </a:r>
            <a:endParaRPr>
              <a:solidFill>
                <a:srgbClr val="323A45"/>
              </a:solidFill>
              <a:highlight>
                <a:srgbClr val="FFFFFF"/>
              </a:highlight>
            </a:endParaRPr>
          </a:p>
          <a:p>
            <a:pPr marL="0" lvl="0" indent="0" algn="l" rtl="0">
              <a:lnSpc>
                <a:spcPct val="115000"/>
              </a:lnSpc>
              <a:spcBef>
                <a:spcPts val="800"/>
              </a:spcBef>
              <a:spcAft>
                <a:spcPts val="800"/>
              </a:spcAft>
              <a:buNone/>
            </a:pPr>
            <a:endParaRPr>
              <a:solidFill>
                <a:srgbClr val="323A45"/>
              </a:solidFill>
              <a:highlight>
                <a:srgbClr val="FFFFFF"/>
              </a:highlight>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6576d6c566_1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6576d6c566_1_6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28600" algn="l" rtl="0">
              <a:lnSpc>
                <a:spcPct val="115000"/>
              </a:lnSpc>
              <a:spcBef>
                <a:spcPts val="1800"/>
              </a:spcBef>
              <a:spcAft>
                <a:spcPts val="0"/>
              </a:spcAft>
              <a:buClr>
                <a:schemeClr val="dk1"/>
              </a:buClr>
              <a:buSzPts val="1200"/>
              <a:buNone/>
            </a:pPr>
            <a:r>
              <a:rPr lang="en-US" sz="1200">
                <a:solidFill>
                  <a:schemeClr val="dk1"/>
                </a:solidFill>
              </a:rPr>
              <a:t>Self-Advocacy - Self-advocacy refers to an individual's ability to effectively communicate, convey, negotiate or assert his or her own interests, desires, needs, and rights (VanReusen et al., 1994).</a:t>
            </a:r>
            <a:endParaRPr sz="1200">
              <a:solidFill>
                <a:schemeClr val="dk1"/>
              </a:solidFill>
            </a:endParaRPr>
          </a:p>
          <a:p>
            <a:pPr marL="457200" lvl="0" indent="-228600" algn="l" rtl="0">
              <a:lnSpc>
                <a:spcPct val="115000"/>
              </a:lnSpc>
              <a:spcBef>
                <a:spcPts val="1800"/>
              </a:spcBef>
              <a:spcAft>
                <a:spcPts val="0"/>
              </a:spcAft>
              <a:buClr>
                <a:schemeClr val="dk1"/>
              </a:buClr>
              <a:buSzPts val="1200"/>
              <a:buNone/>
            </a:pPr>
            <a:r>
              <a:rPr lang="en-US" sz="1200">
                <a:solidFill>
                  <a:schemeClr val="dk1"/>
                </a:solidFill>
              </a:rPr>
              <a:t>Self-advocacy means understanding your strengths and needs, identifying your personal goals, knowing your legal rights and responsibilities, and communicating these to others.</a:t>
            </a:r>
            <a:endParaRPr sz="1200">
              <a:solidFill>
                <a:schemeClr val="dk1"/>
              </a:solidFill>
            </a:endParaRPr>
          </a:p>
          <a:p>
            <a:pPr marL="457200" lvl="0" indent="-228600" algn="l" rtl="0">
              <a:lnSpc>
                <a:spcPct val="115000"/>
              </a:lnSpc>
              <a:spcBef>
                <a:spcPts val="1800"/>
              </a:spcBef>
              <a:spcAft>
                <a:spcPts val="0"/>
              </a:spcAft>
              <a:buClr>
                <a:schemeClr val="dk1"/>
              </a:buClr>
              <a:buSzPts val="1200"/>
              <a:buNone/>
            </a:pPr>
            <a:r>
              <a:rPr lang="en-US" sz="1200">
                <a:solidFill>
                  <a:schemeClr val="dk1"/>
                </a:solidFill>
              </a:rPr>
              <a:t>Self-Advocacy is speaking up for oneself!</a:t>
            </a:r>
            <a:endParaRPr sz="1200">
              <a:solidFill>
                <a:schemeClr val="dk1"/>
              </a:solidFill>
            </a:endParaRPr>
          </a:p>
          <a:p>
            <a:pPr marL="457200" lvl="0" indent="-228600" algn="l" rtl="0">
              <a:lnSpc>
                <a:spcPct val="115000"/>
              </a:lnSpc>
              <a:spcBef>
                <a:spcPts val="1800"/>
              </a:spcBef>
              <a:spcAft>
                <a:spcPts val="0"/>
              </a:spcAft>
              <a:buClr>
                <a:schemeClr val="dk1"/>
              </a:buClr>
              <a:buSzPts val="1200"/>
              <a:buNone/>
            </a:pPr>
            <a:r>
              <a:rPr lang="en-US" sz="1200">
                <a:solidFill>
                  <a:schemeClr val="dk1"/>
                </a:solidFill>
              </a:rPr>
              <a:t>Individual Advocacy In individual advocacy a person or group of people concentrate their efforts on just one or two individuals. According to the group Advocacy for Inclusion "Advocacy is having someone to stand beside you if you think something is unfair or that someone is treating you badly and you would like to do something to change it."</a:t>
            </a:r>
            <a:endParaRPr sz="1200">
              <a:solidFill>
                <a:schemeClr val="dk1"/>
              </a:solidFill>
            </a:endParaRPr>
          </a:p>
          <a:p>
            <a:pPr marL="457200" lvl="0" indent="-228600" algn="l" rtl="0">
              <a:lnSpc>
                <a:spcPct val="115000"/>
              </a:lnSpc>
              <a:spcBef>
                <a:spcPts val="1800"/>
              </a:spcBef>
              <a:spcAft>
                <a:spcPts val="0"/>
              </a:spcAft>
              <a:buClr>
                <a:schemeClr val="dk1"/>
              </a:buClr>
              <a:buSzPts val="1200"/>
              <a:buNone/>
            </a:pPr>
            <a:r>
              <a:rPr lang="en-US" sz="1200">
                <a:solidFill>
                  <a:schemeClr val="dk1"/>
                </a:solidFill>
              </a:rPr>
              <a:t>There are two common forms of individual advocacy - informal and formal advocacy. When people like parents, friends, family members or agencies speak out and advocate for vulnerable people this is termed informal advocacy. Formal advocacy more frequently involves organizations that pay their staff to advocate for someone or for a group of individuals.</a:t>
            </a:r>
            <a:endParaRPr sz="1200">
              <a:solidFill>
                <a:schemeClr val="dk1"/>
              </a:solidFill>
            </a:endParaRPr>
          </a:p>
          <a:p>
            <a:pPr marL="457200" lvl="0" indent="-228600" algn="l" rtl="0">
              <a:lnSpc>
                <a:spcPct val="115000"/>
              </a:lnSpc>
              <a:spcBef>
                <a:spcPts val="1800"/>
              </a:spcBef>
              <a:spcAft>
                <a:spcPts val="0"/>
              </a:spcAft>
              <a:buClr>
                <a:schemeClr val="dk1"/>
              </a:buClr>
              <a:buSzPts val="1200"/>
              <a:buNone/>
            </a:pPr>
            <a:r>
              <a:rPr lang="en-US" sz="1200">
                <a:solidFill>
                  <a:schemeClr val="dk1"/>
                </a:solidFill>
              </a:rPr>
              <a:t>Systems Advocacy Systems advocacy is about changing policies, laws or rules that impact how someone lives their life. These efforts can be targeted at a local, state, or national agency. The focus can be changing laws, or simply written or unwritten policy. What is targeted depends on the type of problem and who has authority over the problem (Brain Injury Resource Center, 1998).</a:t>
            </a:r>
            <a:endParaRPr sz="1200">
              <a:solidFill>
                <a:schemeClr val="dk1"/>
              </a:solidFill>
            </a:endParaRPr>
          </a:p>
          <a:p>
            <a:pPr marL="0" lvl="0" indent="0" algn="l" rtl="0">
              <a:spcBef>
                <a:spcPts val="400"/>
              </a:spcBef>
              <a:spcAft>
                <a:spcPts val="0"/>
              </a:spcAft>
              <a:buNone/>
            </a:pPr>
            <a:endParaRPr sz="120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6576d6c566_1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6576d6c566_1_6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6576d6c566_1_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6576d6c566_1_6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6576d6c56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6576d6c566_1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6576d6c566_1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6576d6c566_1_6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6576d6c566_1_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6576d6c566_1_6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6576d6c566_1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6576d6c566_1_6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6576d6c566_1_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16576d6c566_1_6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6576d6c566_1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6576d6c566_1_6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6576d6c566_1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6576d6c566_1_6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6576d6c566_1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16576d6c566_1_6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6576d6c566_1_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6576d6c566_1_6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6576d6c566_1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16576d6c566_1_6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6576d6c566_1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6576d6c566_1_6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6576d6c566_1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6576d6c566_1_4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6576d6c566_1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6576d6c566_1_6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6576d6c566_1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6576d6c566_1_6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6576d6c566_1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6576d6c566_1_6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6576d6c566_1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6576d6c566_1_6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6576d6c566_1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16576d6c566_1_6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6576d6c566_1_6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6576d6c566_1_6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6576d6c566_1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6576d6c566_1_6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End of presentation question:</a:t>
            </a:r>
            <a:r>
              <a:rPr lang="en-US" sz="1000"/>
              <a:t> </a:t>
            </a:r>
            <a:r>
              <a:rPr lang="en-US" sz="1000">
                <a:solidFill>
                  <a:schemeClr val="dk1"/>
                </a:solidFill>
              </a:rPr>
              <a:t>Are there advocacy competencies that should be included in all physical therapy curricula in professional education programs?</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US" sz="1000">
                <a:solidFill>
                  <a:schemeClr val="dk1"/>
                </a:solidFill>
              </a:rPr>
              <a:t>Removed: What are the facilitators and barriers to participation in advocacy-related activities?</a:t>
            </a:r>
            <a:endParaRPr sz="10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6576d6c566_1_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16576d6c566_1_7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Professionalism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6576d6c566_1_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6576d6c566_1_7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Patient advocacy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6576d6c566_1_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16576d6c566_1_7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Personal advocy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6576d6c566_1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6576d6c566_1_4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Origins of the Committee: </a:t>
            </a:r>
            <a:endParaRPr/>
          </a:p>
          <a:p>
            <a:pPr marL="0" lvl="0" indent="0" algn="l" rtl="0">
              <a:spcBef>
                <a:spcPts val="0"/>
              </a:spcBef>
              <a:spcAft>
                <a:spcPts val="0"/>
              </a:spcAft>
              <a:buNone/>
            </a:pPr>
            <a:r>
              <a:rPr lang="en-US"/>
              <a:t>ACAPT BoD Formed, etc.</a:t>
            </a:r>
            <a:endParaRPr/>
          </a:p>
          <a:p>
            <a:pPr marL="0" lvl="0" indent="0" algn="l" rtl="0">
              <a:spcBef>
                <a:spcPts val="0"/>
              </a:spcBef>
              <a:spcAft>
                <a:spcPts val="0"/>
              </a:spcAft>
              <a:buNone/>
            </a:pPr>
            <a:r>
              <a:rPr lang="en-US"/>
              <a:t>Check with Sandy re: what we can put on this now</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Description: The Advocacy Committee is designed to ensure that ACAPT plays an active and effective role in influencing outcomes that contribute to the achievement of academic excellence for all physical therapist education programs and their clinical partners. The Committee should help position ACAPT as the representative body of all physical therapist education programs and their clinical affiliates.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6576d6c566_1_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6576d6c566_1_7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Organizational advocacy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6576d6c566_1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6576d6c566_1_7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Societal advocacy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6576d6c566_1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6576d6c566_1_7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6576d6c566_1_7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6576d6c566_1_7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6576d6c566_1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16576d6c566_1_7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6576d6c566_1_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6576d6c566_1_7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6576d6c566_1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6576d6c566_1_7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8" name="Google Shape;96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6576d6c566_1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6576d6c566_1_4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End of presentation question:</a:t>
            </a:r>
            <a:r>
              <a:rPr lang="en-US" sz="1000"/>
              <a:t> </a:t>
            </a:r>
            <a:r>
              <a:rPr lang="en-US" sz="1000">
                <a:solidFill>
                  <a:schemeClr val="dk1"/>
                </a:solidFill>
              </a:rPr>
              <a:t>Are there advocacy competencies that should be included in all physical therapy curricula in professional education programs?</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US" sz="1000">
                <a:solidFill>
                  <a:schemeClr val="dk1"/>
                </a:solidFill>
              </a:rPr>
              <a:t>Removed: What are the facilitators and barriers to participation in advocacy-related activities?</a:t>
            </a:r>
            <a:endParaRPr sz="10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6576d6c566_1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6576d6c566_1_4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0" algn="l" rtl="0">
              <a:lnSpc>
                <a:spcPct val="115000"/>
              </a:lnSpc>
              <a:spcBef>
                <a:spcPts val="0"/>
              </a:spcBef>
              <a:spcAft>
                <a:spcPts val="0"/>
              </a:spcAft>
              <a:buNone/>
            </a:pPr>
            <a:r>
              <a:rPr lang="en-US" sz="1050">
                <a:solidFill>
                  <a:srgbClr val="4D5156"/>
                </a:solidFill>
                <a:highlight>
                  <a:schemeClr val="lt1"/>
                </a:highlight>
                <a:latin typeface="Roboto"/>
                <a:ea typeface="Roboto"/>
                <a:cs typeface="Roboto"/>
                <a:sym typeface="Roboto"/>
              </a:rPr>
              <a:t>Chose 1-2 samples as basic talking points but emphasize APTA definition </a:t>
            </a:r>
            <a:endParaRPr sz="1050">
              <a:solidFill>
                <a:srgbClr val="4D5156"/>
              </a:solidFill>
              <a:highlight>
                <a:schemeClr val="lt1"/>
              </a:highlight>
              <a:latin typeface="Roboto"/>
              <a:ea typeface="Roboto"/>
              <a:cs typeface="Roboto"/>
              <a:sym typeface="Roboto"/>
            </a:endParaRPr>
          </a:p>
          <a:p>
            <a:pPr marL="457200" lvl="0" indent="-342900" algn="l" rtl="0">
              <a:lnSpc>
                <a:spcPct val="115000"/>
              </a:lnSpc>
              <a:spcBef>
                <a:spcPts val="1200"/>
              </a:spcBef>
              <a:spcAft>
                <a:spcPts val="0"/>
              </a:spcAft>
              <a:buClr>
                <a:srgbClr val="595959"/>
              </a:buClr>
              <a:buSzPts val="1800"/>
              <a:buChar char="●"/>
            </a:pPr>
            <a:r>
              <a:rPr lang="en-US" sz="1050">
                <a:solidFill>
                  <a:srgbClr val="4D5156"/>
                </a:solidFill>
                <a:highlight>
                  <a:schemeClr val="lt1"/>
                </a:highlight>
                <a:latin typeface="Roboto"/>
                <a:ea typeface="Roboto"/>
                <a:cs typeface="Roboto"/>
                <a:sym typeface="Roboto"/>
              </a:rPr>
              <a:t>Support for an idea, plan, or way of doing something (https://dictionary.cambridge.org/dictionary/english/advocacy</a:t>
            </a:r>
            <a:endParaRPr sz="1050">
              <a:solidFill>
                <a:srgbClr val="4D5156"/>
              </a:solidFill>
              <a:highlight>
                <a:schemeClr val="lt1"/>
              </a:highlight>
              <a:latin typeface="Roboto"/>
              <a:ea typeface="Roboto"/>
              <a:cs typeface="Roboto"/>
              <a:sym typeface="Roboto"/>
            </a:endParaRPr>
          </a:p>
          <a:p>
            <a:pPr marL="457200" lvl="0" indent="-285750" algn="l" rtl="0">
              <a:lnSpc>
                <a:spcPct val="115000"/>
              </a:lnSpc>
              <a:spcBef>
                <a:spcPts val="1200"/>
              </a:spcBef>
              <a:spcAft>
                <a:spcPts val="0"/>
              </a:spcAft>
              <a:buClr>
                <a:srgbClr val="595959"/>
              </a:buClr>
              <a:buSzPts val="900"/>
              <a:buChar char="●"/>
            </a:pPr>
            <a:r>
              <a:rPr lang="en-US" sz="900">
                <a:solidFill>
                  <a:srgbClr val="101518"/>
                </a:solidFill>
                <a:highlight>
                  <a:schemeClr val="lt1"/>
                </a:highlight>
                <a:latin typeface="Roboto"/>
                <a:ea typeface="Roboto"/>
                <a:cs typeface="Roboto"/>
                <a:sym typeface="Roboto"/>
              </a:rPr>
              <a:t>Support for or recommendation of a particular cause or policy </a:t>
            </a:r>
            <a:r>
              <a:rPr lang="en-US" sz="900">
                <a:solidFill>
                  <a:srgbClr val="4D5156"/>
                </a:solidFill>
                <a:highlight>
                  <a:schemeClr val="lt1"/>
                </a:highlight>
                <a:latin typeface="Roboto"/>
                <a:ea typeface="Roboto"/>
                <a:cs typeface="Roboto"/>
                <a:sym typeface="Roboto"/>
              </a:rPr>
              <a:t>(https://www.merriam-webster.com/dictionary/advocacy)</a:t>
            </a:r>
            <a:r>
              <a:rPr lang="en-US" sz="900">
                <a:solidFill>
                  <a:srgbClr val="101518"/>
                </a:solidFill>
                <a:highlight>
                  <a:schemeClr val="lt1"/>
                </a:highlight>
                <a:latin typeface="Roboto"/>
                <a:ea typeface="Roboto"/>
                <a:cs typeface="Roboto"/>
                <a:sym typeface="Roboto"/>
              </a:rPr>
              <a:t> </a:t>
            </a:r>
            <a:endParaRPr sz="900">
              <a:solidFill>
                <a:srgbClr val="101518"/>
              </a:solidFill>
              <a:highlight>
                <a:schemeClr val="lt1"/>
              </a:highlight>
              <a:latin typeface="Roboto"/>
              <a:ea typeface="Roboto"/>
              <a:cs typeface="Roboto"/>
              <a:sym typeface="Roboto"/>
            </a:endParaRPr>
          </a:p>
          <a:p>
            <a:pPr marL="457200" lvl="0" indent="-285750" algn="l" rtl="0">
              <a:lnSpc>
                <a:spcPct val="115000"/>
              </a:lnSpc>
              <a:spcBef>
                <a:spcPts val="1200"/>
              </a:spcBef>
              <a:spcAft>
                <a:spcPts val="0"/>
              </a:spcAft>
              <a:buClr>
                <a:srgbClr val="101518"/>
              </a:buClr>
              <a:buSzPts val="900"/>
              <a:buFont typeface="Roboto"/>
              <a:buChar char="●"/>
            </a:pPr>
            <a:r>
              <a:rPr lang="en-US" sz="900">
                <a:solidFill>
                  <a:srgbClr val="4D5156"/>
                </a:solidFill>
                <a:highlight>
                  <a:schemeClr val="lt1"/>
                </a:highlight>
                <a:latin typeface="Roboto"/>
                <a:ea typeface="Roboto"/>
                <a:cs typeface="Roboto"/>
                <a:sym typeface="Roboto"/>
              </a:rPr>
              <a:t>The act of speaking on the behalf of or in support of another person, place, or thing/ </a:t>
            </a:r>
            <a:r>
              <a:rPr lang="en-US" sz="900">
                <a:solidFill>
                  <a:schemeClr val="dk1"/>
                </a:solidFill>
                <a:latin typeface="Roboto"/>
                <a:ea typeface="Roboto"/>
                <a:cs typeface="Roboto"/>
                <a:sym typeface="Roboto"/>
              </a:rPr>
              <a:t>act of pleading or arguing in favor of something, such as a cause, idea, or policy; active support</a:t>
            </a:r>
            <a:r>
              <a:rPr lang="en-US" sz="900">
                <a:solidFill>
                  <a:srgbClr val="4D5156"/>
                </a:solidFill>
                <a:highlight>
                  <a:schemeClr val="lt1"/>
                </a:highlight>
                <a:latin typeface="Roboto"/>
                <a:ea typeface="Roboto"/>
                <a:cs typeface="Roboto"/>
                <a:sym typeface="Roboto"/>
              </a:rPr>
              <a:t>(https://www.yourdictionary.com/advocacy)</a:t>
            </a:r>
            <a:endParaRPr sz="900">
              <a:solidFill>
                <a:srgbClr val="4D5156"/>
              </a:solidFill>
              <a:highlight>
                <a:schemeClr val="lt1"/>
              </a:highlight>
              <a:latin typeface="Roboto"/>
              <a:ea typeface="Roboto"/>
              <a:cs typeface="Roboto"/>
              <a:sym typeface="Roboto"/>
            </a:endParaRPr>
          </a:p>
          <a:p>
            <a:pPr marL="457200" lvl="0" indent="-285750" algn="l" rtl="0">
              <a:lnSpc>
                <a:spcPct val="115000"/>
              </a:lnSpc>
              <a:spcBef>
                <a:spcPts val="1200"/>
              </a:spcBef>
              <a:spcAft>
                <a:spcPts val="0"/>
              </a:spcAft>
              <a:buClr>
                <a:srgbClr val="4D5156"/>
              </a:buClr>
              <a:buSzPts val="900"/>
              <a:buFont typeface="Roboto"/>
              <a:buChar char="●"/>
            </a:pPr>
            <a:r>
              <a:rPr lang="en-US" sz="900">
                <a:solidFill>
                  <a:schemeClr val="dk1"/>
                </a:solidFill>
                <a:highlight>
                  <a:schemeClr val="lt1"/>
                </a:highlight>
              </a:rPr>
              <a:t>Striving to be emphatic and vigorous, functioning (speaking, acting, writing) with minimum conflict of interest, on behalf of the sincerely perceived interests of a person or group, in order to promote, protect and defend the welfare of, and justice for, either individuals or groups.</a:t>
            </a:r>
            <a:endParaRPr sz="900">
              <a:solidFill>
                <a:schemeClr val="dk1"/>
              </a:solidFill>
              <a:highlight>
                <a:schemeClr val="lt1"/>
              </a:highlight>
            </a:endParaRPr>
          </a:p>
          <a:p>
            <a:pPr marL="457200" lvl="0" indent="0" algn="l" rtl="0">
              <a:lnSpc>
                <a:spcPct val="115000"/>
              </a:lnSpc>
              <a:spcBef>
                <a:spcPts val="1200"/>
              </a:spcBef>
              <a:spcAft>
                <a:spcPts val="0"/>
              </a:spcAft>
              <a:buClr>
                <a:schemeClr val="dk1"/>
              </a:buClr>
              <a:buSzPts val="1100"/>
              <a:buFont typeface="Arial"/>
              <a:buNone/>
            </a:pPr>
            <a:r>
              <a:rPr lang="en-US" sz="900">
                <a:solidFill>
                  <a:schemeClr val="dk1"/>
                </a:solidFill>
                <a:highlight>
                  <a:schemeClr val="lt1"/>
                </a:highlight>
              </a:rPr>
              <a:t>(https://www.rightsinaction.org/home/what-is-advocacy/)</a:t>
            </a:r>
            <a:endParaRPr sz="900">
              <a:solidFill>
                <a:schemeClr val="dk1"/>
              </a:solidFill>
              <a:highlight>
                <a:schemeClr val="lt1"/>
              </a:highlight>
            </a:endParaRPr>
          </a:p>
          <a:p>
            <a:pPr marL="0" lvl="0" indent="0" algn="l" rtl="0">
              <a:spcBef>
                <a:spcPts val="1200"/>
              </a:spcBef>
              <a:spcAft>
                <a:spcPts val="0"/>
              </a:spcAft>
              <a:buNone/>
            </a:pPr>
            <a:endParaRPr sz="9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6576d6c566_1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6576d6c566_1_4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Remove and integrate elsewhere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5"/>
        <p:cNvGrpSpPr/>
        <p:nvPr/>
      </p:nvGrpSpPr>
      <p:grpSpPr>
        <a:xfrm>
          <a:off x="0" y="0"/>
          <a:ext cx="0" cy="0"/>
          <a:chOff x="0" y="0"/>
          <a:chExt cx="0" cy="0"/>
        </a:xfrm>
      </p:grpSpPr>
      <p:sp>
        <p:nvSpPr>
          <p:cNvPr id="86" name="Google Shape;86;g16576d6c566_1_398"/>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 name="Google Shape;87;g16576d6c566_1_398"/>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88" name="Google Shape;88;g16576d6c566_1_398"/>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9"/>
        <p:cNvGrpSpPr/>
        <p:nvPr/>
      </p:nvGrpSpPr>
      <p:grpSpPr>
        <a:xfrm>
          <a:off x="0" y="0"/>
          <a:ext cx="0" cy="0"/>
          <a:chOff x="0" y="0"/>
          <a:chExt cx="0" cy="0"/>
        </a:xfrm>
      </p:grpSpPr>
      <p:sp>
        <p:nvSpPr>
          <p:cNvPr id="90" name="Google Shape;90;g16576d6c566_1_40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 name="Google Shape;91;g16576d6c566_1_402"/>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0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endParaRPr/>
          </a:p>
        </p:txBody>
      </p:sp>
      <p:sp>
        <p:nvSpPr>
          <p:cNvPr id="92" name="Google Shape;92;g16576d6c566_1_402"/>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0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endParaRPr/>
          </a:p>
        </p:txBody>
      </p:sp>
      <p:sp>
        <p:nvSpPr>
          <p:cNvPr id="93" name="Google Shape;93;g16576d6c566_1_402"/>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4"/>
        <p:cNvGrpSpPr/>
        <p:nvPr/>
      </p:nvGrpSpPr>
      <p:grpSpPr>
        <a:xfrm>
          <a:off x="0" y="0"/>
          <a:ext cx="0" cy="0"/>
          <a:chOff x="0" y="0"/>
          <a:chExt cx="0" cy="0"/>
        </a:xfrm>
      </p:grpSpPr>
      <p:sp>
        <p:nvSpPr>
          <p:cNvPr id="95" name="Google Shape;95;g16576d6c566_1_407"/>
          <p:cNvSpPr txBox="1">
            <a:spLocks noGrp="1"/>
          </p:cNvSpPr>
          <p:nvPr>
            <p:ph type="title"/>
          </p:nvPr>
        </p:nvSpPr>
        <p:spPr>
          <a:xfrm>
            <a:off x="653667" y="600200"/>
            <a:ext cx="8490300" cy="5454300"/>
          </a:xfrm>
          <a:prstGeom prst="rect">
            <a:avLst/>
          </a:prstGeom>
        </p:spPr>
        <p:txBody>
          <a:bodyPr spcFirstLastPara="1" wrap="square" lIns="91425" tIns="45700" rIns="91425" bIns="457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96" name="Google Shape;96;g16576d6c566_1_407"/>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5"/>
          <p:cNvSpPr>
            <a:spLocks noGrp="1"/>
          </p:cNvSpPr>
          <p:nvPr>
            <p:ph type="pic" idx="2"/>
          </p:nvPr>
        </p:nvSpPr>
        <p:spPr>
          <a:xfrm>
            <a:off x="5183188" y="987425"/>
            <a:ext cx="6172200" cy="4873625"/>
          </a:xfrm>
          <a:prstGeom prst="rect">
            <a:avLst/>
          </a:prstGeom>
          <a:noFill/>
          <a:ln>
            <a:noFill/>
          </a:ln>
        </p:spPr>
      </p:sp>
      <p:sp>
        <p:nvSpPr>
          <p:cNvPr id="69" name="Google Shape;69;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6"/>
          <p:cNvPicPr preferRelativeResize="0"/>
          <p:nvPr/>
        </p:nvPicPr>
        <p:blipFill rotWithShape="1">
          <a:blip r:embed="rId16">
            <a:alphaModFix/>
          </a:blip>
          <a:srcRect/>
          <a:stretch/>
        </p:blipFill>
        <p:spPr>
          <a:xfrm>
            <a:off x="5263591" y="6356350"/>
            <a:ext cx="1664818" cy="40684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hyperlink" Target="https://www.opensecrets.org/"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www.opensecrets.org/about"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pta.org/apta-and-you/partnerships/coalitions"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libreshot.com/marathon-runners-2/"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apta.org/news/2021/12/10/medicare-fix-passes-senate?utm_source=Informz&amp;utm_medium=email&amp;utm_campaign=Informz%20email%20link&amp;_zs=044fV1&amp;_zl=C3l58"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www.apta.org/advocacy/position-papers"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hyperlink" Target="https://www.apta.org/advocacy/issues/apta-public-policy-priorities"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https://www.chcollege.org/what-is-patient-advocacy/"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24.jp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www.medicare.gov/care-compare"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hyperlink" Target="https://www.opa.ca.gov/" TargetMode="External"/><Relationship Id="rId4" Type="http://schemas.openxmlformats.org/officeDocument/2006/relationships/hyperlink" Target="https://www.choosingwisely.org/"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emf"/><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hyperlink" Target="https://cedwvu.org/resources/types-of-advocacy/"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apta.org/advocacy"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pic>
        <p:nvPicPr>
          <p:cNvPr id="102" name="Google Shape;102;p1" descr="A picture containing sky, outdoor, water, day&#10;&#10;Description automatically generated"/>
          <p:cNvPicPr preferRelativeResize="0"/>
          <p:nvPr/>
        </p:nvPicPr>
        <p:blipFill rotWithShape="1">
          <a:blip r:embed="rId3">
            <a:alphaModFix amt="71000"/>
          </a:blip>
          <a:srcRect t="31121"/>
          <a:stretch/>
        </p:blipFill>
        <p:spPr>
          <a:xfrm>
            <a:off x="-9073" y="1"/>
            <a:ext cx="12216945" cy="5038656"/>
          </a:xfrm>
          <a:prstGeom prst="rect">
            <a:avLst/>
          </a:prstGeom>
          <a:noFill/>
          <a:ln>
            <a:noFill/>
          </a:ln>
        </p:spPr>
      </p:pic>
      <p:sp>
        <p:nvSpPr>
          <p:cNvPr id="103" name="Google Shape;103;p1"/>
          <p:cNvSpPr/>
          <p:nvPr/>
        </p:nvSpPr>
        <p:spPr>
          <a:xfrm>
            <a:off x="-21546" y="4790876"/>
            <a:ext cx="12229418" cy="2067123"/>
          </a:xfrm>
          <a:prstGeom prst="rect">
            <a:avLst/>
          </a:prstGeom>
          <a:solidFill>
            <a:srgbClr val="10284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4" name="Google Shape;104;p1"/>
          <p:cNvSpPr txBox="1">
            <a:spLocks noGrp="1"/>
          </p:cNvSpPr>
          <p:nvPr>
            <p:ph type="subTitle" idx="1"/>
          </p:nvPr>
        </p:nvSpPr>
        <p:spPr>
          <a:xfrm>
            <a:off x="661990" y="5498723"/>
            <a:ext cx="5806868" cy="89921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C735"/>
              </a:buClr>
              <a:buSzPts val="1600"/>
              <a:buNone/>
            </a:pPr>
            <a:r>
              <a:rPr lang="en-US" sz="1600" b="1">
                <a:solidFill>
                  <a:srgbClr val="FFC735"/>
                </a:solidFill>
                <a:latin typeface="Arial"/>
                <a:ea typeface="Arial"/>
                <a:cs typeface="Arial"/>
                <a:sym typeface="Arial"/>
              </a:rPr>
              <a:t>a collaborative effort by: </a:t>
            </a:r>
            <a:endParaRPr/>
          </a:p>
        </p:txBody>
      </p:sp>
      <p:pic>
        <p:nvPicPr>
          <p:cNvPr id="105" name="Google Shape;105;p1" descr="Logo, company name&#10;&#10;Description automatically generated"/>
          <p:cNvPicPr preferRelativeResize="0"/>
          <p:nvPr/>
        </p:nvPicPr>
        <p:blipFill rotWithShape="1">
          <a:blip r:embed="rId4">
            <a:alphaModFix/>
          </a:blip>
          <a:srcRect/>
          <a:stretch/>
        </p:blipFill>
        <p:spPr>
          <a:xfrm>
            <a:off x="4871954" y="5140407"/>
            <a:ext cx="2210175" cy="1368059"/>
          </a:xfrm>
          <a:prstGeom prst="rect">
            <a:avLst/>
          </a:prstGeom>
          <a:noFill/>
          <a:ln>
            <a:noFill/>
          </a:ln>
        </p:spPr>
      </p:pic>
      <p:pic>
        <p:nvPicPr>
          <p:cNvPr id="106" name="Google Shape;106;p1" descr="Text&#10;&#10;Description automatically generated"/>
          <p:cNvPicPr preferRelativeResize="0"/>
          <p:nvPr/>
        </p:nvPicPr>
        <p:blipFill rotWithShape="1">
          <a:blip r:embed="rId5">
            <a:alphaModFix/>
          </a:blip>
          <a:srcRect/>
          <a:stretch/>
        </p:blipFill>
        <p:spPr>
          <a:xfrm>
            <a:off x="7949697" y="5321874"/>
            <a:ext cx="3580313" cy="1074094"/>
          </a:xfrm>
          <a:prstGeom prst="rect">
            <a:avLst/>
          </a:prstGeom>
          <a:noFill/>
          <a:ln>
            <a:noFill/>
          </a:ln>
        </p:spPr>
      </p:pic>
      <p:pic>
        <p:nvPicPr>
          <p:cNvPr id="107" name="Google Shape;107;p1" descr="A picture containing text, sign, outdoor&#10;&#10;Description automatically generated"/>
          <p:cNvPicPr preferRelativeResize="0"/>
          <p:nvPr/>
        </p:nvPicPr>
        <p:blipFill rotWithShape="1">
          <a:blip r:embed="rId6">
            <a:alphaModFix/>
          </a:blip>
          <a:srcRect/>
          <a:stretch/>
        </p:blipFill>
        <p:spPr>
          <a:xfrm>
            <a:off x="1190626" y="982107"/>
            <a:ext cx="9810747" cy="14462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16576d6c566_1_451"/>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Types of Advocacy </a:t>
            </a:r>
            <a:endParaRPr/>
          </a:p>
        </p:txBody>
      </p:sp>
      <p:sp>
        <p:nvSpPr>
          <p:cNvPr id="186" name="Google Shape;186;g16576d6c566_1_451"/>
          <p:cNvSpPr txBox="1">
            <a:spLocks noGrp="1"/>
          </p:cNvSpPr>
          <p:nvPr>
            <p:ph type="body" idx="1"/>
          </p:nvPr>
        </p:nvSpPr>
        <p:spPr>
          <a:xfrm>
            <a:off x="415600" y="1579533"/>
            <a:ext cx="11360700" cy="4555200"/>
          </a:xfrm>
          <a:prstGeom prst="rect">
            <a:avLst/>
          </a:prstGeom>
        </p:spPr>
        <p:txBody>
          <a:bodyPr spcFirstLastPara="1" wrap="square" lIns="91425" tIns="45700" rIns="91425" bIns="45700" anchor="t" anchorCtr="0">
            <a:normAutofit/>
          </a:bodyPr>
          <a:lstStyle/>
          <a:p>
            <a:pPr marL="609600" lvl="0" indent="-482600" algn="l" rtl="0">
              <a:spcBef>
                <a:spcPts val="1000"/>
              </a:spcBef>
              <a:spcAft>
                <a:spcPts val="0"/>
              </a:spcAft>
              <a:buSzPts val="2800"/>
              <a:buChar char="❏"/>
            </a:pPr>
            <a:r>
              <a:rPr lang="en-US"/>
              <a:t>Professional level</a:t>
            </a:r>
            <a:endParaRPr/>
          </a:p>
          <a:p>
            <a:pPr marL="609600" lvl="0" indent="-482600" algn="l" rtl="0">
              <a:spcBef>
                <a:spcPts val="1000"/>
              </a:spcBef>
              <a:spcAft>
                <a:spcPts val="0"/>
              </a:spcAft>
              <a:buSzPts val="2800"/>
              <a:buChar char="❏"/>
            </a:pPr>
            <a:r>
              <a:rPr lang="en-US"/>
              <a:t>Patient level</a:t>
            </a:r>
            <a:endParaRPr/>
          </a:p>
          <a:p>
            <a:pPr marL="609600" lvl="0" indent="-482600" algn="l" rtl="0">
              <a:spcBef>
                <a:spcPts val="1000"/>
              </a:spcBef>
              <a:spcAft>
                <a:spcPts val="0"/>
              </a:spcAft>
              <a:buSzPts val="2800"/>
              <a:buChar char="❏"/>
            </a:pPr>
            <a:r>
              <a:rPr lang="en-US"/>
              <a:t>Individual level</a:t>
            </a:r>
            <a:endParaRPr/>
          </a:p>
          <a:p>
            <a:pPr marL="609600" lvl="0" indent="-482600" algn="l" rtl="0">
              <a:spcBef>
                <a:spcPts val="1000"/>
              </a:spcBef>
              <a:spcAft>
                <a:spcPts val="0"/>
              </a:spcAft>
              <a:buSzPts val="2800"/>
              <a:buChar char="❏"/>
            </a:pPr>
            <a:r>
              <a:rPr lang="en-US"/>
              <a:t>Organizational level</a:t>
            </a:r>
            <a:endParaRPr/>
          </a:p>
          <a:p>
            <a:pPr marL="609600" lvl="0" indent="-482600" algn="l" rtl="0">
              <a:spcBef>
                <a:spcPts val="1000"/>
              </a:spcBef>
              <a:spcAft>
                <a:spcPts val="0"/>
              </a:spcAft>
              <a:buSzPts val="2800"/>
              <a:buChar char="❏"/>
            </a:pPr>
            <a:r>
              <a:rPr lang="en-US"/>
              <a:t>Societal level</a:t>
            </a:r>
            <a:endParaRPr/>
          </a:p>
        </p:txBody>
      </p:sp>
      <p:pic>
        <p:nvPicPr>
          <p:cNvPr id="187" name="Google Shape;187;g16576d6c566_1_451"/>
          <p:cNvPicPr preferRelativeResize="0"/>
          <p:nvPr/>
        </p:nvPicPr>
        <p:blipFill>
          <a:blip r:embed="rId3">
            <a:alphaModFix/>
          </a:blip>
          <a:stretch>
            <a:fillRect/>
          </a:stretch>
        </p:blipFill>
        <p:spPr>
          <a:xfrm>
            <a:off x="7337267" y="1821033"/>
            <a:ext cx="4253567" cy="3444700"/>
          </a:xfrm>
          <a:prstGeom prst="rect">
            <a:avLst/>
          </a:prstGeom>
          <a:noFill/>
          <a:ln>
            <a:noFill/>
          </a:ln>
        </p:spPr>
      </p:pic>
      <p:pic>
        <p:nvPicPr>
          <p:cNvPr id="188" name="Google Shape;188;g16576d6c566_1_451"/>
          <p:cNvPicPr preferRelativeResize="0"/>
          <p:nvPr/>
        </p:nvPicPr>
        <p:blipFill>
          <a:blip r:embed="rId3">
            <a:alphaModFix/>
          </a:blip>
          <a:stretch>
            <a:fillRect/>
          </a:stretch>
        </p:blipFill>
        <p:spPr>
          <a:xfrm>
            <a:off x="6733614" y="796567"/>
            <a:ext cx="5624819" cy="4555200"/>
          </a:xfrm>
          <a:prstGeom prst="rect">
            <a:avLst/>
          </a:prstGeom>
          <a:noFill/>
          <a:ln>
            <a:noFill/>
          </a:ln>
        </p:spPr>
      </p:pic>
      <p:pic>
        <p:nvPicPr>
          <p:cNvPr id="189" name="Google Shape;189;g16576d6c566_1_451"/>
          <p:cNvPicPr preferRelativeResize="0"/>
          <p:nvPr/>
        </p:nvPicPr>
        <p:blipFill>
          <a:blip r:embed="rId4">
            <a:alphaModFix/>
          </a:blip>
          <a:stretch>
            <a:fillRect/>
          </a:stretch>
        </p:blipFill>
        <p:spPr>
          <a:xfrm>
            <a:off x="3509734" y="3650877"/>
            <a:ext cx="4253568" cy="276835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16576d6c566_1_459"/>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Important Questions</a:t>
            </a:r>
            <a:endParaRPr/>
          </a:p>
        </p:txBody>
      </p:sp>
      <p:sp>
        <p:nvSpPr>
          <p:cNvPr id="195" name="Google Shape;195;g16576d6c566_1_459"/>
          <p:cNvSpPr txBox="1">
            <a:spLocks noGrp="1"/>
          </p:cNvSpPr>
          <p:nvPr>
            <p:ph type="body" idx="1"/>
          </p:nvPr>
        </p:nvSpPr>
        <p:spPr>
          <a:xfrm>
            <a:off x="415600" y="1536633"/>
            <a:ext cx="8858100" cy="4555200"/>
          </a:xfrm>
          <a:prstGeom prst="rect">
            <a:avLst/>
          </a:prstGeom>
          <a:ln w="9525" cap="flat" cmpd="sng">
            <a:solidFill>
              <a:schemeClr val="lt2"/>
            </a:solidFill>
            <a:prstDash val="solid"/>
            <a:round/>
            <a:headEnd type="none" w="sm" len="sm"/>
            <a:tailEnd type="none" w="sm" len="sm"/>
          </a:ln>
        </p:spPr>
        <p:txBody>
          <a:bodyPr spcFirstLastPara="1" wrap="square" lIns="91425" tIns="45700" rIns="91425" bIns="45700" anchor="t" anchorCtr="0">
            <a:normAutofit lnSpcReduction="10000"/>
          </a:bodyPr>
          <a:lstStyle/>
          <a:p>
            <a:pPr marL="609600" lvl="0" indent="-522128" algn="l" rtl="0">
              <a:lnSpc>
                <a:spcPct val="90000"/>
              </a:lnSpc>
              <a:spcBef>
                <a:spcPts val="1300"/>
              </a:spcBef>
              <a:spcAft>
                <a:spcPts val="0"/>
              </a:spcAft>
              <a:buClr>
                <a:schemeClr val="lt2"/>
              </a:buClr>
              <a:buSzPct val="100000"/>
              <a:buAutoNum type="arabicPeriod"/>
            </a:pPr>
            <a:r>
              <a:rPr lang="en-US" sz="3700">
                <a:solidFill>
                  <a:schemeClr val="lt2"/>
                </a:solidFill>
              </a:rPr>
              <a:t>What is advocacy &amp; why is it important to teach our students?</a:t>
            </a:r>
            <a:endParaRPr sz="3700">
              <a:solidFill>
                <a:schemeClr val="lt2"/>
              </a:solidFill>
            </a:endParaRPr>
          </a:p>
          <a:p>
            <a:pPr marL="609600" lvl="0" indent="-522128" algn="l" rtl="0">
              <a:lnSpc>
                <a:spcPct val="90000"/>
              </a:lnSpc>
              <a:spcBef>
                <a:spcPts val="1300"/>
              </a:spcBef>
              <a:spcAft>
                <a:spcPts val="0"/>
              </a:spcAft>
              <a:buClr>
                <a:schemeClr val="dk1"/>
              </a:buClr>
              <a:buSzPct val="100000"/>
              <a:buAutoNum type="arabicPeriod"/>
            </a:pPr>
            <a:r>
              <a:rPr lang="en-US" sz="3700">
                <a:solidFill>
                  <a:schemeClr val="dk1"/>
                </a:solidFill>
              </a:rPr>
              <a:t>Do we teach these different types of  advocacy to our students? Clinicians?</a:t>
            </a:r>
            <a:endParaRPr sz="3700">
              <a:solidFill>
                <a:schemeClr val="dk1"/>
              </a:solidFill>
            </a:endParaRPr>
          </a:p>
          <a:p>
            <a:pPr marL="609600" lvl="0" indent="-522128" algn="l" rtl="0">
              <a:lnSpc>
                <a:spcPct val="90000"/>
              </a:lnSpc>
              <a:spcBef>
                <a:spcPts val="1300"/>
              </a:spcBef>
              <a:spcAft>
                <a:spcPts val="0"/>
              </a:spcAft>
              <a:buClr>
                <a:schemeClr val="lt2"/>
              </a:buClr>
              <a:buSzPct val="100000"/>
              <a:buAutoNum type="arabicPeriod"/>
            </a:pPr>
            <a:r>
              <a:rPr lang="en-US" sz="3700">
                <a:solidFill>
                  <a:schemeClr val="lt2"/>
                </a:solidFill>
              </a:rPr>
              <a:t>What are some examples of course level advocacy objectives? </a:t>
            </a:r>
            <a:endParaRPr sz="3700">
              <a:solidFill>
                <a:schemeClr val="lt2"/>
              </a:solidFill>
            </a:endParaRPr>
          </a:p>
          <a:p>
            <a:pPr marL="609600" lvl="0" indent="-522128" algn="l" rtl="0">
              <a:lnSpc>
                <a:spcPct val="90000"/>
              </a:lnSpc>
              <a:spcBef>
                <a:spcPts val="1300"/>
              </a:spcBef>
              <a:spcAft>
                <a:spcPts val="0"/>
              </a:spcAft>
              <a:buClr>
                <a:schemeClr val="lt2"/>
              </a:buClr>
              <a:buSzPct val="100000"/>
              <a:buAutoNum type="arabicPeriod"/>
            </a:pPr>
            <a:r>
              <a:rPr lang="en-US" sz="3700">
                <a:solidFill>
                  <a:schemeClr val="lt2"/>
                </a:solidFill>
              </a:rPr>
              <a:t>What are some activities that can promote engagement?</a:t>
            </a:r>
            <a:endParaRPr sz="3700">
              <a:solidFill>
                <a:schemeClr val="lt2"/>
              </a:solidFill>
            </a:endParaRPr>
          </a:p>
          <a:p>
            <a:pPr marL="0" lvl="0" indent="0" algn="l" rtl="0">
              <a:spcBef>
                <a:spcPts val="1300"/>
              </a:spcBef>
              <a:spcAft>
                <a:spcPts val="0"/>
              </a:spcAft>
              <a:buClr>
                <a:schemeClr val="dk1"/>
              </a:buClr>
              <a:buSzPct val="53571"/>
              <a:buFont typeface="Arial"/>
              <a:buNone/>
            </a:pPr>
            <a:endParaRPr/>
          </a:p>
        </p:txBody>
      </p:sp>
      <p:pic>
        <p:nvPicPr>
          <p:cNvPr id="196" name="Google Shape;196;g16576d6c566_1_459"/>
          <p:cNvPicPr preferRelativeResize="0"/>
          <p:nvPr/>
        </p:nvPicPr>
        <p:blipFill>
          <a:blip r:embed="rId3">
            <a:alphaModFix/>
          </a:blip>
          <a:stretch>
            <a:fillRect/>
          </a:stretch>
        </p:blipFill>
        <p:spPr>
          <a:xfrm>
            <a:off x="8358100" y="0"/>
            <a:ext cx="3746299" cy="4667535"/>
          </a:xfrm>
          <a:prstGeom prst="rect">
            <a:avLst/>
          </a:prstGeom>
          <a:noFill/>
          <a:ln>
            <a:noFill/>
          </a:ln>
        </p:spPr>
      </p:pic>
      <p:sp>
        <p:nvSpPr>
          <p:cNvPr id="197" name="Google Shape;197;g16576d6c566_1_459"/>
          <p:cNvSpPr txBox="1"/>
          <p:nvPr/>
        </p:nvSpPr>
        <p:spPr>
          <a:xfrm>
            <a:off x="4688000" y="5977733"/>
            <a:ext cx="7554000" cy="6771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800" b="1"/>
              <a:t>THINK-PAIR-SHARE</a:t>
            </a:r>
            <a:endParaRPr sz="2800"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16576d6c566_1_46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a:t>Professional advocacy</a:t>
            </a:r>
            <a:endParaRPr/>
          </a:p>
        </p:txBody>
      </p:sp>
      <p:sp>
        <p:nvSpPr>
          <p:cNvPr id="2" name="Text Placeholder 1">
            <a:extLst>
              <a:ext uri="{FF2B5EF4-FFF2-40B4-BE49-F238E27FC236}">
                <a16:creationId xmlns:a16="http://schemas.microsoft.com/office/drawing/2014/main" id="{1374D384-3390-2DB3-8E0C-92EAC4468622}"/>
              </a:ext>
            </a:extLst>
          </p:cNvPr>
          <p:cNvSpPr>
            <a:spLocks noGrp="1"/>
          </p:cNvSpPr>
          <p:nvPr>
            <p:ph type="body" idx="1"/>
          </p:nvPr>
        </p:nvSpPr>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g16576d6c566_1_471"/>
          <p:cNvPicPr preferRelativeResize="0"/>
          <p:nvPr/>
        </p:nvPicPr>
        <p:blipFill>
          <a:blip r:embed="rId3">
            <a:alphaModFix/>
          </a:blip>
          <a:stretch>
            <a:fillRect/>
          </a:stretch>
        </p:blipFill>
        <p:spPr>
          <a:xfrm>
            <a:off x="1016000" y="571500"/>
            <a:ext cx="10160000" cy="5715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3" name="Title 2">
            <a:extLst>
              <a:ext uri="{FF2B5EF4-FFF2-40B4-BE49-F238E27FC236}">
                <a16:creationId xmlns:a16="http://schemas.microsoft.com/office/drawing/2014/main" id="{10B75C23-C665-4B28-C5A1-2F34653B4215}"/>
              </a:ext>
            </a:extLst>
          </p:cNvPr>
          <p:cNvSpPr>
            <a:spLocks noGrp="1"/>
          </p:cNvSpPr>
          <p:nvPr>
            <p:ph type="title"/>
          </p:nvPr>
        </p:nvSpPr>
        <p:spPr>
          <a:xfrm>
            <a:off x="973893" y="3281085"/>
            <a:ext cx="10515600" cy="2852737"/>
          </a:xfrm>
        </p:spPr>
        <p:txBody>
          <a:bodyPr>
            <a:normAutofit fontScale="90000"/>
          </a:bodyPr>
          <a:lstStyle/>
          <a:p>
            <a:r>
              <a:rPr lang="en-US" sz="6000" dirty="0">
                <a:solidFill>
                  <a:srgbClr val="3A3A3A"/>
                </a:solidFill>
              </a:rPr>
              <a:t>Understanding the difference between law, policy and regulations is essential in our journey to teach students to become professional advocates.</a:t>
            </a:r>
            <a:br>
              <a:rPr lang="en-US" sz="6000" dirty="0">
                <a:solidFill>
                  <a:srgbClr val="3A3A3A"/>
                </a:solidFill>
              </a:rPr>
            </a:b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g16576d6c566_1_480"/>
          <p:cNvPicPr preferRelativeResize="0"/>
          <p:nvPr/>
        </p:nvPicPr>
        <p:blipFill>
          <a:blip r:embed="rId3">
            <a:alphaModFix/>
          </a:blip>
          <a:stretch>
            <a:fillRect/>
          </a:stretch>
        </p:blipFill>
        <p:spPr>
          <a:xfrm>
            <a:off x="1307233" y="286567"/>
            <a:ext cx="8660535" cy="5826435"/>
          </a:xfrm>
          <a:prstGeom prst="rect">
            <a:avLst/>
          </a:prstGeom>
          <a:noFill/>
          <a:ln>
            <a:noFill/>
          </a:ln>
        </p:spPr>
      </p:pic>
      <p:sp>
        <p:nvSpPr>
          <p:cNvPr id="220" name="Google Shape;220;g16576d6c566_1_480"/>
          <p:cNvSpPr txBox="1"/>
          <p:nvPr/>
        </p:nvSpPr>
        <p:spPr>
          <a:xfrm>
            <a:off x="477600" y="6283200"/>
            <a:ext cx="3999900" cy="5694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2100">
                <a:solidFill>
                  <a:schemeClr val="dk1"/>
                </a:solidFill>
              </a:rPr>
              <a:t>National Journal</a:t>
            </a:r>
            <a:endParaRPr sz="21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7" name="Google Shape;227;g16576d6c566_1_485" descr="http://www.ci.arcadia.ca.us/images/how_a_bill_becomes_a_law.gif"/>
          <p:cNvPicPr preferRelativeResize="0"/>
          <p:nvPr/>
        </p:nvPicPr>
        <p:blipFill>
          <a:blip r:embed="rId3">
            <a:alphaModFix/>
          </a:blip>
          <a:stretch>
            <a:fillRect/>
          </a:stretch>
        </p:blipFill>
        <p:spPr>
          <a:xfrm>
            <a:off x="6677533" y="140509"/>
            <a:ext cx="5514467" cy="5321100"/>
          </a:xfrm>
          <a:prstGeom prst="rect">
            <a:avLst/>
          </a:prstGeom>
          <a:noFill/>
          <a:ln>
            <a:noFill/>
          </a:ln>
        </p:spPr>
      </p:pic>
      <p:sp>
        <p:nvSpPr>
          <p:cNvPr id="226" name="Google Shape;226;g16576d6c566_1_485"/>
          <p:cNvSpPr txBox="1">
            <a:spLocks noGrp="1"/>
          </p:cNvSpPr>
          <p:nvPr>
            <p:ph type="body" idx="1"/>
          </p:nvPr>
        </p:nvSpPr>
        <p:spPr>
          <a:xfrm>
            <a:off x="168676" y="51733"/>
            <a:ext cx="6834303" cy="53211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1500"/>
              <a:buFont typeface="Arial"/>
              <a:buNone/>
            </a:pPr>
            <a:r>
              <a:rPr lang="en-US" sz="2700" b="1" dirty="0">
                <a:solidFill>
                  <a:schemeClr val="dk1"/>
                </a:solidFill>
                <a:latin typeface="Calibri" panose="020F0502020204030204" pitchFamily="34" charset="0"/>
                <a:ea typeface="Cambria"/>
                <a:cs typeface="Calibri" panose="020F0502020204030204" pitchFamily="34" charset="0"/>
                <a:sym typeface="Cambria"/>
              </a:rPr>
              <a:t>What you should know about each bill:</a:t>
            </a:r>
            <a:endParaRPr sz="2700" b="1" dirty="0">
              <a:solidFill>
                <a:schemeClr val="dk1"/>
              </a:solidFill>
              <a:latin typeface="Calibri" panose="020F0502020204030204" pitchFamily="34" charset="0"/>
              <a:ea typeface="Cambria"/>
              <a:cs typeface="Calibri" panose="020F0502020204030204" pitchFamily="34" charset="0"/>
              <a:sym typeface="Cambria"/>
            </a:endParaRPr>
          </a:p>
          <a:p>
            <a:pPr marL="914400" lvl="0" indent="-476250" algn="l" rtl="0">
              <a:lnSpc>
                <a:spcPct val="100000"/>
              </a:lnSpc>
              <a:spcBef>
                <a:spcPts val="1000"/>
              </a:spcBef>
              <a:spcAft>
                <a:spcPts val="0"/>
              </a:spcAft>
              <a:buClr>
                <a:schemeClr val="dk1"/>
              </a:buClr>
              <a:buSzPts val="2700"/>
              <a:buFont typeface="Cambria"/>
              <a:buAutoNum type="arabicPeriod"/>
            </a:pPr>
            <a:r>
              <a:rPr lang="en-US" sz="2400" dirty="0">
                <a:solidFill>
                  <a:schemeClr val="dk1"/>
                </a:solidFill>
                <a:latin typeface="Calibri" panose="020F0502020204030204" pitchFamily="34" charset="0"/>
                <a:ea typeface="Cambria"/>
                <a:cs typeface="Calibri" panose="020F0502020204030204" pitchFamily="34" charset="0"/>
                <a:sym typeface="Cambria"/>
              </a:rPr>
              <a:t>Status of the Bill</a:t>
            </a:r>
            <a:endParaRPr sz="2400" dirty="0">
              <a:solidFill>
                <a:schemeClr val="dk1"/>
              </a:solidFill>
              <a:latin typeface="Calibri" panose="020F0502020204030204" pitchFamily="34" charset="0"/>
              <a:ea typeface="Cambria"/>
              <a:cs typeface="Calibri" panose="020F0502020204030204" pitchFamily="34" charset="0"/>
              <a:sym typeface="Cambria"/>
            </a:endParaRPr>
          </a:p>
          <a:p>
            <a:pPr marL="914400" lvl="0" indent="-476250" algn="l" rtl="0">
              <a:lnSpc>
                <a:spcPct val="100000"/>
              </a:lnSpc>
              <a:spcBef>
                <a:spcPts val="1000"/>
              </a:spcBef>
              <a:spcAft>
                <a:spcPts val="0"/>
              </a:spcAft>
              <a:buClr>
                <a:schemeClr val="dk1"/>
              </a:buClr>
              <a:buSzPts val="2700"/>
              <a:buFont typeface="Cambria"/>
              <a:buAutoNum type="arabicPeriod"/>
            </a:pPr>
            <a:r>
              <a:rPr lang="en-US" sz="2400" dirty="0">
                <a:solidFill>
                  <a:schemeClr val="dk1"/>
                </a:solidFill>
                <a:latin typeface="Calibri" panose="020F0502020204030204" pitchFamily="34" charset="0"/>
                <a:ea typeface="Cambria"/>
                <a:cs typeface="Calibri" panose="020F0502020204030204" pitchFamily="34" charset="0"/>
                <a:sym typeface="Cambria"/>
              </a:rPr>
              <a:t>Committee	</a:t>
            </a:r>
            <a:endParaRPr sz="2400" dirty="0">
              <a:solidFill>
                <a:schemeClr val="dk1"/>
              </a:solidFill>
              <a:latin typeface="Calibri" panose="020F0502020204030204" pitchFamily="34" charset="0"/>
              <a:ea typeface="Cambria"/>
              <a:cs typeface="Calibri" panose="020F0502020204030204" pitchFamily="34" charset="0"/>
              <a:sym typeface="Cambria"/>
            </a:endParaRPr>
          </a:p>
          <a:p>
            <a:pPr marL="914400" lvl="0" indent="-476250" algn="l" rtl="0">
              <a:lnSpc>
                <a:spcPct val="100000"/>
              </a:lnSpc>
              <a:spcBef>
                <a:spcPts val="1000"/>
              </a:spcBef>
              <a:spcAft>
                <a:spcPts val="0"/>
              </a:spcAft>
              <a:buClr>
                <a:schemeClr val="dk1"/>
              </a:buClr>
              <a:buSzPts val="2700"/>
              <a:buFont typeface="Cambria"/>
              <a:buAutoNum type="arabicPeriod"/>
            </a:pPr>
            <a:r>
              <a:rPr lang="en-US" sz="2400" dirty="0">
                <a:solidFill>
                  <a:schemeClr val="dk1"/>
                </a:solidFill>
                <a:latin typeface="Calibri" panose="020F0502020204030204" pitchFamily="34" charset="0"/>
                <a:ea typeface="Cambria"/>
                <a:cs typeface="Calibri" panose="020F0502020204030204" pitchFamily="34" charset="0"/>
                <a:sym typeface="Cambria"/>
              </a:rPr>
              <a:t>Sponsors</a:t>
            </a:r>
            <a:endParaRPr sz="2400" dirty="0">
              <a:solidFill>
                <a:schemeClr val="dk1"/>
              </a:solidFill>
              <a:latin typeface="Calibri" panose="020F0502020204030204" pitchFamily="34" charset="0"/>
              <a:ea typeface="Cambria"/>
              <a:cs typeface="Calibri" panose="020F0502020204030204" pitchFamily="34" charset="0"/>
              <a:sym typeface="Cambria"/>
            </a:endParaRPr>
          </a:p>
          <a:p>
            <a:pPr marL="914400" lvl="0" indent="-476250" algn="l" rtl="0">
              <a:lnSpc>
                <a:spcPct val="100000"/>
              </a:lnSpc>
              <a:spcBef>
                <a:spcPts val="1000"/>
              </a:spcBef>
              <a:spcAft>
                <a:spcPts val="0"/>
              </a:spcAft>
              <a:buClr>
                <a:schemeClr val="dk1"/>
              </a:buClr>
              <a:buSzPts val="2700"/>
              <a:buFont typeface="Cambria"/>
              <a:buAutoNum type="arabicPeriod"/>
            </a:pPr>
            <a:r>
              <a:rPr lang="en-US" sz="2400" dirty="0">
                <a:solidFill>
                  <a:schemeClr val="dk1"/>
                </a:solidFill>
                <a:latin typeface="Calibri" panose="020F0502020204030204" pitchFamily="34" charset="0"/>
                <a:ea typeface="Cambria"/>
                <a:cs typeface="Calibri" panose="020F0502020204030204" pitchFamily="34" charset="0"/>
                <a:sym typeface="Cambria"/>
              </a:rPr>
              <a:t>History (This will tell you how fast the bill is moving through legislature)</a:t>
            </a:r>
            <a:endParaRPr sz="2400" dirty="0">
              <a:solidFill>
                <a:schemeClr val="dk1"/>
              </a:solidFill>
              <a:latin typeface="Calibri" panose="020F0502020204030204" pitchFamily="34" charset="0"/>
              <a:ea typeface="Cambria"/>
              <a:cs typeface="Calibri" panose="020F0502020204030204" pitchFamily="34" charset="0"/>
              <a:sym typeface="Cambria"/>
            </a:endParaRPr>
          </a:p>
          <a:p>
            <a:pPr marL="914400" lvl="0" indent="-476250" algn="l" rtl="0">
              <a:lnSpc>
                <a:spcPct val="100000"/>
              </a:lnSpc>
              <a:spcBef>
                <a:spcPts val="1000"/>
              </a:spcBef>
              <a:spcAft>
                <a:spcPts val="0"/>
              </a:spcAft>
              <a:buClr>
                <a:schemeClr val="dk1"/>
              </a:buClr>
              <a:buSzPts val="2700"/>
              <a:buFont typeface="Cambria"/>
              <a:buAutoNum type="arabicPeriod"/>
            </a:pPr>
            <a:r>
              <a:rPr lang="en-US" sz="2400" dirty="0">
                <a:solidFill>
                  <a:schemeClr val="dk1"/>
                </a:solidFill>
                <a:latin typeface="Calibri" panose="020F0502020204030204" pitchFamily="34" charset="0"/>
                <a:ea typeface="Cambria"/>
                <a:cs typeface="Calibri" panose="020F0502020204030204" pitchFamily="34" charset="0"/>
                <a:sym typeface="Cambria"/>
              </a:rPr>
              <a:t>Opposition </a:t>
            </a:r>
            <a:endParaRPr sz="2400" dirty="0">
              <a:solidFill>
                <a:schemeClr val="dk1"/>
              </a:solidFill>
              <a:latin typeface="Calibri" panose="020F0502020204030204" pitchFamily="34" charset="0"/>
              <a:ea typeface="Cambria"/>
              <a:cs typeface="Calibri" panose="020F0502020204030204" pitchFamily="34" charset="0"/>
              <a:sym typeface="Cambria"/>
            </a:endParaRPr>
          </a:p>
          <a:p>
            <a:pPr marL="0" lvl="0" indent="0" algn="l" rtl="0">
              <a:lnSpc>
                <a:spcPct val="100000"/>
              </a:lnSpc>
              <a:spcBef>
                <a:spcPts val="1000"/>
              </a:spcBef>
              <a:spcAft>
                <a:spcPts val="0"/>
              </a:spcAft>
              <a:buNone/>
            </a:pPr>
            <a:r>
              <a:rPr lang="en-US" sz="2700" b="1" dirty="0">
                <a:solidFill>
                  <a:schemeClr val="dk1"/>
                </a:solidFill>
                <a:latin typeface="Calibri" panose="020F0502020204030204" pitchFamily="34" charset="0"/>
                <a:ea typeface="Cambria"/>
                <a:cs typeface="Calibri" panose="020F0502020204030204" pitchFamily="34" charset="0"/>
                <a:sym typeface="Cambria"/>
              </a:rPr>
              <a:t>What you should know about each legislator: </a:t>
            </a:r>
            <a:endParaRPr sz="2700" b="1" dirty="0">
              <a:solidFill>
                <a:schemeClr val="dk1"/>
              </a:solidFill>
              <a:latin typeface="Calibri" panose="020F0502020204030204" pitchFamily="34" charset="0"/>
              <a:ea typeface="Cambria"/>
              <a:cs typeface="Calibri" panose="020F0502020204030204" pitchFamily="34" charset="0"/>
              <a:sym typeface="Cambria"/>
            </a:endParaRPr>
          </a:p>
          <a:p>
            <a:pPr marL="914400" lvl="0" indent="-476250" algn="l" rtl="0">
              <a:lnSpc>
                <a:spcPct val="100000"/>
              </a:lnSpc>
              <a:spcBef>
                <a:spcPts val="1000"/>
              </a:spcBef>
              <a:spcAft>
                <a:spcPts val="0"/>
              </a:spcAft>
              <a:buClr>
                <a:schemeClr val="dk1"/>
              </a:buClr>
              <a:buSzPts val="2700"/>
              <a:buFont typeface="Cambria"/>
              <a:buAutoNum type="arabicPeriod"/>
            </a:pPr>
            <a:r>
              <a:rPr lang="en-US" sz="2400" dirty="0">
                <a:solidFill>
                  <a:schemeClr val="dk1"/>
                </a:solidFill>
                <a:latin typeface="Calibri" panose="020F0502020204030204" pitchFamily="34" charset="0"/>
                <a:ea typeface="Cambria"/>
                <a:cs typeface="Calibri" panose="020F0502020204030204" pitchFamily="34" charset="0"/>
                <a:sym typeface="Cambria"/>
              </a:rPr>
              <a:t>Are they in the House or the Senate?</a:t>
            </a:r>
            <a:endParaRPr sz="2400" dirty="0">
              <a:solidFill>
                <a:schemeClr val="dk1"/>
              </a:solidFill>
              <a:latin typeface="Calibri" panose="020F0502020204030204" pitchFamily="34" charset="0"/>
              <a:ea typeface="Cambria"/>
              <a:cs typeface="Calibri" panose="020F0502020204030204" pitchFamily="34" charset="0"/>
              <a:sym typeface="Cambria"/>
            </a:endParaRPr>
          </a:p>
          <a:p>
            <a:pPr marL="914400" lvl="0" indent="-476250" algn="l" rtl="0">
              <a:lnSpc>
                <a:spcPct val="100000"/>
              </a:lnSpc>
              <a:spcBef>
                <a:spcPts val="1000"/>
              </a:spcBef>
              <a:spcAft>
                <a:spcPts val="0"/>
              </a:spcAft>
              <a:buClr>
                <a:schemeClr val="dk1"/>
              </a:buClr>
              <a:buSzPts val="2700"/>
              <a:buFont typeface="Cambria"/>
              <a:buAutoNum type="arabicPeriod"/>
            </a:pPr>
            <a:r>
              <a:rPr lang="en-US" sz="2400" dirty="0">
                <a:solidFill>
                  <a:schemeClr val="dk1"/>
                </a:solidFill>
                <a:latin typeface="Calibri" panose="020F0502020204030204" pitchFamily="34" charset="0"/>
                <a:ea typeface="Cambria"/>
                <a:cs typeface="Calibri" panose="020F0502020204030204" pitchFamily="34" charset="0"/>
                <a:sym typeface="Cambria"/>
              </a:rPr>
              <a:t>Which committees are they on? </a:t>
            </a:r>
            <a:endParaRPr sz="2400" dirty="0">
              <a:solidFill>
                <a:schemeClr val="dk1"/>
              </a:solidFill>
              <a:latin typeface="Calibri" panose="020F0502020204030204" pitchFamily="34" charset="0"/>
              <a:ea typeface="Cambria"/>
              <a:cs typeface="Calibri" panose="020F0502020204030204" pitchFamily="34" charset="0"/>
              <a:sym typeface="Cambria"/>
            </a:endParaRPr>
          </a:p>
          <a:p>
            <a:pPr marL="1524000" lvl="1" indent="-476250" algn="l" rtl="0">
              <a:lnSpc>
                <a:spcPct val="100000"/>
              </a:lnSpc>
              <a:spcBef>
                <a:spcPts val="500"/>
              </a:spcBef>
              <a:spcAft>
                <a:spcPts val="0"/>
              </a:spcAft>
              <a:buClr>
                <a:schemeClr val="dk1"/>
              </a:buClr>
              <a:buSzPts val="2700"/>
              <a:buFont typeface="Cambria"/>
              <a:buAutoNum type="alphaLcPeriod"/>
            </a:pPr>
            <a:r>
              <a:rPr lang="en-US" dirty="0">
                <a:solidFill>
                  <a:schemeClr val="dk1"/>
                </a:solidFill>
                <a:latin typeface="Calibri" panose="020F0502020204030204" pitchFamily="34" charset="0"/>
                <a:ea typeface="Cambria"/>
                <a:cs typeface="Calibri" panose="020F0502020204030204" pitchFamily="34" charset="0"/>
                <a:sym typeface="Cambria"/>
              </a:rPr>
              <a:t>Will this bill come directly to them? </a:t>
            </a:r>
            <a:endParaRPr dirty="0">
              <a:solidFill>
                <a:schemeClr val="dk1"/>
              </a:solidFill>
              <a:latin typeface="Calibri" panose="020F0502020204030204" pitchFamily="34" charset="0"/>
              <a:ea typeface="Cambria"/>
              <a:cs typeface="Calibri" panose="020F0502020204030204" pitchFamily="34" charset="0"/>
              <a:sym typeface="Cambria"/>
            </a:endParaRPr>
          </a:p>
          <a:p>
            <a:pPr marL="914400" lvl="0" indent="-476250" algn="l" rtl="0">
              <a:lnSpc>
                <a:spcPct val="100000"/>
              </a:lnSpc>
              <a:spcBef>
                <a:spcPts val="1000"/>
              </a:spcBef>
              <a:spcAft>
                <a:spcPts val="0"/>
              </a:spcAft>
              <a:buClr>
                <a:schemeClr val="dk1"/>
              </a:buClr>
              <a:buSzPts val="2700"/>
              <a:buFont typeface="Cambria"/>
              <a:buAutoNum type="arabicPeriod"/>
            </a:pPr>
            <a:r>
              <a:rPr lang="en-US" sz="2400" dirty="0">
                <a:solidFill>
                  <a:schemeClr val="dk1"/>
                </a:solidFill>
                <a:latin typeface="Calibri" panose="020F0502020204030204" pitchFamily="34" charset="0"/>
                <a:ea typeface="Cambria"/>
                <a:cs typeface="Calibri" panose="020F0502020204030204" pitchFamily="34" charset="0"/>
                <a:sym typeface="Cambria"/>
              </a:rPr>
              <a:t>Which district in the state  do they represent? </a:t>
            </a:r>
            <a:endParaRPr sz="2400" dirty="0">
              <a:solidFill>
                <a:schemeClr val="dk1"/>
              </a:solidFill>
              <a:latin typeface="Calibri" panose="020F0502020204030204" pitchFamily="34" charset="0"/>
              <a:ea typeface="Cambria"/>
              <a:cs typeface="Calibri" panose="020F0502020204030204" pitchFamily="34" charset="0"/>
              <a:sym typeface="Cambria"/>
            </a:endParaRPr>
          </a:p>
          <a:p>
            <a:pPr marL="1524000" lvl="1" indent="-476250" algn="l" rtl="0">
              <a:lnSpc>
                <a:spcPct val="100000"/>
              </a:lnSpc>
              <a:spcBef>
                <a:spcPts val="500"/>
              </a:spcBef>
              <a:spcAft>
                <a:spcPts val="0"/>
              </a:spcAft>
              <a:buClr>
                <a:schemeClr val="dk1"/>
              </a:buClr>
              <a:buSzPts val="2700"/>
              <a:buFont typeface="Cambria"/>
              <a:buAutoNum type="alphaLcPeriod"/>
            </a:pPr>
            <a:r>
              <a:rPr lang="en-US" dirty="0">
                <a:solidFill>
                  <a:schemeClr val="dk1"/>
                </a:solidFill>
                <a:latin typeface="Calibri" panose="020F0502020204030204" pitchFamily="34" charset="0"/>
                <a:ea typeface="Cambria"/>
                <a:cs typeface="Calibri" panose="020F0502020204030204" pitchFamily="34" charset="0"/>
                <a:sym typeface="Cambria"/>
              </a:rPr>
              <a:t>Are you in that district?  </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3" name="Google Shape;233;g16576d6c566_1_491"/>
          <p:cNvSpPr txBox="1">
            <a:spLocks noGrp="1"/>
          </p:cNvSpPr>
          <p:nvPr>
            <p:ph type="body" idx="1"/>
          </p:nvPr>
        </p:nvSpPr>
        <p:spPr>
          <a:xfrm>
            <a:off x="326823" y="2752800"/>
            <a:ext cx="5333100" cy="4105200"/>
          </a:xfrm>
          <a:prstGeom prst="rect">
            <a:avLst/>
          </a:prstGeom>
        </p:spPr>
        <p:txBody>
          <a:bodyPr spcFirstLastPara="1" wrap="square" lIns="91425" tIns="45700" rIns="91425" bIns="45700" anchor="t" anchorCtr="0">
            <a:normAutofit/>
          </a:bodyPr>
          <a:lstStyle/>
          <a:p>
            <a:pPr marL="0" lvl="0" indent="0" algn="l" rtl="0">
              <a:lnSpc>
                <a:spcPct val="90000"/>
              </a:lnSpc>
              <a:spcBef>
                <a:spcPts val="1300"/>
              </a:spcBef>
              <a:spcAft>
                <a:spcPts val="0"/>
              </a:spcAft>
              <a:buNone/>
            </a:pPr>
            <a:r>
              <a:rPr lang="en-US" sz="2900" dirty="0">
                <a:solidFill>
                  <a:srgbClr val="121212"/>
                </a:solidFill>
              </a:rPr>
              <a:t>Government </a:t>
            </a:r>
            <a:r>
              <a:rPr lang="en-US" sz="2900" dirty="0" err="1">
                <a:solidFill>
                  <a:srgbClr val="121212"/>
                </a:solidFill>
              </a:rPr>
              <a:t>Affin</a:t>
            </a:r>
            <a:r>
              <a:rPr lang="en-US" sz="2900" dirty="0">
                <a:solidFill>
                  <a:srgbClr val="121212"/>
                </a:solidFill>
              </a:rPr>
              <a:t>-flights</a:t>
            </a:r>
            <a:endParaRPr sz="2900" dirty="0">
              <a:solidFill>
                <a:srgbClr val="121212"/>
              </a:solidFill>
            </a:endParaRPr>
          </a:p>
          <a:p>
            <a:pPr marL="0" lvl="0" indent="0" algn="l" rtl="0">
              <a:lnSpc>
                <a:spcPct val="90000"/>
              </a:lnSpc>
              <a:spcBef>
                <a:spcPts val="1300"/>
              </a:spcBef>
              <a:spcAft>
                <a:spcPts val="0"/>
              </a:spcAft>
              <a:buNone/>
            </a:pPr>
            <a:r>
              <a:rPr lang="en-US" sz="2900" dirty="0">
                <a:solidFill>
                  <a:srgbClr val="121212"/>
                </a:solidFill>
              </a:rPr>
              <a:t>Health Policy and Payment</a:t>
            </a:r>
            <a:endParaRPr sz="2900" dirty="0">
              <a:solidFill>
                <a:srgbClr val="121212"/>
              </a:solidFill>
            </a:endParaRPr>
          </a:p>
          <a:p>
            <a:pPr marL="0" lvl="0" indent="0" algn="l" rtl="0">
              <a:lnSpc>
                <a:spcPct val="90000"/>
              </a:lnSpc>
              <a:spcBef>
                <a:spcPts val="1300"/>
              </a:spcBef>
              <a:spcAft>
                <a:spcPts val="0"/>
              </a:spcAft>
              <a:buNone/>
            </a:pPr>
            <a:r>
              <a:rPr lang="en-US" sz="2900" dirty="0">
                <a:solidFill>
                  <a:srgbClr val="121212"/>
                </a:solidFill>
              </a:rPr>
              <a:t>Public Relations </a:t>
            </a:r>
            <a:endParaRPr sz="2900" dirty="0">
              <a:solidFill>
                <a:srgbClr val="121212"/>
              </a:solidFill>
            </a:endParaRPr>
          </a:p>
          <a:p>
            <a:pPr marL="0" lvl="0" indent="0" algn="l" rtl="0">
              <a:lnSpc>
                <a:spcPct val="90000"/>
              </a:lnSpc>
              <a:spcBef>
                <a:spcPts val="1300"/>
              </a:spcBef>
              <a:spcAft>
                <a:spcPts val="0"/>
              </a:spcAft>
              <a:buNone/>
            </a:pPr>
            <a:r>
              <a:rPr lang="en-US" sz="2900" dirty="0">
                <a:solidFill>
                  <a:srgbClr val="121212"/>
                </a:solidFill>
              </a:rPr>
              <a:t>PAC: Federal and State</a:t>
            </a:r>
            <a:endParaRPr sz="2900" dirty="0">
              <a:solidFill>
                <a:srgbClr val="121212"/>
              </a:solidFill>
            </a:endParaRPr>
          </a:p>
          <a:p>
            <a:pPr marL="0" lvl="0" indent="0" algn="l" rtl="0">
              <a:lnSpc>
                <a:spcPct val="90000"/>
              </a:lnSpc>
              <a:spcBef>
                <a:spcPts val="1300"/>
              </a:spcBef>
              <a:spcAft>
                <a:spcPts val="0"/>
              </a:spcAft>
              <a:buNone/>
            </a:pPr>
            <a:r>
              <a:rPr lang="en-US" sz="2900" dirty="0">
                <a:solidFill>
                  <a:srgbClr val="121212"/>
                </a:solidFill>
              </a:rPr>
              <a:t>State Chapters</a:t>
            </a:r>
            <a:endParaRPr sz="2900" dirty="0">
              <a:solidFill>
                <a:srgbClr val="121212"/>
              </a:solidFill>
            </a:endParaRPr>
          </a:p>
          <a:p>
            <a:pPr marL="0" lvl="0" indent="0" algn="l" rtl="0">
              <a:spcBef>
                <a:spcPts val="1000"/>
              </a:spcBef>
              <a:spcAft>
                <a:spcPts val="0"/>
              </a:spcAft>
              <a:buNone/>
            </a:pPr>
            <a:endParaRPr dirty="0"/>
          </a:p>
        </p:txBody>
      </p:sp>
      <p:sp>
        <p:nvSpPr>
          <p:cNvPr id="234" name="Google Shape;234;g16576d6c566_1_491"/>
          <p:cNvSpPr txBox="1">
            <a:spLocks noGrp="1"/>
          </p:cNvSpPr>
          <p:nvPr>
            <p:ph type="body" idx="2"/>
          </p:nvPr>
        </p:nvSpPr>
        <p:spPr>
          <a:xfrm>
            <a:off x="5442013" y="2865523"/>
            <a:ext cx="6356410" cy="4105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900" dirty="0"/>
              <a:t>Aaron Bishop, VP Public Affairs</a:t>
            </a:r>
            <a:endParaRPr sz="2900" dirty="0"/>
          </a:p>
          <a:p>
            <a:pPr marL="0" lvl="0" indent="0" algn="l" rtl="0">
              <a:spcBef>
                <a:spcPts val="1000"/>
              </a:spcBef>
              <a:spcAft>
                <a:spcPts val="0"/>
              </a:spcAft>
              <a:buNone/>
            </a:pPr>
            <a:r>
              <a:rPr lang="en-US" sz="2900" dirty="0"/>
              <a:t>Justin Elliott, VP Government Affairs</a:t>
            </a:r>
            <a:endParaRPr sz="2900" dirty="0"/>
          </a:p>
          <a:p>
            <a:pPr marL="0" lvl="0" indent="0" algn="l" rtl="0">
              <a:spcBef>
                <a:spcPts val="1000"/>
              </a:spcBef>
              <a:spcAft>
                <a:spcPts val="0"/>
              </a:spcAft>
              <a:buNone/>
            </a:pPr>
            <a:r>
              <a:rPr lang="en-US" sz="2900" dirty="0"/>
              <a:t>Daniel </a:t>
            </a:r>
            <a:r>
              <a:rPr lang="en-US" sz="2900" dirty="0" err="1"/>
              <a:t>Markels</a:t>
            </a:r>
            <a:r>
              <a:rPr lang="en-US" sz="2900" dirty="0"/>
              <a:t>, Manager of State Affairs</a:t>
            </a:r>
            <a:endParaRPr sz="2900" dirty="0"/>
          </a:p>
          <a:p>
            <a:pPr marL="0" lvl="0" indent="0" algn="l" rtl="0">
              <a:spcBef>
                <a:spcPts val="1000"/>
              </a:spcBef>
              <a:spcAft>
                <a:spcPts val="0"/>
              </a:spcAft>
              <a:buNone/>
            </a:pPr>
            <a:endParaRPr sz="2900" dirty="0"/>
          </a:p>
          <a:p>
            <a:pPr marL="0" lvl="0" indent="0" algn="l" rtl="0">
              <a:spcBef>
                <a:spcPts val="1000"/>
              </a:spcBef>
              <a:spcAft>
                <a:spcPts val="0"/>
              </a:spcAft>
              <a:buNone/>
            </a:pPr>
            <a:endParaRPr sz="2900" dirty="0"/>
          </a:p>
          <a:p>
            <a:pPr marL="0" lvl="0" indent="0" algn="l" rtl="0">
              <a:spcBef>
                <a:spcPts val="1000"/>
              </a:spcBef>
              <a:spcAft>
                <a:spcPts val="0"/>
              </a:spcAft>
              <a:buNone/>
            </a:pPr>
            <a:endParaRPr sz="2900" dirty="0"/>
          </a:p>
        </p:txBody>
      </p:sp>
      <p:pic>
        <p:nvPicPr>
          <p:cNvPr id="235" name="Google Shape;235;g16576d6c566_1_491"/>
          <p:cNvPicPr preferRelativeResize="0"/>
          <p:nvPr/>
        </p:nvPicPr>
        <p:blipFill>
          <a:blip r:embed="rId3">
            <a:alphaModFix/>
          </a:blip>
          <a:stretch>
            <a:fillRect/>
          </a:stretch>
        </p:blipFill>
        <p:spPr>
          <a:xfrm>
            <a:off x="659412" y="154442"/>
            <a:ext cx="8518232" cy="1663266"/>
          </a:xfrm>
          <a:prstGeom prst="rect">
            <a:avLst/>
          </a:prstGeom>
          <a:noFill/>
          <a:ln>
            <a:noFill/>
          </a:ln>
        </p:spPr>
      </p:pic>
      <p:sp>
        <p:nvSpPr>
          <p:cNvPr id="236" name="Google Shape;236;g16576d6c566_1_491"/>
          <p:cNvSpPr/>
          <p:nvPr/>
        </p:nvSpPr>
        <p:spPr>
          <a:xfrm rot="6561704">
            <a:off x="8562916" y="93840"/>
            <a:ext cx="516000" cy="2157664"/>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2" name="Google Shape;242;g16576d6c566_1_499"/>
          <p:cNvSpPr txBox="1">
            <a:spLocks noGrp="1"/>
          </p:cNvSpPr>
          <p:nvPr>
            <p:ph type="body" idx="1"/>
          </p:nvPr>
        </p:nvSpPr>
        <p:spPr>
          <a:xfrm>
            <a:off x="554133" y="2048844"/>
            <a:ext cx="7110900"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243" name="Google Shape;243;g16576d6c566_1_499"/>
          <p:cNvSpPr txBox="1">
            <a:spLocks noGrp="1"/>
          </p:cNvSpPr>
          <p:nvPr>
            <p:ph type="body" idx="2"/>
          </p:nvPr>
        </p:nvSpPr>
        <p:spPr>
          <a:xfrm>
            <a:off x="8590933" y="2048844"/>
            <a:ext cx="7110900"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dirty="0"/>
          </a:p>
        </p:txBody>
      </p:sp>
      <p:pic>
        <p:nvPicPr>
          <p:cNvPr id="244" name="Google Shape;244;g16576d6c566_1_499"/>
          <p:cNvPicPr preferRelativeResize="0"/>
          <p:nvPr/>
        </p:nvPicPr>
        <p:blipFill>
          <a:blip r:embed="rId3">
            <a:alphaModFix/>
          </a:blip>
          <a:stretch>
            <a:fillRect/>
          </a:stretch>
        </p:blipFill>
        <p:spPr>
          <a:xfrm>
            <a:off x="112143" y="948907"/>
            <a:ext cx="11947585" cy="496881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16576d6c566_1_506"/>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900"/>
              <a:t>What Should Students Know About These Advocacy Issues?</a:t>
            </a:r>
            <a:endParaRPr sz="2900"/>
          </a:p>
        </p:txBody>
      </p:sp>
      <p:sp>
        <p:nvSpPr>
          <p:cNvPr id="250" name="Google Shape;250;g16576d6c566_1_506"/>
          <p:cNvSpPr txBox="1">
            <a:spLocks noGrp="1"/>
          </p:cNvSpPr>
          <p:nvPr>
            <p:ph type="body" idx="1"/>
          </p:nvPr>
        </p:nvSpPr>
        <p:spPr>
          <a:xfrm>
            <a:off x="415600" y="1536633"/>
            <a:ext cx="5333100" cy="5130300"/>
          </a:xfrm>
          <a:prstGeom prst="rect">
            <a:avLst/>
          </a:prstGeom>
        </p:spPr>
        <p:txBody>
          <a:bodyPr spcFirstLastPara="1" wrap="square" lIns="91425" tIns="45700" rIns="91425" bIns="45700" anchor="t" anchorCtr="0">
            <a:normAutofit/>
          </a:bodyPr>
          <a:lstStyle/>
          <a:p>
            <a:pPr marL="609600" lvl="0" indent="-476250" algn="l" rtl="0">
              <a:spcBef>
                <a:spcPts val="1000"/>
              </a:spcBef>
              <a:spcAft>
                <a:spcPts val="0"/>
              </a:spcAft>
              <a:buSzPts val="2700"/>
              <a:buChar char="•"/>
            </a:pPr>
            <a:r>
              <a:rPr lang="en-US" sz="2700"/>
              <a:t>Administrative Burden</a:t>
            </a:r>
            <a:endParaRPr sz="2700"/>
          </a:p>
          <a:p>
            <a:pPr marL="609600" lvl="0" indent="-476250" algn="l" rtl="0">
              <a:spcBef>
                <a:spcPts val="1000"/>
              </a:spcBef>
              <a:spcAft>
                <a:spcPts val="0"/>
              </a:spcAft>
              <a:buSzPts val="2700"/>
              <a:buChar char="•"/>
            </a:pPr>
            <a:r>
              <a:rPr lang="en-US" sz="2700"/>
              <a:t>Direct Access</a:t>
            </a:r>
            <a:endParaRPr sz="2700"/>
          </a:p>
          <a:p>
            <a:pPr marL="609600" lvl="0" indent="-476250" algn="l" rtl="0">
              <a:spcBef>
                <a:spcPts val="1000"/>
              </a:spcBef>
              <a:spcAft>
                <a:spcPts val="0"/>
              </a:spcAft>
              <a:buSzPts val="2700"/>
              <a:buChar char="•"/>
            </a:pPr>
            <a:r>
              <a:rPr lang="en-US" sz="2700"/>
              <a:t>Essential Health Benefits</a:t>
            </a:r>
            <a:endParaRPr sz="2700"/>
          </a:p>
          <a:p>
            <a:pPr marL="609600" lvl="0" indent="-476250" algn="l" rtl="0">
              <a:spcBef>
                <a:spcPts val="1000"/>
              </a:spcBef>
              <a:spcAft>
                <a:spcPts val="0"/>
              </a:spcAft>
              <a:buSzPts val="2700"/>
              <a:buChar char="•"/>
            </a:pPr>
            <a:r>
              <a:rPr lang="en-US" sz="2700"/>
              <a:t>Education and Workforce Advocacy</a:t>
            </a:r>
            <a:endParaRPr sz="2700"/>
          </a:p>
          <a:p>
            <a:pPr marL="609600" lvl="0" indent="-476250" algn="l" rtl="0">
              <a:spcBef>
                <a:spcPts val="1000"/>
              </a:spcBef>
              <a:spcAft>
                <a:spcPts val="0"/>
              </a:spcAft>
              <a:buSzPts val="2700"/>
              <a:buChar char="•"/>
            </a:pPr>
            <a:r>
              <a:rPr lang="en-US" sz="2700"/>
              <a:t>Fair PT Copays</a:t>
            </a:r>
            <a:endParaRPr sz="2700"/>
          </a:p>
          <a:p>
            <a:pPr marL="609600" lvl="0" indent="-476250" algn="l" rtl="0">
              <a:spcBef>
                <a:spcPts val="1000"/>
              </a:spcBef>
              <a:spcAft>
                <a:spcPts val="0"/>
              </a:spcAft>
              <a:buSzPts val="2700"/>
              <a:buChar char="•"/>
            </a:pPr>
            <a:r>
              <a:rPr lang="en-US" sz="2700"/>
              <a:t>HIT and Telehealth</a:t>
            </a:r>
            <a:endParaRPr sz="2700"/>
          </a:p>
          <a:p>
            <a:pPr marL="609600" lvl="0" indent="-476250" algn="l" rtl="0">
              <a:spcBef>
                <a:spcPts val="1000"/>
              </a:spcBef>
              <a:spcAft>
                <a:spcPts val="0"/>
              </a:spcAft>
              <a:buSzPts val="2700"/>
              <a:buChar char="•"/>
            </a:pPr>
            <a:r>
              <a:rPr lang="en-US" sz="2700"/>
              <a:t>IDEA &amp; ESSA</a:t>
            </a:r>
            <a:endParaRPr sz="2700"/>
          </a:p>
          <a:p>
            <a:pPr marL="609600" lvl="0" indent="-476250" algn="l" rtl="0">
              <a:spcBef>
                <a:spcPts val="1000"/>
              </a:spcBef>
              <a:spcAft>
                <a:spcPts val="0"/>
              </a:spcAft>
              <a:buSzPts val="2700"/>
              <a:buChar char="•"/>
            </a:pPr>
            <a:r>
              <a:rPr lang="en-US" sz="2700"/>
              <a:t>Medicaid</a:t>
            </a:r>
            <a:endParaRPr sz="2700"/>
          </a:p>
        </p:txBody>
      </p:sp>
      <p:sp>
        <p:nvSpPr>
          <p:cNvPr id="251" name="Google Shape;251;g16576d6c566_1_506"/>
          <p:cNvSpPr txBox="1">
            <a:spLocks noGrp="1"/>
          </p:cNvSpPr>
          <p:nvPr>
            <p:ph type="body" idx="2"/>
          </p:nvPr>
        </p:nvSpPr>
        <p:spPr>
          <a:xfrm>
            <a:off x="6443200" y="1536633"/>
            <a:ext cx="5333100" cy="5130300"/>
          </a:xfrm>
          <a:prstGeom prst="rect">
            <a:avLst/>
          </a:prstGeom>
        </p:spPr>
        <p:txBody>
          <a:bodyPr spcFirstLastPara="1" wrap="square" lIns="91425" tIns="45700" rIns="91425" bIns="45700" anchor="t" anchorCtr="0">
            <a:normAutofit/>
          </a:bodyPr>
          <a:lstStyle/>
          <a:p>
            <a:pPr marL="609600" lvl="0" indent="-476250" algn="l" rtl="0">
              <a:spcBef>
                <a:spcPts val="1000"/>
              </a:spcBef>
              <a:spcAft>
                <a:spcPts val="0"/>
              </a:spcAft>
              <a:buSzPts val="2700"/>
              <a:buChar char="•"/>
            </a:pPr>
            <a:r>
              <a:rPr lang="en-US" sz="2700"/>
              <a:t>Medicare Opt-Out, Locum Tenens, Fee Schedule </a:t>
            </a:r>
            <a:endParaRPr sz="2700"/>
          </a:p>
          <a:p>
            <a:pPr marL="609600" lvl="0" indent="-476250" algn="l" rtl="0">
              <a:spcBef>
                <a:spcPts val="1000"/>
              </a:spcBef>
              <a:spcAft>
                <a:spcPts val="0"/>
              </a:spcAft>
              <a:buSzPts val="2700"/>
              <a:buChar char="•"/>
            </a:pPr>
            <a:r>
              <a:rPr lang="en-US" sz="2700"/>
              <a:t>Medicare Payment Differential on PTA Services</a:t>
            </a:r>
            <a:endParaRPr sz="2700"/>
          </a:p>
          <a:p>
            <a:pPr marL="609600" lvl="0" indent="-476250" algn="l" rtl="0">
              <a:spcBef>
                <a:spcPts val="1000"/>
              </a:spcBef>
              <a:spcAft>
                <a:spcPts val="0"/>
              </a:spcAft>
              <a:buSzPts val="2700"/>
              <a:buChar char="•"/>
            </a:pPr>
            <a:r>
              <a:rPr lang="en-US" sz="2700"/>
              <a:t>Medicare Cuts for PT 2023 and Beyond?</a:t>
            </a:r>
            <a:endParaRPr sz="2700"/>
          </a:p>
          <a:p>
            <a:pPr marL="609600" lvl="0" indent="-476250" algn="l" rtl="0">
              <a:spcBef>
                <a:spcPts val="1000"/>
              </a:spcBef>
              <a:spcAft>
                <a:spcPts val="0"/>
              </a:spcAft>
              <a:buSzPts val="2700"/>
              <a:buChar char="•"/>
            </a:pPr>
            <a:r>
              <a:rPr lang="en-US" sz="2700"/>
              <a:t>Rural Health Clinics and Community Centers</a:t>
            </a:r>
            <a:endParaRPr sz="2700"/>
          </a:p>
          <a:p>
            <a:pPr marL="609600" lvl="0" indent="-476250" algn="l" rtl="0">
              <a:spcBef>
                <a:spcPts val="1000"/>
              </a:spcBef>
              <a:spcAft>
                <a:spcPts val="0"/>
              </a:spcAft>
              <a:buSzPts val="2700"/>
              <a:buChar char="•"/>
            </a:pPr>
            <a:r>
              <a:rPr lang="en-US" sz="2700"/>
              <a:t>Safe Pain Management</a:t>
            </a:r>
            <a:endParaRPr sz="2700"/>
          </a:p>
          <a:p>
            <a:pPr marL="609600" lvl="0" indent="-476250" algn="l" rtl="0">
              <a:spcBef>
                <a:spcPts val="1000"/>
              </a:spcBef>
              <a:spcAft>
                <a:spcPts val="0"/>
              </a:spcAft>
              <a:buSzPts val="2700"/>
              <a:buChar char="•"/>
            </a:pPr>
            <a:r>
              <a:rPr lang="en-US" sz="2700"/>
              <a:t>Term &amp; Title Protection</a:t>
            </a:r>
            <a:endParaRPr sz="27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p:nvPr/>
        </p:nvSpPr>
        <p:spPr>
          <a:xfrm>
            <a:off x="0" y="4125869"/>
            <a:ext cx="12192000" cy="1933648"/>
          </a:xfrm>
          <a:prstGeom prst="rect">
            <a:avLst/>
          </a:prstGeom>
          <a:solidFill>
            <a:srgbClr val="10284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4" name="Google Shape;114;p2"/>
          <p:cNvSpPr/>
          <p:nvPr/>
        </p:nvSpPr>
        <p:spPr>
          <a:xfrm>
            <a:off x="0" y="0"/>
            <a:ext cx="12192000" cy="1524000"/>
          </a:xfrm>
          <a:prstGeom prst="rect">
            <a:avLst/>
          </a:prstGeom>
          <a:solidFill>
            <a:srgbClr val="10284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5" name="Google Shape;115;p2"/>
          <p:cNvSpPr txBox="1">
            <a:spLocks noGrp="1"/>
          </p:cNvSpPr>
          <p:nvPr>
            <p:ph type="title"/>
          </p:nvPr>
        </p:nvSpPr>
        <p:spPr>
          <a:xfrm>
            <a:off x="838200" y="19843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C735"/>
              </a:buClr>
              <a:buSzPts val="5400"/>
              <a:buFont typeface="Helvetica Neue"/>
              <a:buNone/>
            </a:pPr>
            <a:r>
              <a:rPr lang="en-US" sz="5400">
                <a:solidFill>
                  <a:srgbClr val="FFC735"/>
                </a:solidFill>
                <a:latin typeface="Helvetica Neue"/>
                <a:ea typeface="Helvetica Neue"/>
                <a:cs typeface="Helvetica Neue"/>
                <a:sym typeface="Helvetica Neue"/>
              </a:rPr>
              <a:t>THANK YOU TO</a:t>
            </a:r>
            <a:endParaRPr/>
          </a:p>
        </p:txBody>
      </p:sp>
      <p:sp>
        <p:nvSpPr>
          <p:cNvPr id="116" name="Google Shape;116;p2"/>
          <p:cNvSpPr txBox="1">
            <a:spLocks noGrp="1"/>
          </p:cNvSpPr>
          <p:nvPr>
            <p:ph type="body" idx="1"/>
          </p:nvPr>
        </p:nvSpPr>
        <p:spPr>
          <a:xfrm>
            <a:off x="838200" y="2102600"/>
            <a:ext cx="10515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None/>
            </a:pPr>
            <a:endParaRPr sz="4800"/>
          </a:p>
          <a:p>
            <a:pPr marL="0" lvl="0" indent="0" algn="ctr" rtl="0">
              <a:lnSpc>
                <a:spcPct val="90000"/>
              </a:lnSpc>
              <a:spcBef>
                <a:spcPts val="1000"/>
              </a:spcBef>
              <a:spcAft>
                <a:spcPts val="0"/>
              </a:spcAft>
              <a:buClr>
                <a:schemeClr val="dk1"/>
              </a:buClr>
              <a:buSzPts val="4800"/>
              <a:buNone/>
            </a:pPr>
            <a:r>
              <a:rPr lang="en-US" sz="4800"/>
              <a:t> </a:t>
            </a:r>
            <a:endParaRPr/>
          </a:p>
          <a:p>
            <a:pPr marL="0" lvl="0" indent="0" algn="ctr" rtl="0">
              <a:lnSpc>
                <a:spcPct val="90000"/>
              </a:lnSpc>
              <a:spcBef>
                <a:spcPts val="1000"/>
              </a:spcBef>
              <a:spcAft>
                <a:spcPts val="0"/>
              </a:spcAft>
              <a:buClr>
                <a:schemeClr val="dk1"/>
              </a:buClr>
              <a:buSzPts val="4800"/>
              <a:buNone/>
            </a:pPr>
            <a:endParaRPr sz="4800"/>
          </a:p>
          <a:p>
            <a:pPr marL="0" lvl="0" indent="0" algn="ctr" rtl="0">
              <a:lnSpc>
                <a:spcPct val="90000"/>
              </a:lnSpc>
              <a:spcBef>
                <a:spcPts val="1000"/>
              </a:spcBef>
              <a:spcAft>
                <a:spcPts val="0"/>
              </a:spcAft>
              <a:buClr>
                <a:schemeClr val="lt1"/>
              </a:buClr>
              <a:buSzPts val="4000"/>
              <a:buNone/>
            </a:pPr>
            <a:r>
              <a:rPr lang="en-US" sz="4000">
                <a:solidFill>
                  <a:schemeClr val="lt1"/>
                </a:solidFill>
                <a:latin typeface="Helvetica Neue Light"/>
                <a:ea typeface="Helvetica Neue Light"/>
                <a:cs typeface="Helvetica Neue Light"/>
                <a:sym typeface="Helvetica Neue Light"/>
              </a:rPr>
              <a:t>for sponsoring ELC 2022 Educational and</a:t>
            </a:r>
            <a:endParaRPr/>
          </a:p>
          <a:p>
            <a:pPr marL="0" lvl="0" indent="0" algn="ctr" rtl="0">
              <a:lnSpc>
                <a:spcPct val="90000"/>
              </a:lnSpc>
              <a:spcBef>
                <a:spcPts val="1000"/>
              </a:spcBef>
              <a:spcAft>
                <a:spcPts val="0"/>
              </a:spcAft>
              <a:buClr>
                <a:schemeClr val="lt1"/>
              </a:buClr>
              <a:buSzPts val="4000"/>
              <a:buNone/>
            </a:pPr>
            <a:r>
              <a:rPr lang="en-US" sz="4000">
                <a:solidFill>
                  <a:schemeClr val="lt1"/>
                </a:solidFill>
                <a:latin typeface="Helvetica Neue Light"/>
                <a:ea typeface="Helvetica Neue Light"/>
                <a:cs typeface="Helvetica Neue Light"/>
                <a:sym typeface="Helvetica Neue Light"/>
              </a:rPr>
              <a:t> Platform presentations!</a:t>
            </a:r>
            <a:endParaRPr/>
          </a:p>
        </p:txBody>
      </p:sp>
      <p:pic>
        <p:nvPicPr>
          <p:cNvPr id="117" name="Google Shape;117;p2" descr="Text&#10;&#10;Description automatically generated with low confidence"/>
          <p:cNvPicPr preferRelativeResize="0"/>
          <p:nvPr/>
        </p:nvPicPr>
        <p:blipFill rotWithShape="1">
          <a:blip r:embed="rId3">
            <a:alphaModFix/>
          </a:blip>
          <a:srcRect/>
          <a:stretch/>
        </p:blipFill>
        <p:spPr>
          <a:xfrm>
            <a:off x="2083264" y="2138509"/>
            <a:ext cx="3674379" cy="1592939"/>
          </a:xfrm>
          <a:prstGeom prst="rect">
            <a:avLst/>
          </a:prstGeom>
          <a:noFill/>
          <a:ln>
            <a:noFill/>
          </a:ln>
        </p:spPr>
      </p:pic>
      <p:pic>
        <p:nvPicPr>
          <p:cNvPr id="118" name="Google Shape;118;p2" descr="A picture containing text, clipart&#10;&#10;Description automatically generated"/>
          <p:cNvPicPr preferRelativeResize="0"/>
          <p:nvPr/>
        </p:nvPicPr>
        <p:blipFill rotWithShape="1">
          <a:blip r:embed="rId4">
            <a:alphaModFix/>
          </a:blip>
          <a:srcRect/>
          <a:stretch/>
        </p:blipFill>
        <p:spPr>
          <a:xfrm>
            <a:off x="6434358" y="2159251"/>
            <a:ext cx="3674378" cy="142565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6576d6c566_1_512"/>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What is Lobbying?</a:t>
            </a:r>
            <a:endParaRPr/>
          </a:p>
        </p:txBody>
      </p:sp>
      <p:sp>
        <p:nvSpPr>
          <p:cNvPr id="257" name="Google Shape;257;g16576d6c566_1_512"/>
          <p:cNvSpPr txBox="1">
            <a:spLocks noGrp="1"/>
          </p:cNvSpPr>
          <p:nvPr>
            <p:ph type="body" idx="1"/>
          </p:nvPr>
        </p:nvSpPr>
        <p:spPr>
          <a:xfrm>
            <a:off x="1587260" y="2091977"/>
            <a:ext cx="10405114" cy="6073500"/>
          </a:xfrm>
          <a:prstGeom prst="rect">
            <a:avLst/>
          </a:prstGeom>
        </p:spPr>
        <p:txBody>
          <a:bodyPr spcFirstLastPara="1" wrap="square" lIns="91425" tIns="45700" rIns="91425" bIns="45700" anchor="t" anchorCtr="0">
            <a:normAutofit/>
          </a:bodyPr>
          <a:lstStyle/>
          <a:p>
            <a:pPr marL="0" lvl="0" indent="0" algn="l" rtl="0">
              <a:lnSpc>
                <a:spcPct val="90000"/>
              </a:lnSpc>
              <a:spcBef>
                <a:spcPts val="1300"/>
              </a:spcBef>
              <a:spcAft>
                <a:spcPts val="0"/>
              </a:spcAft>
              <a:buClr>
                <a:schemeClr val="dk1"/>
              </a:buClr>
              <a:buSzPts val="1500"/>
              <a:buFont typeface="Arial"/>
              <a:buNone/>
            </a:pPr>
            <a:r>
              <a:rPr lang="en-US" sz="3700" dirty="0">
                <a:solidFill>
                  <a:schemeClr val="dk1"/>
                </a:solidFill>
              </a:rPr>
              <a:t>•</a:t>
            </a:r>
            <a:r>
              <a:rPr lang="en-US" sz="2900" dirty="0">
                <a:solidFill>
                  <a:srgbClr val="121212"/>
                </a:solidFill>
              </a:rPr>
              <a:t>APTA Advocacy efforts combine </a:t>
            </a:r>
            <a:r>
              <a:rPr lang="en-US" sz="2900" b="1" dirty="0">
                <a:solidFill>
                  <a:srgbClr val="121212"/>
                </a:solidFill>
              </a:rPr>
              <a:t>expert analysis</a:t>
            </a:r>
            <a:r>
              <a:rPr lang="en-US" sz="2900" dirty="0">
                <a:solidFill>
                  <a:srgbClr val="121212"/>
                </a:solidFill>
              </a:rPr>
              <a:t>, a consistent </a:t>
            </a:r>
            <a:r>
              <a:rPr lang="en-US" sz="2900" b="1" dirty="0">
                <a:solidFill>
                  <a:srgbClr val="121212"/>
                </a:solidFill>
              </a:rPr>
              <a:t>lobbying </a:t>
            </a:r>
            <a:r>
              <a:rPr lang="en-US" sz="2900" dirty="0">
                <a:solidFill>
                  <a:srgbClr val="121212"/>
                </a:solidFill>
              </a:rPr>
              <a:t>presence, and the </a:t>
            </a:r>
            <a:r>
              <a:rPr lang="en-US" sz="2900" b="1" dirty="0">
                <a:solidFill>
                  <a:srgbClr val="121212"/>
                </a:solidFill>
              </a:rPr>
              <a:t>participation of our members</a:t>
            </a:r>
            <a:r>
              <a:rPr lang="en-US" sz="2900" dirty="0">
                <a:solidFill>
                  <a:srgbClr val="121212"/>
                </a:solidFill>
              </a:rPr>
              <a:t>.</a:t>
            </a:r>
            <a:endParaRPr sz="2900" dirty="0">
              <a:solidFill>
                <a:srgbClr val="121212"/>
              </a:solidFill>
            </a:endParaRPr>
          </a:p>
          <a:p>
            <a:pPr marL="0" lvl="0" indent="0" algn="l" rtl="0">
              <a:lnSpc>
                <a:spcPct val="90000"/>
              </a:lnSpc>
              <a:spcBef>
                <a:spcPts val="1300"/>
              </a:spcBef>
              <a:spcAft>
                <a:spcPts val="0"/>
              </a:spcAft>
              <a:buClr>
                <a:schemeClr val="dk1"/>
              </a:buClr>
              <a:buSzPts val="1500"/>
              <a:buFont typeface="Arial"/>
              <a:buNone/>
            </a:pPr>
            <a:r>
              <a:rPr lang="en-US" sz="2900" dirty="0">
                <a:solidFill>
                  <a:schemeClr val="dk1"/>
                </a:solidFill>
              </a:rPr>
              <a:t>•</a:t>
            </a:r>
            <a:r>
              <a:rPr lang="en-US" sz="2900" dirty="0">
                <a:solidFill>
                  <a:srgbClr val="121212"/>
                </a:solidFill>
              </a:rPr>
              <a:t>APTA lobbyists: Brian Allen, JD, Michael </a:t>
            </a:r>
            <a:r>
              <a:rPr lang="en-US" sz="2900" dirty="0" err="1">
                <a:solidFill>
                  <a:srgbClr val="121212"/>
                </a:solidFill>
              </a:rPr>
              <a:t>Matlack</a:t>
            </a:r>
            <a:endParaRPr sz="2900" dirty="0">
              <a:solidFill>
                <a:srgbClr val="121212"/>
              </a:solidFill>
            </a:endParaRPr>
          </a:p>
          <a:p>
            <a:pPr marL="0" lvl="0" indent="0" algn="l" rtl="0">
              <a:lnSpc>
                <a:spcPct val="90000"/>
              </a:lnSpc>
              <a:spcBef>
                <a:spcPts val="1300"/>
              </a:spcBef>
              <a:spcAft>
                <a:spcPts val="0"/>
              </a:spcAft>
              <a:buClr>
                <a:schemeClr val="dk1"/>
              </a:buClr>
              <a:buSzPts val="1500"/>
              <a:buFont typeface="Arial"/>
              <a:buNone/>
            </a:pPr>
            <a:r>
              <a:rPr lang="en-US" sz="2900" dirty="0">
                <a:solidFill>
                  <a:schemeClr val="dk1"/>
                </a:solidFill>
              </a:rPr>
              <a:t>•</a:t>
            </a:r>
            <a:r>
              <a:rPr lang="en-US" sz="2900" u="sng" dirty="0">
                <a:solidFill>
                  <a:schemeClr val="hlink"/>
                </a:solidFill>
                <a:hlinkClick r:id="rId3"/>
              </a:rPr>
              <a:t>https://www.opensecrets.org</a:t>
            </a:r>
            <a:endParaRPr sz="2900" u="sng" dirty="0">
              <a:solidFill>
                <a:schemeClr val="hlink"/>
              </a:solidFill>
            </a:endParaRPr>
          </a:p>
          <a:p>
            <a:pPr marL="0" lvl="0" indent="0" algn="l" rtl="0">
              <a:spcBef>
                <a:spcPts val="1000"/>
              </a:spcBef>
              <a:spcAft>
                <a:spcPts val="0"/>
              </a:spcAft>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16576d6c566_1_517"/>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900"/>
              <a:t>Where can we learn about the complexities of lobbying?</a:t>
            </a:r>
            <a:endParaRPr sz="2900"/>
          </a:p>
        </p:txBody>
      </p:sp>
      <p:sp>
        <p:nvSpPr>
          <p:cNvPr id="263" name="Google Shape;263;g16576d6c566_1_517"/>
          <p:cNvSpPr txBox="1">
            <a:spLocks noGrp="1"/>
          </p:cNvSpPr>
          <p:nvPr>
            <p:ph type="body" idx="1"/>
          </p:nvPr>
        </p:nvSpPr>
        <p:spPr>
          <a:xfrm>
            <a:off x="146649" y="1809056"/>
            <a:ext cx="11776714" cy="6073500"/>
          </a:xfrm>
          <a:prstGeom prst="rect">
            <a:avLst/>
          </a:prstGeom>
        </p:spPr>
        <p:txBody>
          <a:bodyPr spcFirstLastPara="1" wrap="square" lIns="91425" tIns="45700" rIns="91425" bIns="45700" anchor="t" anchorCtr="0">
            <a:normAutofit/>
          </a:bodyPr>
          <a:lstStyle/>
          <a:p>
            <a:pPr marL="0" lvl="0" indent="0" algn="l" rtl="0">
              <a:lnSpc>
                <a:spcPct val="90000"/>
              </a:lnSpc>
              <a:spcBef>
                <a:spcPts val="1300"/>
              </a:spcBef>
              <a:spcAft>
                <a:spcPts val="0"/>
              </a:spcAft>
              <a:buClr>
                <a:schemeClr val="dk1"/>
              </a:buClr>
              <a:buSzPts val="1500"/>
              <a:buFont typeface="Arial"/>
              <a:buNone/>
            </a:pPr>
            <a:r>
              <a:rPr lang="en-US" sz="3700" dirty="0">
                <a:solidFill>
                  <a:schemeClr val="dk1"/>
                </a:solidFill>
              </a:rPr>
              <a:t>•</a:t>
            </a:r>
            <a:r>
              <a:rPr lang="en-US" sz="2900" dirty="0">
                <a:solidFill>
                  <a:schemeClr val="dk1"/>
                </a:solidFill>
              </a:rPr>
              <a:t>Nonpartisan, independent and nonprofit, OpenSecrets is the nation's premier research group tracking money in U.S. politics and its effect on elections and public policy.</a:t>
            </a:r>
            <a:endParaRPr sz="2900" dirty="0">
              <a:solidFill>
                <a:schemeClr val="dk1"/>
              </a:solidFill>
            </a:endParaRPr>
          </a:p>
          <a:p>
            <a:pPr marL="0" lvl="0" indent="0" algn="l" rtl="0">
              <a:lnSpc>
                <a:spcPct val="90000"/>
              </a:lnSpc>
              <a:spcBef>
                <a:spcPts val="1300"/>
              </a:spcBef>
              <a:spcAft>
                <a:spcPts val="0"/>
              </a:spcAft>
              <a:buClr>
                <a:schemeClr val="dk1"/>
              </a:buClr>
              <a:buSzPts val="1500"/>
              <a:buFont typeface="Arial"/>
              <a:buNone/>
            </a:pPr>
            <a:r>
              <a:rPr lang="en-US" sz="2900" dirty="0">
                <a:solidFill>
                  <a:schemeClr val="dk1"/>
                </a:solidFill>
              </a:rPr>
              <a:t>•Our mission is to track the flow of money in American politics and provide the data and analysis to strengthen democracy. Our vision is for Americans to use this knowledge to create a more vibrant, representative </a:t>
            </a:r>
            <a:r>
              <a:rPr lang="en-US" sz="3100" dirty="0">
                <a:solidFill>
                  <a:schemeClr val="dk1"/>
                </a:solidFill>
              </a:rPr>
              <a:t>and accountable democracy.</a:t>
            </a:r>
            <a:endParaRPr sz="3100" dirty="0">
              <a:solidFill>
                <a:schemeClr val="dk1"/>
              </a:solidFill>
            </a:endParaRPr>
          </a:p>
          <a:p>
            <a:pPr marL="0" lvl="0" indent="0" algn="l" rtl="0">
              <a:spcBef>
                <a:spcPts val="1000"/>
              </a:spcBef>
              <a:spcAft>
                <a:spcPts val="0"/>
              </a:spcAft>
              <a:buNone/>
            </a:pPr>
            <a:endParaRPr dirty="0"/>
          </a:p>
        </p:txBody>
      </p:sp>
      <p:sp>
        <p:nvSpPr>
          <p:cNvPr id="264" name="Google Shape;264;g16576d6c566_1_517"/>
          <p:cNvSpPr txBox="1"/>
          <p:nvPr/>
        </p:nvSpPr>
        <p:spPr>
          <a:xfrm>
            <a:off x="415600" y="6091833"/>
            <a:ext cx="9207600" cy="6156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2400" u="sng" dirty="0">
                <a:solidFill>
                  <a:schemeClr val="hlink"/>
                </a:solidFill>
                <a:hlinkClick r:id="rId3"/>
              </a:rPr>
              <a:t>https://www.opensecrets.org/about</a:t>
            </a:r>
            <a:endParaRPr sz="2400" u="sng" dirty="0">
              <a:solidFill>
                <a:schemeClr val="hlink"/>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16576d6c566_1_523"/>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Advocacy Coalitions</a:t>
            </a:r>
            <a:endParaRPr/>
          </a:p>
        </p:txBody>
      </p:sp>
      <p:sp>
        <p:nvSpPr>
          <p:cNvPr id="270" name="Google Shape;270;g16576d6c566_1_523"/>
          <p:cNvSpPr txBox="1">
            <a:spLocks noGrp="1"/>
          </p:cNvSpPr>
          <p:nvPr>
            <p:ph type="body" idx="1"/>
          </p:nvPr>
        </p:nvSpPr>
        <p:spPr>
          <a:xfrm>
            <a:off x="655608" y="1809056"/>
            <a:ext cx="10612148" cy="6073500"/>
          </a:xfrm>
          <a:prstGeom prst="rect">
            <a:avLst/>
          </a:prstGeom>
        </p:spPr>
        <p:txBody>
          <a:bodyPr spcFirstLastPara="1" wrap="square" lIns="91425" tIns="45700" rIns="91425" bIns="45700" anchor="t" anchorCtr="0">
            <a:normAutofit/>
          </a:bodyPr>
          <a:lstStyle/>
          <a:p>
            <a:pPr marL="0" lvl="0" indent="0" algn="l" rtl="0">
              <a:lnSpc>
                <a:spcPct val="90000"/>
              </a:lnSpc>
              <a:spcBef>
                <a:spcPts val="1300"/>
              </a:spcBef>
              <a:spcAft>
                <a:spcPts val="0"/>
              </a:spcAft>
              <a:buClr>
                <a:schemeClr val="dk1"/>
              </a:buClr>
              <a:buSzPts val="1500"/>
              <a:buFont typeface="Arial"/>
              <a:buNone/>
            </a:pPr>
            <a:r>
              <a:rPr lang="en-US" sz="3700" dirty="0">
                <a:solidFill>
                  <a:schemeClr val="dk1"/>
                </a:solidFill>
              </a:rPr>
              <a:t>•</a:t>
            </a:r>
            <a:r>
              <a:rPr lang="en-US" sz="2900" dirty="0">
                <a:solidFill>
                  <a:srgbClr val="121212"/>
                </a:solidFill>
              </a:rPr>
              <a:t>APTA often works with other organizations on mutually beneficial legislation and regulations for the betterment of the health care system, the physical therapy profession, and the patients we serve.</a:t>
            </a:r>
            <a:endParaRPr sz="2900" dirty="0">
              <a:solidFill>
                <a:srgbClr val="121212"/>
              </a:solidFill>
            </a:endParaRPr>
          </a:p>
          <a:p>
            <a:pPr marL="0" lvl="0" indent="0" algn="l" rtl="0">
              <a:lnSpc>
                <a:spcPct val="90000"/>
              </a:lnSpc>
              <a:spcBef>
                <a:spcPts val="700"/>
              </a:spcBef>
              <a:spcAft>
                <a:spcPts val="0"/>
              </a:spcAft>
              <a:buClr>
                <a:schemeClr val="dk1"/>
              </a:buClr>
              <a:buSzPts val="1500"/>
              <a:buFont typeface="Arial"/>
              <a:buNone/>
            </a:pPr>
            <a:r>
              <a:rPr lang="en-US" sz="2900" dirty="0">
                <a:solidFill>
                  <a:schemeClr val="dk1"/>
                </a:solidFill>
              </a:rPr>
              <a:t>•</a:t>
            </a:r>
            <a:r>
              <a:rPr lang="en-US" sz="2900" dirty="0">
                <a:solidFill>
                  <a:srgbClr val="121212"/>
                </a:solidFill>
              </a:rPr>
              <a:t>Example </a:t>
            </a:r>
            <a:r>
              <a:rPr lang="en-US" sz="2900" dirty="0" err="1">
                <a:solidFill>
                  <a:srgbClr val="121212"/>
                </a:solidFill>
              </a:rPr>
              <a:t>Trialliance</a:t>
            </a:r>
            <a:r>
              <a:rPr lang="en-US" sz="2900" dirty="0">
                <a:solidFill>
                  <a:srgbClr val="121212"/>
                </a:solidFill>
              </a:rPr>
              <a:t>: APTA, AOTA, ASHA</a:t>
            </a:r>
            <a:endParaRPr sz="2900" dirty="0">
              <a:solidFill>
                <a:srgbClr val="121212"/>
              </a:solidFill>
            </a:endParaRPr>
          </a:p>
          <a:p>
            <a:pPr marL="0" lvl="0" indent="0" algn="l" rtl="0">
              <a:lnSpc>
                <a:spcPct val="90000"/>
              </a:lnSpc>
              <a:spcBef>
                <a:spcPts val="1300"/>
              </a:spcBef>
              <a:spcAft>
                <a:spcPts val="0"/>
              </a:spcAft>
              <a:buClr>
                <a:schemeClr val="dk1"/>
              </a:buClr>
              <a:buSzPts val="1500"/>
              <a:buFont typeface="Arial"/>
              <a:buNone/>
            </a:pPr>
            <a:r>
              <a:rPr lang="en-US" sz="2900" dirty="0">
                <a:solidFill>
                  <a:schemeClr val="dk1"/>
                </a:solidFill>
              </a:rPr>
              <a:t>•Payment coalitions</a:t>
            </a:r>
            <a:endParaRPr sz="2900" dirty="0">
              <a:solidFill>
                <a:schemeClr val="dk1"/>
              </a:solidFill>
            </a:endParaRPr>
          </a:p>
          <a:p>
            <a:pPr marL="0" lvl="0" indent="0" algn="l" rtl="0">
              <a:lnSpc>
                <a:spcPct val="90000"/>
              </a:lnSpc>
              <a:spcBef>
                <a:spcPts val="1300"/>
              </a:spcBef>
              <a:spcAft>
                <a:spcPts val="0"/>
              </a:spcAft>
              <a:buClr>
                <a:schemeClr val="dk1"/>
              </a:buClr>
              <a:buSzPts val="1500"/>
              <a:buFont typeface="Arial"/>
              <a:buNone/>
            </a:pPr>
            <a:r>
              <a:rPr lang="en-US" sz="2900" dirty="0">
                <a:solidFill>
                  <a:schemeClr val="dk1"/>
                </a:solidFill>
              </a:rPr>
              <a:t>•Practice coalitions</a:t>
            </a:r>
            <a:endParaRPr sz="2900" dirty="0">
              <a:solidFill>
                <a:schemeClr val="dk1"/>
              </a:solidFill>
            </a:endParaRPr>
          </a:p>
          <a:p>
            <a:pPr marL="0" lvl="0" indent="0" algn="l" rtl="0">
              <a:spcBef>
                <a:spcPts val="1000"/>
              </a:spcBef>
              <a:spcAft>
                <a:spcPts val="0"/>
              </a:spcAft>
              <a:buNone/>
            </a:pPr>
            <a:endParaRPr dirty="0"/>
          </a:p>
        </p:txBody>
      </p:sp>
      <p:sp>
        <p:nvSpPr>
          <p:cNvPr id="271" name="Google Shape;271;g16576d6c566_1_523"/>
          <p:cNvSpPr txBox="1"/>
          <p:nvPr/>
        </p:nvSpPr>
        <p:spPr>
          <a:xfrm>
            <a:off x="2054619" y="5030784"/>
            <a:ext cx="10010100" cy="6156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2400" u="sng" dirty="0">
                <a:solidFill>
                  <a:schemeClr val="hlink"/>
                </a:solidFill>
                <a:hlinkClick r:id="rId3"/>
              </a:rPr>
              <a:t>https://www.apta.org/apta-and-you/partnerships/coalitions</a:t>
            </a:r>
            <a:endParaRPr sz="2400" u="sng" dirty="0">
              <a:solidFill>
                <a:schemeClr val="hlink"/>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16576d6c566_1_529"/>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Grassroots Advocacy</a:t>
            </a:r>
            <a:endParaRPr/>
          </a:p>
        </p:txBody>
      </p:sp>
      <p:sp>
        <p:nvSpPr>
          <p:cNvPr id="277" name="Google Shape;277;g16576d6c566_1_529"/>
          <p:cNvSpPr txBox="1">
            <a:spLocks noGrp="1"/>
          </p:cNvSpPr>
          <p:nvPr>
            <p:ph type="body" idx="1"/>
          </p:nvPr>
        </p:nvSpPr>
        <p:spPr>
          <a:xfrm>
            <a:off x="828136" y="1809056"/>
            <a:ext cx="9404450" cy="6073500"/>
          </a:xfrm>
          <a:prstGeom prst="rect">
            <a:avLst/>
          </a:prstGeom>
        </p:spPr>
        <p:txBody>
          <a:bodyPr spcFirstLastPara="1" wrap="square" lIns="91425" tIns="45700" rIns="91425" bIns="45700" anchor="t" anchorCtr="0">
            <a:normAutofit/>
          </a:bodyPr>
          <a:lstStyle/>
          <a:p>
            <a:pPr marL="0" lvl="0" indent="0" algn="l" rtl="0">
              <a:lnSpc>
                <a:spcPct val="90000"/>
              </a:lnSpc>
              <a:spcBef>
                <a:spcPts val="1300"/>
              </a:spcBef>
              <a:spcAft>
                <a:spcPts val="0"/>
              </a:spcAft>
              <a:buClr>
                <a:schemeClr val="dk1"/>
              </a:buClr>
              <a:buSzPts val="1500"/>
              <a:buFont typeface="Arial"/>
              <a:buNone/>
            </a:pPr>
            <a:r>
              <a:rPr lang="en-US" sz="3700" dirty="0">
                <a:solidFill>
                  <a:schemeClr val="dk1"/>
                </a:solidFill>
              </a:rPr>
              <a:t>•</a:t>
            </a:r>
            <a:r>
              <a:rPr lang="en-US" sz="3700" dirty="0">
                <a:solidFill>
                  <a:srgbClr val="333333"/>
                </a:solidFill>
              </a:rPr>
              <a:t>People contacting their elected officials about important policy issues.</a:t>
            </a:r>
            <a:endParaRPr sz="3700" dirty="0">
              <a:solidFill>
                <a:srgbClr val="333333"/>
              </a:solidFill>
            </a:endParaRPr>
          </a:p>
          <a:p>
            <a:pPr marL="0" lvl="0" indent="0" algn="l" rtl="0">
              <a:lnSpc>
                <a:spcPct val="90000"/>
              </a:lnSpc>
              <a:spcBef>
                <a:spcPts val="1300"/>
              </a:spcBef>
              <a:spcAft>
                <a:spcPts val="0"/>
              </a:spcAft>
              <a:buNone/>
            </a:pPr>
            <a:r>
              <a:rPr lang="en-US" sz="3700" dirty="0">
                <a:solidFill>
                  <a:schemeClr val="dk1"/>
                </a:solidFill>
              </a:rPr>
              <a:t>•</a:t>
            </a:r>
            <a:r>
              <a:rPr lang="en-US" sz="3700" dirty="0">
                <a:solidFill>
                  <a:srgbClr val="333333"/>
                </a:solidFill>
              </a:rPr>
              <a:t>Meeting with lawmakers in your district to discuss</a:t>
            </a:r>
            <a:endParaRPr sz="3700" dirty="0">
              <a:solidFill>
                <a:srgbClr val="333333"/>
              </a:solidFill>
            </a:endParaRPr>
          </a:p>
          <a:p>
            <a:pPr marL="0" lvl="0" indent="0" algn="l" rtl="0">
              <a:lnSpc>
                <a:spcPct val="90000"/>
              </a:lnSpc>
              <a:spcBef>
                <a:spcPts val="1300"/>
              </a:spcBef>
              <a:spcAft>
                <a:spcPts val="0"/>
              </a:spcAft>
              <a:buNone/>
            </a:pPr>
            <a:endParaRPr sz="3700" dirty="0">
              <a:solidFill>
                <a:srgbClr val="333333"/>
              </a:solidFill>
            </a:endParaRPr>
          </a:p>
          <a:p>
            <a:pPr marL="0" lvl="0" indent="0" algn="l" rtl="0">
              <a:lnSpc>
                <a:spcPct val="90000"/>
              </a:lnSpc>
              <a:spcBef>
                <a:spcPts val="1300"/>
              </a:spcBef>
              <a:spcAft>
                <a:spcPts val="0"/>
              </a:spcAft>
              <a:buClr>
                <a:schemeClr val="dk1"/>
              </a:buClr>
              <a:buSzPts val="1500"/>
              <a:buFont typeface="Arial"/>
              <a:buNone/>
            </a:pPr>
            <a:r>
              <a:rPr lang="en-US" b="1" dirty="0">
                <a:solidFill>
                  <a:srgbClr val="434859"/>
                </a:solidFill>
              </a:rPr>
              <a:t>works to unite your community and encourage the public to approach your legislators and other government officials themselves.</a:t>
            </a:r>
            <a:endParaRPr sz="3700" dirty="0">
              <a:solidFill>
                <a:srgbClr val="333333"/>
              </a:solidFill>
            </a:endParaRPr>
          </a:p>
          <a:p>
            <a:pPr marL="0" lvl="0" indent="0" algn="l" rtl="0">
              <a:spcBef>
                <a:spcPts val="1000"/>
              </a:spcBef>
              <a:spcAft>
                <a:spcPts val="0"/>
              </a:spcAft>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16576d6c566_1_534"/>
          <p:cNvSpPr txBox="1">
            <a:spLocks noGrp="1"/>
          </p:cNvSpPr>
          <p:nvPr>
            <p:ph type="title"/>
          </p:nvPr>
        </p:nvSpPr>
        <p:spPr>
          <a:xfrm>
            <a:off x="415600" y="593367"/>
            <a:ext cx="4251900" cy="763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5900"/>
              <a:t>Funnel of influence</a:t>
            </a:r>
            <a:endParaRPr/>
          </a:p>
        </p:txBody>
      </p:sp>
      <p:pic>
        <p:nvPicPr>
          <p:cNvPr id="283" name="Google Shape;283;g16576d6c566_1_534"/>
          <p:cNvPicPr preferRelativeResize="0"/>
          <p:nvPr/>
        </p:nvPicPr>
        <p:blipFill>
          <a:blip r:embed="rId3">
            <a:alphaModFix/>
          </a:blip>
          <a:stretch>
            <a:fillRect/>
          </a:stretch>
        </p:blipFill>
        <p:spPr>
          <a:xfrm>
            <a:off x="5034500" y="290933"/>
            <a:ext cx="7020202" cy="644423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16576d6c566_1_539"/>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CALL TO ACTION</a:t>
            </a:r>
            <a:endParaRPr/>
          </a:p>
        </p:txBody>
      </p:sp>
      <p:sp>
        <p:nvSpPr>
          <p:cNvPr id="289" name="Google Shape;289;g16576d6c566_1_539"/>
          <p:cNvSpPr txBox="1">
            <a:spLocks noGrp="1"/>
          </p:cNvSpPr>
          <p:nvPr>
            <p:ph type="body" idx="1"/>
          </p:nvPr>
        </p:nvSpPr>
        <p:spPr>
          <a:xfrm>
            <a:off x="415700" y="1511644"/>
            <a:ext cx="6696300" cy="4940914"/>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000" dirty="0">
                <a:solidFill>
                  <a:srgbClr val="444444"/>
                </a:solidFill>
                <a:highlight>
                  <a:srgbClr val="FFFFFF"/>
                </a:highlight>
              </a:rPr>
              <a:t> Taking action to promote the profession, with an emphasis on removing or minimizing barriers to  provide services.</a:t>
            </a:r>
            <a:endParaRPr sz="2000" dirty="0">
              <a:solidFill>
                <a:srgbClr val="444444"/>
              </a:solidFill>
              <a:highlight>
                <a:srgbClr val="FFFFFF"/>
              </a:highlight>
            </a:endParaRPr>
          </a:p>
          <a:p>
            <a:pPr marL="0" lvl="0" indent="0" algn="l" rtl="0">
              <a:spcBef>
                <a:spcPts val="1000"/>
              </a:spcBef>
              <a:spcAft>
                <a:spcPts val="0"/>
              </a:spcAft>
              <a:buNone/>
            </a:pPr>
            <a:endParaRPr sz="2000" dirty="0">
              <a:solidFill>
                <a:srgbClr val="444444"/>
              </a:solidFill>
              <a:highlight>
                <a:srgbClr val="FFFFFF"/>
              </a:highlight>
            </a:endParaRPr>
          </a:p>
          <a:p>
            <a:pPr marL="0" lvl="0" indent="0" algn="l" rtl="0">
              <a:spcBef>
                <a:spcPts val="1000"/>
              </a:spcBef>
              <a:spcAft>
                <a:spcPts val="0"/>
              </a:spcAft>
              <a:buNone/>
            </a:pPr>
            <a:r>
              <a:rPr lang="en-US" sz="2000" dirty="0">
                <a:solidFill>
                  <a:srgbClr val="444444"/>
                </a:solidFill>
                <a:highlight>
                  <a:srgbClr val="FFFFFF"/>
                </a:highlight>
              </a:rPr>
              <a:t>When we consider advocacy, we do not often think about our mission </a:t>
            </a:r>
            <a:r>
              <a:rPr lang="en-US" sz="2000" i="1" dirty="0">
                <a:solidFill>
                  <a:srgbClr val="444444"/>
                </a:solidFill>
                <a:highlight>
                  <a:srgbClr val="FFFFFF"/>
                </a:highlight>
              </a:rPr>
              <a:t>for</a:t>
            </a:r>
            <a:r>
              <a:rPr lang="en-US" sz="2000" dirty="0">
                <a:solidFill>
                  <a:srgbClr val="444444"/>
                </a:solidFill>
                <a:highlight>
                  <a:srgbClr val="FFFFFF"/>
                </a:highlight>
              </a:rPr>
              <a:t> </a:t>
            </a:r>
            <a:r>
              <a:rPr lang="en-US" sz="2000" i="1" dirty="0">
                <a:solidFill>
                  <a:srgbClr val="444444"/>
                </a:solidFill>
                <a:highlight>
                  <a:srgbClr val="FFFFFF"/>
                </a:highlight>
              </a:rPr>
              <a:t>our profession</a:t>
            </a:r>
            <a:r>
              <a:rPr lang="en-US" sz="2000" dirty="0">
                <a:solidFill>
                  <a:srgbClr val="444444"/>
                </a:solidFill>
                <a:highlight>
                  <a:srgbClr val="FFFFFF"/>
                </a:highlight>
              </a:rPr>
              <a:t>. </a:t>
            </a:r>
          </a:p>
          <a:p>
            <a:pPr marL="0" lvl="0" indent="0" algn="l" rtl="0">
              <a:spcBef>
                <a:spcPts val="1000"/>
              </a:spcBef>
              <a:spcAft>
                <a:spcPts val="0"/>
              </a:spcAft>
              <a:buNone/>
            </a:pPr>
            <a:r>
              <a:rPr lang="en-US" sz="2000" dirty="0">
                <a:solidFill>
                  <a:srgbClr val="444444"/>
                </a:solidFill>
                <a:highlight>
                  <a:srgbClr val="FFFFFF"/>
                </a:highlight>
              </a:rPr>
              <a:t>Concerns such as parity (being reimbursed at the same rate as other health professionals with comparable training), public recognition, accurate representation of our profession, and employment opportunities are important if we are to practice our craft. </a:t>
            </a:r>
          </a:p>
          <a:p>
            <a:pPr marL="0" lvl="0" indent="0" algn="l" rtl="0">
              <a:spcBef>
                <a:spcPts val="1000"/>
              </a:spcBef>
              <a:spcAft>
                <a:spcPts val="0"/>
              </a:spcAft>
              <a:buNone/>
            </a:pPr>
            <a:r>
              <a:rPr lang="en-US" sz="2000" dirty="0">
                <a:solidFill>
                  <a:srgbClr val="444444"/>
                </a:solidFill>
                <a:highlight>
                  <a:srgbClr val="FFFFFF"/>
                </a:highlight>
              </a:rPr>
              <a:t>We must know and promote our worth and recognize that if we are not strong and healthy as a profession, we cannot help others. Therefore, professional advocacy must be a top priority for all physical therapists </a:t>
            </a:r>
            <a:endParaRPr sz="2000" dirty="0">
              <a:solidFill>
                <a:srgbClr val="444444"/>
              </a:solidFill>
              <a:highlight>
                <a:srgbClr val="FFFFFF"/>
              </a:highlight>
            </a:endParaRPr>
          </a:p>
        </p:txBody>
      </p:sp>
      <p:pic>
        <p:nvPicPr>
          <p:cNvPr id="290" name="Google Shape;290;g16576d6c566_1_539"/>
          <p:cNvPicPr preferRelativeResize="0"/>
          <p:nvPr/>
        </p:nvPicPr>
        <p:blipFill>
          <a:blip r:embed="rId3">
            <a:alphaModFix/>
          </a:blip>
          <a:stretch>
            <a:fillRect/>
          </a:stretch>
        </p:blipFill>
        <p:spPr>
          <a:xfrm>
            <a:off x="7112000" y="1653733"/>
            <a:ext cx="5080000" cy="508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6" name="Google Shape;296;g16576d6c566_1_545"/>
          <p:cNvSpPr txBox="1">
            <a:spLocks noGrp="1"/>
          </p:cNvSpPr>
          <p:nvPr>
            <p:ph type="body" idx="1"/>
          </p:nvPr>
        </p:nvSpPr>
        <p:spPr>
          <a:xfrm>
            <a:off x="4385214" y="1863516"/>
            <a:ext cx="7708301" cy="1500187"/>
          </a:xfrm>
          <a:prstGeom prst="rect">
            <a:avLst/>
          </a:prstGeom>
        </p:spPr>
        <p:txBody>
          <a:bodyPr spcFirstLastPara="1" wrap="square" lIns="91425" tIns="45700" rIns="91425" bIns="45700" anchor="t" anchorCtr="0">
            <a:normAutofit lnSpcReduction="10000"/>
          </a:bodyPr>
          <a:lstStyle/>
          <a:p>
            <a:pPr marL="0" lvl="0" indent="0" algn="ctr" rtl="0">
              <a:lnSpc>
                <a:spcPct val="90000"/>
              </a:lnSpc>
              <a:spcBef>
                <a:spcPts val="1300"/>
              </a:spcBef>
              <a:spcAft>
                <a:spcPts val="0"/>
              </a:spcAft>
              <a:buClr>
                <a:schemeClr val="dk1"/>
              </a:buClr>
              <a:buSzPts val="1500"/>
              <a:buFont typeface="Arial"/>
              <a:buNone/>
            </a:pPr>
            <a:r>
              <a:rPr lang="en-US" sz="4800" dirty="0">
                <a:solidFill>
                  <a:schemeClr val="dk1"/>
                </a:solidFill>
              </a:rPr>
              <a:t>Federal advocacy is a Marathon, not a sprint!</a:t>
            </a:r>
            <a:endParaRPr sz="4800" dirty="0">
              <a:solidFill>
                <a:schemeClr val="dk1"/>
              </a:solidFill>
            </a:endParaRPr>
          </a:p>
          <a:p>
            <a:pPr marL="0" lvl="0" indent="0" algn="l" rtl="0">
              <a:spcBef>
                <a:spcPts val="1000"/>
              </a:spcBef>
              <a:spcAft>
                <a:spcPts val="0"/>
              </a:spcAft>
              <a:buNone/>
            </a:pPr>
            <a:endParaRPr dirty="0"/>
          </a:p>
        </p:txBody>
      </p:sp>
      <p:pic>
        <p:nvPicPr>
          <p:cNvPr id="8" name="Picture 7">
            <a:extLst>
              <a:ext uri="{FF2B5EF4-FFF2-40B4-BE49-F238E27FC236}">
                <a16:creationId xmlns:a16="http://schemas.microsoft.com/office/drawing/2014/main" id="{0D4D6DF3-6F02-8CF0-E5B7-9871936D992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8485" y="0"/>
            <a:ext cx="4551153" cy="606820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16576d6c566_1_550"/>
          <p:cNvSpPr txBox="1">
            <a:spLocks noGrp="1"/>
          </p:cNvSpPr>
          <p:nvPr>
            <p:ph type="title"/>
          </p:nvPr>
        </p:nvSpPr>
        <p:spPr>
          <a:xfrm>
            <a:off x="415600" y="593367"/>
            <a:ext cx="11360700" cy="1125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500"/>
              <a:buFont typeface="Arial"/>
              <a:buNone/>
            </a:pPr>
            <a:r>
              <a:rPr lang="en-US" sz="2900"/>
              <a:t>Big Win: APTA-Supported Medicare Fix Passes Congress         Dec 2021</a:t>
            </a:r>
            <a:endParaRPr sz="2900"/>
          </a:p>
          <a:p>
            <a:pPr marL="0" lvl="0" indent="0" algn="l" rtl="0">
              <a:spcBef>
                <a:spcPts val="0"/>
              </a:spcBef>
              <a:spcAft>
                <a:spcPts val="0"/>
              </a:spcAft>
              <a:buNone/>
            </a:pPr>
            <a:endParaRPr/>
          </a:p>
        </p:txBody>
      </p:sp>
      <p:sp>
        <p:nvSpPr>
          <p:cNvPr id="302" name="Google Shape;302;g16576d6c566_1_550"/>
          <p:cNvSpPr txBox="1">
            <a:spLocks noGrp="1"/>
          </p:cNvSpPr>
          <p:nvPr>
            <p:ph type="body" idx="1"/>
          </p:nvPr>
        </p:nvSpPr>
        <p:spPr>
          <a:xfrm>
            <a:off x="415600" y="1853000"/>
            <a:ext cx="11360700" cy="4238700"/>
          </a:xfrm>
          <a:prstGeom prst="rect">
            <a:avLst/>
          </a:prstGeom>
        </p:spPr>
        <p:txBody>
          <a:bodyPr spcFirstLastPara="1" wrap="square" lIns="91425" tIns="45700" rIns="91425" bIns="45700" anchor="t" anchorCtr="0">
            <a:noAutofit/>
          </a:bodyPr>
          <a:lstStyle/>
          <a:p>
            <a:pPr marL="0" lvl="0" indent="0" algn="l" rtl="0">
              <a:lnSpc>
                <a:spcPct val="90000"/>
              </a:lnSpc>
              <a:spcBef>
                <a:spcPts val="1300"/>
              </a:spcBef>
              <a:spcAft>
                <a:spcPts val="0"/>
              </a:spcAft>
              <a:buClr>
                <a:schemeClr val="dk1"/>
              </a:buClr>
              <a:buSzPts val="1500"/>
              <a:buFont typeface="Arial"/>
              <a:buNone/>
            </a:pPr>
            <a:r>
              <a:rPr lang="en-US" sz="2700">
                <a:solidFill>
                  <a:srgbClr val="121212"/>
                </a:solidFill>
              </a:rPr>
              <a:t>Our members consistently stepped up when APTA called for action — those contributions were absolutely invaluable to this legislation being passed,“</a:t>
            </a:r>
            <a:endParaRPr sz="2700">
              <a:solidFill>
                <a:srgbClr val="121212"/>
              </a:solidFill>
            </a:endParaRPr>
          </a:p>
          <a:p>
            <a:pPr marL="0" lvl="0" indent="0" algn="l" rtl="0">
              <a:lnSpc>
                <a:spcPct val="90000"/>
              </a:lnSpc>
              <a:spcBef>
                <a:spcPts val="1300"/>
              </a:spcBef>
              <a:spcAft>
                <a:spcPts val="0"/>
              </a:spcAft>
              <a:buNone/>
            </a:pPr>
            <a:endParaRPr sz="2700">
              <a:solidFill>
                <a:srgbClr val="121212"/>
              </a:solidFill>
            </a:endParaRPr>
          </a:p>
          <a:p>
            <a:pPr marL="0" lvl="0" indent="0" algn="l" rtl="0">
              <a:lnSpc>
                <a:spcPct val="90000"/>
              </a:lnSpc>
              <a:spcBef>
                <a:spcPts val="1300"/>
              </a:spcBef>
              <a:spcAft>
                <a:spcPts val="0"/>
              </a:spcAft>
              <a:buClr>
                <a:schemeClr val="dk1"/>
              </a:buClr>
              <a:buSzPts val="1500"/>
              <a:buFont typeface="Arial"/>
              <a:buNone/>
            </a:pPr>
            <a:r>
              <a:rPr lang="en-US" sz="2700">
                <a:solidFill>
                  <a:srgbClr val="121212"/>
                </a:solidFill>
              </a:rPr>
              <a:t>"Lawmakers heard our voices loud and clear. APTA members should congratulate themselves on their efforts.“</a:t>
            </a:r>
            <a:endParaRPr sz="2700">
              <a:solidFill>
                <a:srgbClr val="121212"/>
              </a:solidFill>
            </a:endParaRPr>
          </a:p>
          <a:p>
            <a:pPr marL="0" lvl="0" indent="0" algn="l" rtl="0">
              <a:lnSpc>
                <a:spcPct val="90000"/>
              </a:lnSpc>
              <a:spcBef>
                <a:spcPts val="1300"/>
              </a:spcBef>
              <a:spcAft>
                <a:spcPts val="0"/>
              </a:spcAft>
              <a:buClr>
                <a:schemeClr val="dk1"/>
              </a:buClr>
              <a:buSzPts val="1500"/>
              <a:buFont typeface="Arial"/>
              <a:buNone/>
            </a:pPr>
            <a:r>
              <a:rPr lang="en-US" sz="2700">
                <a:solidFill>
                  <a:srgbClr val="121212"/>
                </a:solidFill>
              </a:rPr>
              <a:t>  – Laura Keivel, APTA Grassroots Affairs &amp; Political Affairs Specialist</a:t>
            </a:r>
            <a:endParaRPr sz="2700">
              <a:solidFill>
                <a:srgbClr val="121212"/>
              </a:solidFill>
            </a:endParaRPr>
          </a:p>
          <a:p>
            <a:pPr marL="0" lvl="0" indent="0" algn="l" rtl="0">
              <a:spcBef>
                <a:spcPts val="1000"/>
              </a:spcBef>
              <a:spcAft>
                <a:spcPts val="0"/>
              </a:spcAft>
              <a:buNone/>
            </a:pPr>
            <a:endParaRPr/>
          </a:p>
        </p:txBody>
      </p:sp>
      <p:sp>
        <p:nvSpPr>
          <p:cNvPr id="303" name="Google Shape;303;g16576d6c566_1_550"/>
          <p:cNvSpPr txBox="1"/>
          <p:nvPr/>
        </p:nvSpPr>
        <p:spPr>
          <a:xfrm>
            <a:off x="7986533" y="5777733"/>
            <a:ext cx="3999900" cy="8157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3700">
                <a:solidFill>
                  <a:schemeClr val="dk1"/>
                </a:solidFill>
              </a:rPr>
              <a:t>#FightTheCut</a:t>
            </a:r>
            <a:endParaRPr sz="3700">
              <a:solidFill>
                <a:schemeClr val="dk1"/>
              </a:solidFill>
            </a:endParaRPr>
          </a:p>
        </p:txBody>
      </p:sp>
      <p:sp>
        <p:nvSpPr>
          <p:cNvPr id="304" name="Google Shape;304;g16576d6c566_1_550"/>
          <p:cNvSpPr txBox="1"/>
          <p:nvPr/>
        </p:nvSpPr>
        <p:spPr>
          <a:xfrm>
            <a:off x="415600" y="5590933"/>
            <a:ext cx="7779600" cy="12114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900" u="sng">
                <a:solidFill>
                  <a:schemeClr val="hlink"/>
                </a:solidFill>
                <a:hlinkClick r:id="rId3"/>
              </a:rPr>
              <a:t>https://www.apta.org/news/2021/12/10/medicare-fix-passes-senate?utm_source=Informz&amp;utm_medium=email&amp;utm_campaign=Informz%20email%20link&amp;_zs=044fV1&amp;_zl=C3l58</a:t>
            </a:r>
            <a:endParaRPr sz="1900" u="sng">
              <a:solidFill>
                <a:schemeClr val="hlink"/>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16576d6c566_1_557"/>
          <p:cNvSpPr txBox="1">
            <a:spLocks noGrp="1"/>
          </p:cNvSpPr>
          <p:nvPr>
            <p:ph type="title"/>
          </p:nvPr>
        </p:nvSpPr>
        <p:spPr>
          <a:xfrm>
            <a:off x="336428" y="93350"/>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Activity: Understanding Policy</a:t>
            </a:r>
            <a:endParaRPr dirty="0"/>
          </a:p>
        </p:txBody>
      </p:sp>
      <p:sp>
        <p:nvSpPr>
          <p:cNvPr id="310" name="Google Shape;310;g16576d6c566_1_557"/>
          <p:cNvSpPr txBox="1">
            <a:spLocks noGrp="1"/>
          </p:cNvSpPr>
          <p:nvPr>
            <p:ph type="body" idx="1"/>
          </p:nvPr>
        </p:nvSpPr>
        <p:spPr>
          <a:xfrm>
            <a:off x="336428" y="1111250"/>
            <a:ext cx="10361983" cy="6073500"/>
          </a:xfrm>
          <a:prstGeom prst="rect">
            <a:avLst/>
          </a:prstGeom>
        </p:spPr>
        <p:txBody>
          <a:bodyPr spcFirstLastPara="1" wrap="square" lIns="91425" tIns="45700" rIns="91425" bIns="45700" anchor="t" anchorCtr="0">
            <a:normAutofit/>
          </a:bodyPr>
          <a:lstStyle/>
          <a:p>
            <a:pPr marL="609600" lvl="0" indent="-488950" algn="l" rtl="0">
              <a:lnSpc>
                <a:spcPct val="90000"/>
              </a:lnSpc>
              <a:spcBef>
                <a:spcPts val="1300"/>
              </a:spcBef>
              <a:spcAft>
                <a:spcPts val="0"/>
              </a:spcAft>
              <a:buClr>
                <a:srgbClr val="121212"/>
              </a:buClr>
              <a:buSzPts val="2900"/>
              <a:buChar char="•"/>
            </a:pPr>
            <a:r>
              <a:rPr lang="en-US" sz="2900" dirty="0">
                <a:solidFill>
                  <a:srgbClr val="121212"/>
                </a:solidFill>
              </a:rPr>
              <a:t>Reading / Debating Position Papers and APTA Public Policy Priorities</a:t>
            </a:r>
            <a:endParaRPr sz="2900" dirty="0">
              <a:solidFill>
                <a:srgbClr val="121212"/>
              </a:solidFill>
            </a:endParaRPr>
          </a:p>
          <a:p>
            <a:pPr marL="0" lvl="0" indent="0" algn="ctr" rtl="0">
              <a:lnSpc>
                <a:spcPct val="90000"/>
              </a:lnSpc>
              <a:spcBef>
                <a:spcPts val="1300"/>
              </a:spcBef>
              <a:spcAft>
                <a:spcPts val="0"/>
              </a:spcAft>
              <a:buClr>
                <a:schemeClr val="dk1"/>
              </a:buClr>
              <a:buSzPts val="1500"/>
              <a:buFont typeface="Arial"/>
              <a:buNone/>
            </a:pPr>
            <a:r>
              <a:rPr lang="en-US" sz="2900" dirty="0">
                <a:solidFill>
                  <a:srgbClr val="121212"/>
                </a:solidFill>
              </a:rPr>
              <a:t>“The American Physical Therapy Association shapes policy issues that impact our profession and the patients and clients we serve.”</a:t>
            </a:r>
            <a:endParaRPr sz="2900" dirty="0">
              <a:solidFill>
                <a:srgbClr val="121212"/>
              </a:solidFill>
            </a:endParaRPr>
          </a:p>
          <a:p>
            <a:pPr marL="609600" lvl="0" indent="0" algn="l" rtl="0">
              <a:lnSpc>
                <a:spcPct val="90000"/>
              </a:lnSpc>
              <a:spcBef>
                <a:spcPts val="1300"/>
              </a:spcBef>
              <a:spcAft>
                <a:spcPts val="0"/>
              </a:spcAft>
              <a:buNone/>
            </a:pPr>
            <a:endParaRPr sz="2900" dirty="0">
              <a:solidFill>
                <a:srgbClr val="121212"/>
              </a:solidFill>
            </a:endParaRPr>
          </a:p>
          <a:p>
            <a:pPr marL="0" lvl="0" indent="0" algn="l" rtl="0">
              <a:spcBef>
                <a:spcPts val="1000"/>
              </a:spcBef>
              <a:spcAft>
                <a:spcPts val="0"/>
              </a:spcAft>
              <a:buNone/>
            </a:pPr>
            <a:r>
              <a:rPr lang="en-US" sz="2900" dirty="0"/>
              <a:t>Other Activities</a:t>
            </a:r>
            <a:endParaRPr sz="2900" dirty="0"/>
          </a:p>
          <a:p>
            <a:pPr marL="0" lvl="0" indent="0" algn="l" rtl="0">
              <a:spcBef>
                <a:spcPts val="1000"/>
              </a:spcBef>
              <a:spcAft>
                <a:spcPts val="0"/>
              </a:spcAft>
              <a:buClr>
                <a:schemeClr val="dk1"/>
              </a:buClr>
              <a:buSzPts val="1500"/>
              <a:buFont typeface="Arial"/>
              <a:buNone/>
            </a:pPr>
            <a:r>
              <a:rPr lang="en-US" dirty="0"/>
              <a:t>	Panel discussions/presentations to students by state chapter 	leaders </a:t>
            </a:r>
            <a:endParaRPr sz="2900" dirty="0"/>
          </a:p>
        </p:txBody>
      </p:sp>
      <p:sp>
        <p:nvSpPr>
          <p:cNvPr id="311" name="Google Shape;311;g16576d6c566_1_557"/>
          <p:cNvSpPr txBox="1"/>
          <p:nvPr/>
        </p:nvSpPr>
        <p:spPr>
          <a:xfrm>
            <a:off x="534600" y="5226550"/>
            <a:ext cx="11122800" cy="10404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2400" u="sng" dirty="0">
                <a:solidFill>
                  <a:schemeClr val="hlink"/>
                </a:solidFill>
                <a:hlinkClick r:id="rId3"/>
              </a:rPr>
              <a:t>https://www.apta.org/advocacy/position-papers</a:t>
            </a:r>
            <a:endParaRPr sz="2400" u="sng" dirty="0">
              <a:solidFill>
                <a:schemeClr val="hlink"/>
              </a:solidFill>
            </a:endParaRPr>
          </a:p>
          <a:p>
            <a:pPr marL="0" lvl="0" indent="0" algn="l" rtl="0">
              <a:lnSpc>
                <a:spcPct val="115000"/>
              </a:lnSpc>
              <a:spcBef>
                <a:spcPts val="0"/>
              </a:spcBef>
              <a:spcAft>
                <a:spcPts val="0"/>
              </a:spcAft>
              <a:buNone/>
            </a:pPr>
            <a:r>
              <a:rPr lang="en-US" sz="2400" u="sng" dirty="0">
                <a:solidFill>
                  <a:schemeClr val="hlink"/>
                </a:solidFill>
                <a:hlinkClick r:id="rId4"/>
              </a:rPr>
              <a:t>https://www.apta.org/advocacy/issues/apta-public-policy-priorities</a:t>
            </a:r>
            <a:endParaRPr sz="2400" u="sng" dirty="0">
              <a:solidFill>
                <a:schemeClr val="hlink"/>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16576d6c566_1_563"/>
          <p:cNvSpPr txBox="1">
            <a:spLocks noGrp="1"/>
          </p:cNvSpPr>
          <p:nvPr>
            <p:ph type="title"/>
          </p:nvPr>
        </p:nvSpPr>
        <p:spPr>
          <a:xfrm>
            <a:off x="252208" y="11829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Student Engagement: APTA Promotes: </a:t>
            </a:r>
            <a:endParaRPr dirty="0"/>
          </a:p>
        </p:txBody>
      </p:sp>
      <p:sp>
        <p:nvSpPr>
          <p:cNvPr id="317" name="Google Shape;317;g16576d6c566_1_563"/>
          <p:cNvSpPr txBox="1">
            <a:spLocks noGrp="1"/>
          </p:cNvSpPr>
          <p:nvPr>
            <p:ph type="body" idx="1"/>
          </p:nvPr>
        </p:nvSpPr>
        <p:spPr>
          <a:xfrm>
            <a:off x="181156" y="784500"/>
            <a:ext cx="11578304" cy="6073500"/>
          </a:xfrm>
          <a:prstGeom prst="rect">
            <a:avLst/>
          </a:prstGeom>
        </p:spPr>
        <p:txBody>
          <a:bodyPr spcFirstLastPara="1" wrap="square" lIns="91425" tIns="45700" rIns="91425" bIns="45700" anchor="t" anchorCtr="0">
            <a:normAutofit fontScale="92500"/>
          </a:bodyPr>
          <a:lstStyle/>
          <a:p>
            <a:pPr marL="0" lvl="0" indent="0" algn="l" rtl="0">
              <a:lnSpc>
                <a:spcPct val="90000"/>
              </a:lnSpc>
              <a:spcBef>
                <a:spcPts val="1300"/>
              </a:spcBef>
              <a:spcAft>
                <a:spcPts val="0"/>
              </a:spcAft>
              <a:buClr>
                <a:schemeClr val="dk1"/>
              </a:buClr>
              <a:buSzPts val="1500"/>
              <a:buFont typeface="Arial"/>
              <a:buNone/>
            </a:pPr>
            <a:r>
              <a:rPr lang="en-US" sz="3700" dirty="0">
                <a:solidFill>
                  <a:schemeClr val="dk1"/>
                </a:solidFill>
              </a:rPr>
              <a:t>•Student Advocacy Challenge (time varies)</a:t>
            </a:r>
            <a:endParaRPr sz="3700" dirty="0">
              <a:solidFill>
                <a:schemeClr val="dk1"/>
              </a:solidFill>
            </a:endParaRPr>
          </a:p>
          <a:p>
            <a:pPr marL="0" lvl="0" indent="0" algn="l" rtl="0">
              <a:lnSpc>
                <a:spcPct val="90000"/>
              </a:lnSpc>
              <a:spcBef>
                <a:spcPts val="1300"/>
              </a:spcBef>
              <a:spcAft>
                <a:spcPts val="0"/>
              </a:spcAft>
              <a:buClr>
                <a:schemeClr val="dk1"/>
              </a:buClr>
              <a:buSzPts val="1500"/>
              <a:buFont typeface="Arial"/>
              <a:buNone/>
            </a:pPr>
            <a:r>
              <a:rPr lang="en-US" sz="3700" dirty="0">
                <a:solidFill>
                  <a:schemeClr val="dk1"/>
                </a:solidFill>
              </a:rPr>
              <a:t>•Take Action (one to five minutes)</a:t>
            </a:r>
            <a:endParaRPr sz="3700" dirty="0">
              <a:solidFill>
                <a:schemeClr val="dk1"/>
              </a:solidFill>
            </a:endParaRPr>
          </a:p>
          <a:p>
            <a:pPr marL="0" lvl="0" indent="0" algn="l" rtl="0">
              <a:lnSpc>
                <a:spcPct val="90000"/>
              </a:lnSpc>
              <a:spcBef>
                <a:spcPts val="1300"/>
              </a:spcBef>
              <a:spcAft>
                <a:spcPts val="0"/>
              </a:spcAft>
              <a:buClr>
                <a:schemeClr val="dk1"/>
              </a:buClr>
              <a:buSzPts val="1500"/>
              <a:buFont typeface="Arial"/>
              <a:buNone/>
            </a:pPr>
            <a:r>
              <a:rPr lang="en-US" sz="3700" dirty="0">
                <a:solidFill>
                  <a:schemeClr val="dk1"/>
                </a:solidFill>
              </a:rPr>
              <a:t>•National Advocacy Dinners (one to five hours)</a:t>
            </a:r>
            <a:endParaRPr sz="3700" dirty="0">
              <a:solidFill>
                <a:schemeClr val="dk1"/>
              </a:solidFill>
            </a:endParaRPr>
          </a:p>
          <a:p>
            <a:pPr marL="0" lvl="0" indent="0" algn="l" rtl="0">
              <a:lnSpc>
                <a:spcPct val="90000"/>
              </a:lnSpc>
              <a:spcBef>
                <a:spcPts val="1300"/>
              </a:spcBef>
              <a:spcAft>
                <a:spcPts val="0"/>
              </a:spcAft>
              <a:buClr>
                <a:schemeClr val="dk1"/>
              </a:buClr>
              <a:buSzPts val="1500"/>
              <a:buFont typeface="Arial"/>
              <a:buNone/>
            </a:pPr>
            <a:r>
              <a:rPr lang="en-US" sz="3700" dirty="0">
                <a:solidFill>
                  <a:schemeClr val="dk1"/>
                </a:solidFill>
              </a:rPr>
              <a:t>•Arrange a legislator's visit to your program (one to five hours)</a:t>
            </a:r>
            <a:endParaRPr sz="3700" dirty="0">
              <a:solidFill>
                <a:schemeClr val="dk1"/>
              </a:solidFill>
            </a:endParaRPr>
          </a:p>
          <a:p>
            <a:pPr marL="0" lvl="0" indent="0" algn="l" rtl="0">
              <a:lnSpc>
                <a:spcPct val="90000"/>
              </a:lnSpc>
              <a:spcBef>
                <a:spcPts val="1300"/>
              </a:spcBef>
              <a:spcAft>
                <a:spcPts val="0"/>
              </a:spcAft>
              <a:buClr>
                <a:schemeClr val="dk1"/>
              </a:buClr>
              <a:buSzPts val="1500"/>
              <a:buFont typeface="Arial"/>
              <a:buNone/>
            </a:pPr>
            <a:r>
              <a:rPr lang="en-US" sz="3700" dirty="0">
                <a:solidFill>
                  <a:schemeClr val="dk1"/>
                </a:solidFill>
              </a:rPr>
              <a:t>•Flash Action Strategy (one to two days)</a:t>
            </a:r>
            <a:endParaRPr sz="3700" dirty="0">
              <a:solidFill>
                <a:schemeClr val="dk1"/>
              </a:solidFill>
            </a:endParaRPr>
          </a:p>
          <a:p>
            <a:pPr marL="0" lvl="0" indent="0" algn="l" rtl="0">
              <a:lnSpc>
                <a:spcPct val="90000"/>
              </a:lnSpc>
              <a:spcBef>
                <a:spcPts val="1300"/>
              </a:spcBef>
              <a:spcAft>
                <a:spcPts val="0"/>
              </a:spcAft>
              <a:buClr>
                <a:schemeClr val="dk1"/>
              </a:buClr>
              <a:buSzPts val="1500"/>
              <a:buFont typeface="Arial"/>
              <a:buNone/>
            </a:pPr>
            <a:r>
              <a:rPr lang="en-US" sz="3700" dirty="0">
                <a:solidFill>
                  <a:schemeClr val="dk1"/>
                </a:solidFill>
              </a:rPr>
              <a:t>•State legislative day (one to two days)</a:t>
            </a:r>
            <a:endParaRPr sz="3700" dirty="0">
              <a:solidFill>
                <a:schemeClr val="dk1"/>
              </a:solidFill>
            </a:endParaRPr>
          </a:p>
          <a:p>
            <a:pPr marL="0" lvl="0" indent="0" algn="l" rtl="0">
              <a:lnSpc>
                <a:spcPct val="90000"/>
              </a:lnSpc>
              <a:spcBef>
                <a:spcPts val="1300"/>
              </a:spcBef>
              <a:spcAft>
                <a:spcPts val="0"/>
              </a:spcAft>
              <a:buClr>
                <a:schemeClr val="dk1"/>
              </a:buClr>
              <a:buSzPts val="1500"/>
              <a:buFont typeface="Arial"/>
              <a:buNone/>
            </a:pPr>
            <a:r>
              <a:rPr lang="en-US" sz="3700" dirty="0">
                <a:solidFill>
                  <a:schemeClr val="dk1"/>
                </a:solidFill>
              </a:rPr>
              <a:t>•Core Ambassador (up to one year)</a:t>
            </a:r>
            <a:endParaRPr sz="3700" dirty="0">
              <a:solidFill>
                <a:schemeClr val="dk1"/>
              </a:solidFill>
            </a:endParaRPr>
          </a:p>
          <a:p>
            <a:pPr marL="0" lvl="0" indent="0" algn="l" rtl="0">
              <a:lnSpc>
                <a:spcPct val="90000"/>
              </a:lnSpc>
              <a:spcBef>
                <a:spcPts val="1300"/>
              </a:spcBef>
              <a:spcAft>
                <a:spcPts val="0"/>
              </a:spcAft>
              <a:buClr>
                <a:schemeClr val="dk1"/>
              </a:buClr>
              <a:buSzPts val="1500"/>
              <a:buFont typeface="Arial"/>
              <a:buNone/>
            </a:pPr>
            <a:r>
              <a:rPr lang="en-US" sz="3700" dirty="0">
                <a:solidFill>
                  <a:schemeClr val="dk1"/>
                </a:solidFill>
              </a:rPr>
              <a:t>•APTA Student Assembly Project Committee (up to one year)</a:t>
            </a:r>
            <a:endParaRPr sz="3700" dirty="0">
              <a:solidFill>
                <a:schemeClr val="dk1"/>
              </a:solidFill>
            </a:endParaRPr>
          </a:p>
          <a:p>
            <a:pPr marL="0" lvl="0" indent="0" algn="l" rtl="0">
              <a:spcBef>
                <a:spcPts val="1000"/>
              </a:spcBef>
              <a:spcAft>
                <a:spcPts val="0"/>
              </a:spcAft>
              <a:buNone/>
            </a:pPr>
            <a:r>
              <a:rPr lang="en-US" sz="3700" dirty="0">
                <a:solidFill>
                  <a:schemeClr val="dk1"/>
                </a:solidFill>
              </a:rPr>
              <a:t>Student Special Interest Groups (one+ year)</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16576d6c566_1_0"/>
          <p:cNvSpPr txBox="1">
            <a:spLocks noGrp="1"/>
          </p:cNvSpPr>
          <p:nvPr>
            <p:ph type="ctrTitle"/>
          </p:nvPr>
        </p:nvSpPr>
        <p:spPr>
          <a:xfrm>
            <a:off x="346544" y="1407133"/>
            <a:ext cx="11360700" cy="27369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a:t>Becoming a Change Agent: Academic Role in Teaching Advocacy to the Next Generation</a:t>
            </a:r>
            <a:endParaRPr/>
          </a:p>
        </p:txBody>
      </p:sp>
      <p:sp>
        <p:nvSpPr>
          <p:cNvPr id="124" name="Google Shape;124;g16576d6c566_1_0"/>
          <p:cNvSpPr txBox="1">
            <a:spLocks noGrp="1"/>
          </p:cNvSpPr>
          <p:nvPr>
            <p:ph type="subTitle" idx="1"/>
          </p:nvPr>
        </p:nvSpPr>
        <p:spPr>
          <a:xfrm>
            <a:off x="415600" y="4143933"/>
            <a:ext cx="11360700" cy="10569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a:p>
            <a:pPr marL="0" lvl="0" indent="0" algn="ctr" rtl="0">
              <a:spcBef>
                <a:spcPts val="1000"/>
              </a:spcBef>
              <a:spcAft>
                <a:spcPts val="0"/>
              </a:spcAft>
              <a:buNone/>
            </a:pPr>
            <a:r>
              <a:rPr lang="en-US"/>
              <a:t>ACAPT Advocacy Task Force Members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16576d6c566_1_568"/>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Success Stories </a:t>
            </a:r>
            <a:endParaRPr/>
          </a:p>
        </p:txBody>
      </p:sp>
      <p:sp>
        <p:nvSpPr>
          <p:cNvPr id="323" name="Google Shape;323;g16576d6c566_1_568"/>
          <p:cNvSpPr txBox="1">
            <a:spLocks noGrp="1"/>
          </p:cNvSpPr>
          <p:nvPr>
            <p:ph type="body" idx="1"/>
          </p:nvPr>
        </p:nvSpPr>
        <p:spPr>
          <a:xfrm>
            <a:off x="239697" y="1454041"/>
            <a:ext cx="11887202" cy="6073500"/>
          </a:xfrm>
          <a:prstGeom prst="rect">
            <a:avLst/>
          </a:prstGeom>
        </p:spPr>
        <p:txBody>
          <a:bodyPr spcFirstLastPara="1" wrap="square" lIns="91425" tIns="45700" rIns="91425" bIns="45700" anchor="t" anchorCtr="0">
            <a:normAutofit/>
          </a:bodyPr>
          <a:lstStyle/>
          <a:p>
            <a:pPr marL="127000" lvl="0" indent="0" algn="l" rtl="0">
              <a:spcBef>
                <a:spcPts val="1000"/>
              </a:spcBef>
              <a:spcAft>
                <a:spcPts val="0"/>
              </a:spcAft>
              <a:buSzPts val="2800"/>
              <a:buNone/>
            </a:pPr>
            <a:r>
              <a:rPr lang="en-US" dirty="0"/>
              <a:t>Maryland: Opposition to a bill expanding the scope of practice for athletic trainers</a:t>
            </a:r>
            <a:endParaRPr dirty="0"/>
          </a:p>
          <a:p>
            <a:pPr marL="1219200" lvl="1" indent="-457200" algn="l" rtl="0">
              <a:spcBef>
                <a:spcPts val="500"/>
              </a:spcBef>
              <a:spcAft>
                <a:spcPts val="0"/>
              </a:spcAft>
              <a:buSzPts val="2400"/>
              <a:buChar char="-"/>
            </a:pPr>
            <a:r>
              <a:rPr lang="en-US" dirty="0"/>
              <a:t>Students participated in state advocacy day to oppose this bill (prior to advocacy day, students were presented and educated on talking points)</a:t>
            </a:r>
            <a:endParaRPr dirty="0"/>
          </a:p>
          <a:p>
            <a:pPr marL="1219200" lvl="1" indent="-457200" algn="l" rtl="0">
              <a:spcBef>
                <a:spcPts val="500"/>
              </a:spcBef>
              <a:spcAft>
                <a:spcPts val="0"/>
              </a:spcAft>
              <a:buSzPts val="2400"/>
              <a:buChar char="-"/>
            </a:pPr>
            <a:r>
              <a:rPr lang="en-US" dirty="0"/>
              <a:t>Student with an athletic training background testified in the State Senate hearing with a faculty member</a:t>
            </a:r>
            <a:endParaRPr dirty="0"/>
          </a:p>
          <a:p>
            <a:pPr marL="1828800" lvl="2" indent="-431800" algn="l" rtl="0">
              <a:spcBef>
                <a:spcPts val="500"/>
              </a:spcBef>
              <a:spcAft>
                <a:spcPts val="0"/>
              </a:spcAft>
              <a:buSzPts val="2000"/>
              <a:buChar char="-"/>
            </a:pPr>
            <a:r>
              <a:rPr lang="en-US" dirty="0"/>
              <a:t>Be proactive: There were a few students who were ATCs that did not agree with APTA Maryland’s position</a:t>
            </a:r>
            <a:endParaRPr dirty="0"/>
          </a:p>
          <a:p>
            <a:pPr marL="1828800" lvl="2" indent="-431800" algn="l" rtl="0">
              <a:spcBef>
                <a:spcPts val="500"/>
              </a:spcBef>
              <a:spcAft>
                <a:spcPts val="0"/>
              </a:spcAft>
              <a:buSzPts val="2000"/>
              <a:buChar char="-"/>
            </a:pPr>
            <a:r>
              <a:rPr lang="en-US" dirty="0"/>
              <a:t>Alternatives </a:t>
            </a:r>
            <a:endParaRPr dirty="0"/>
          </a:p>
          <a:p>
            <a:pPr marL="2438400" lvl="3" indent="-419100" algn="l" rtl="0">
              <a:spcBef>
                <a:spcPts val="500"/>
              </a:spcBef>
              <a:spcAft>
                <a:spcPts val="0"/>
              </a:spcAft>
              <a:buSzPts val="1800"/>
              <a:buChar char="-"/>
            </a:pPr>
            <a:r>
              <a:rPr lang="en-US" dirty="0"/>
              <a:t>Attend in person and not speak to the ATC issue</a:t>
            </a:r>
            <a:endParaRPr dirty="0"/>
          </a:p>
          <a:p>
            <a:pPr marL="2438400" lvl="3" indent="-419100" algn="l" rtl="0">
              <a:spcBef>
                <a:spcPts val="500"/>
              </a:spcBef>
              <a:spcAft>
                <a:spcPts val="0"/>
              </a:spcAft>
              <a:buSzPts val="1800"/>
              <a:buChar char="-"/>
            </a:pPr>
            <a:r>
              <a:rPr lang="en-US" dirty="0"/>
              <a:t>Not attend and write to legislators about other pertinent issues</a:t>
            </a:r>
            <a:endParaRPr dirty="0"/>
          </a:p>
          <a:p>
            <a:pPr marL="2438400" lvl="3" indent="-419100" algn="l" rtl="0">
              <a:spcBef>
                <a:spcPts val="500"/>
              </a:spcBef>
              <a:spcAft>
                <a:spcPts val="0"/>
              </a:spcAft>
              <a:buSzPts val="1800"/>
              <a:buChar char="-"/>
            </a:pPr>
            <a:r>
              <a:rPr lang="en-US" dirty="0"/>
              <a:t>Need to consider personal advocacy</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16576d6c566_1_573"/>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Success at Local Level </a:t>
            </a:r>
            <a:endParaRPr/>
          </a:p>
        </p:txBody>
      </p:sp>
      <p:sp>
        <p:nvSpPr>
          <p:cNvPr id="329" name="Google Shape;329;g16576d6c566_1_573"/>
          <p:cNvSpPr txBox="1">
            <a:spLocks noGrp="1"/>
          </p:cNvSpPr>
          <p:nvPr>
            <p:ph type="body" idx="1"/>
          </p:nvPr>
        </p:nvSpPr>
        <p:spPr>
          <a:xfrm>
            <a:off x="284085" y="1809056"/>
            <a:ext cx="10830758"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Statewide student led zoom advocacy night to meet leaders of the state chapter and local politicians supporting PT </a:t>
            </a:r>
          </a:p>
          <a:p>
            <a:pPr marL="0" lvl="0" indent="0" algn="l" rtl="0">
              <a:spcBef>
                <a:spcPts val="1000"/>
              </a:spcBef>
              <a:spcAft>
                <a:spcPts val="0"/>
              </a:spcAft>
              <a:buNone/>
            </a:pPr>
            <a:endParaRPr dirty="0"/>
          </a:p>
          <a:p>
            <a:pPr marL="0" lvl="0" indent="0" algn="l" rtl="0">
              <a:spcBef>
                <a:spcPts val="1000"/>
              </a:spcBef>
              <a:spcAft>
                <a:spcPts val="0"/>
              </a:spcAft>
              <a:buNone/>
            </a:pPr>
            <a:r>
              <a:rPr lang="en-US" dirty="0"/>
              <a:t>Legislators hearing from students re: these issues as they are the future employees in the state:  </a:t>
            </a:r>
            <a:endParaRPr dirty="0"/>
          </a:p>
          <a:p>
            <a:pPr marL="0" lvl="0" indent="609600" algn="l" rtl="0">
              <a:spcBef>
                <a:spcPts val="1000"/>
              </a:spcBef>
              <a:spcAft>
                <a:spcPts val="0"/>
              </a:spcAft>
              <a:buNone/>
            </a:pPr>
            <a:r>
              <a:rPr lang="en-US" dirty="0"/>
              <a:t>Athletic trainer bill</a:t>
            </a:r>
            <a:endParaRPr dirty="0"/>
          </a:p>
          <a:p>
            <a:pPr marL="0" lvl="0" indent="609600" algn="l" rtl="0">
              <a:spcBef>
                <a:spcPts val="1000"/>
              </a:spcBef>
              <a:spcAft>
                <a:spcPts val="0"/>
              </a:spcAft>
              <a:buNone/>
            </a:pPr>
            <a:r>
              <a:rPr lang="en-US" dirty="0"/>
              <a:t>Direct Access keeping students in the state</a:t>
            </a:r>
            <a:endParaRPr dirty="0"/>
          </a:p>
          <a:p>
            <a:pPr marL="0" lvl="0" indent="609600" algn="l" rtl="0">
              <a:spcBef>
                <a:spcPts val="1000"/>
              </a:spcBef>
              <a:spcAft>
                <a:spcPts val="0"/>
              </a:spcAft>
              <a:buNone/>
            </a:pPr>
            <a:endParaRPr dirty="0"/>
          </a:p>
          <a:p>
            <a:pPr marL="0" lvl="0" indent="609600" algn="l" rtl="0">
              <a:spcBef>
                <a:spcPts val="1000"/>
              </a:spcBef>
              <a:spcAft>
                <a:spcPts val="0"/>
              </a:spcAft>
              <a:buNone/>
            </a:pPr>
            <a:r>
              <a:rPr lang="en-US" dirty="0"/>
              <a:t>What about YOU? </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g16576d6c566_1_578"/>
          <p:cNvPicPr preferRelativeResize="0"/>
          <p:nvPr/>
        </p:nvPicPr>
        <p:blipFill>
          <a:blip r:embed="rId3">
            <a:alphaModFix/>
          </a:blip>
          <a:stretch>
            <a:fillRect/>
          </a:stretch>
        </p:blipFill>
        <p:spPr>
          <a:xfrm>
            <a:off x="1349633" y="0"/>
            <a:ext cx="10013890" cy="6654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16576d6c566_1_582"/>
          <p:cNvSpPr txBox="1">
            <a:spLocks noGrp="1"/>
          </p:cNvSpPr>
          <p:nvPr>
            <p:ph type="title"/>
          </p:nvPr>
        </p:nvSpPr>
        <p:spPr>
          <a:xfrm>
            <a:off x="0" y="1368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Definition</a:t>
            </a:r>
            <a:endParaRPr/>
          </a:p>
        </p:txBody>
      </p:sp>
      <p:sp>
        <p:nvSpPr>
          <p:cNvPr id="340" name="Google Shape;340;g16576d6c566_1_582"/>
          <p:cNvSpPr txBox="1">
            <a:spLocks noGrp="1"/>
          </p:cNvSpPr>
          <p:nvPr>
            <p:ph type="body" idx="1"/>
          </p:nvPr>
        </p:nvSpPr>
        <p:spPr>
          <a:xfrm>
            <a:off x="8" y="958344"/>
            <a:ext cx="11798415"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800" dirty="0">
                <a:solidFill>
                  <a:srgbClr val="16355F"/>
                </a:solidFill>
                <a:highlight>
                  <a:srgbClr val="FFFFFF"/>
                </a:highlight>
                <a:latin typeface="Times New Roman"/>
                <a:ea typeface="Times New Roman"/>
                <a:cs typeface="Times New Roman"/>
                <a:sym typeface="Times New Roman"/>
              </a:rPr>
              <a:t>Role of advocating for patients when they either can’t or don’t know how to advocate for themselves</a:t>
            </a:r>
          </a:p>
          <a:p>
            <a:pPr marL="0" indent="0">
              <a:buNone/>
            </a:pPr>
            <a:r>
              <a:rPr lang="en-US" sz="2800" dirty="0">
                <a:solidFill>
                  <a:srgbClr val="16355F"/>
                </a:solidFill>
                <a:highlight>
                  <a:srgbClr val="FFFFFF"/>
                </a:highlight>
                <a:latin typeface="Times New Roman"/>
                <a:ea typeface="Times New Roman"/>
                <a:cs typeface="Times New Roman"/>
                <a:sym typeface="Times New Roman"/>
              </a:rPr>
              <a:t>(</a:t>
            </a:r>
            <a:r>
              <a:rPr lang="en-US" sz="2800" u="sng" dirty="0">
                <a:solidFill>
                  <a:schemeClr val="hlink"/>
                </a:solidFill>
                <a:highlight>
                  <a:srgbClr val="FFFFFF"/>
                </a:highlight>
                <a:latin typeface="Times New Roman"/>
                <a:ea typeface="Times New Roman"/>
                <a:cs typeface="Times New Roman"/>
                <a:sym typeface="Times New Roman"/>
                <a:hlinkClick r:id="rId3"/>
              </a:rPr>
              <a:t>https://www.chcollege.org/what-is-patient-advocacy/</a:t>
            </a:r>
            <a:r>
              <a:rPr lang="en-US" sz="2800" dirty="0">
                <a:solidFill>
                  <a:srgbClr val="16355F"/>
                </a:solidFill>
                <a:highlight>
                  <a:srgbClr val="FFFFFF"/>
                </a:highlight>
                <a:latin typeface="Times New Roman"/>
                <a:ea typeface="Times New Roman"/>
                <a:cs typeface="Times New Roman"/>
                <a:sym typeface="Times New Roman"/>
              </a:rPr>
              <a:t>) </a:t>
            </a:r>
            <a:endParaRPr lang="en-US" dirty="0"/>
          </a:p>
          <a:p>
            <a:pPr marL="0" lvl="0" indent="0" algn="l" rtl="0">
              <a:spcBef>
                <a:spcPts val="1000"/>
              </a:spcBef>
              <a:spcAft>
                <a:spcPts val="0"/>
              </a:spcAft>
              <a:buNone/>
            </a:pPr>
            <a:endParaRPr dirty="0"/>
          </a:p>
        </p:txBody>
      </p:sp>
      <p:pic>
        <p:nvPicPr>
          <p:cNvPr id="341" name="Google Shape;341;g16576d6c566_1_582"/>
          <p:cNvPicPr preferRelativeResize="0"/>
          <p:nvPr/>
        </p:nvPicPr>
        <p:blipFill>
          <a:blip r:embed="rId4">
            <a:alphaModFix/>
          </a:blip>
          <a:stretch>
            <a:fillRect/>
          </a:stretch>
        </p:blipFill>
        <p:spPr>
          <a:xfrm>
            <a:off x="1695635" y="2077374"/>
            <a:ext cx="9082362" cy="47806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g16576d6c566_1_588"/>
          <p:cNvPicPr preferRelativeResize="0"/>
          <p:nvPr/>
        </p:nvPicPr>
        <p:blipFill>
          <a:blip r:embed="rId3">
            <a:alphaModFix/>
          </a:blip>
          <a:stretch>
            <a:fillRect/>
          </a:stretch>
        </p:blipFill>
        <p:spPr>
          <a:xfrm>
            <a:off x="184233" y="0"/>
            <a:ext cx="12007767" cy="677203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16576d6c566_1_592"/>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Success Stories </a:t>
            </a:r>
            <a:endParaRPr/>
          </a:p>
        </p:txBody>
      </p:sp>
      <p:sp>
        <p:nvSpPr>
          <p:cNvPr id="352" name="Google Shape;352;g16576d6c566_1_592"/>
          <p:cNvSpPr txBox="1">
            <a:spLocks noGrp="1"/>
          </p:cNvSpPr>
          <p:nvPr>
            <p:ph type="body" idx="1"/>
          </p:nvPr>
        </p:nvSpPr>
        <p:spPr>
          <a:xfrm>
            <a:off x="554133" y="2048844"/>
            <a:ext cx="15147600"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Letters of medical necessity</a:t>
            </a:r>
            <a:endParaRPr/>
          </a:p>
          <a:p>
            <a:pPr marL="0" lvl="0" indent="0" algn="l" rtl="0">
              <a:spcBef>
                <a:spcPts val="1000"/>
              </a:spcBef>
              <a:spcAft>
                <a:spcPts val="0"/>
              </a:spcAft>
              <a:buNone/>
            </a:pPr>
            <a:r>
              <a:rPr lang="en-US"/>
              <a:t>Interprofessional health team referrals</a:t>
            </a:r>
            <a:endParaRPr/>
          </a:p>
          <a:p>
            <a:pPr marL="0" lvl="0" indent="0" algn="l" rtl="0">
              <a:spcBef>
                <a:spcPts val="1000"/>
              </a:spcBef>
              <a:spcAft>
                <a:spcPts val="0"/>
              </a:spcAft>
              <a:buNone/>
            </a:pPr>
            <a:r>
              <a:rPr lang="en-US"/>
              <a:t>Community organization connections for ramps, assistive devices, camps</a:t>
            </a:r>
            <a:endParaRPr/>
          </a:p>
          <a:p>
            <a:pPr marL="0" lvl="0" indent="0" algn="l" rtl="0">
              <a:spcBef>
                <a:spcPts val="1000"/>
              </a:spcBef>
              <a:spcAft>
                <a:spcPts val="0"/>
              </a:spcAft>
              <a:buNone/>
            </a:pPr>
            <a:r>
              <a:rPr lang="en-US"/>
              <a:t>IPE events re: other resources</a:t>
            </a:r>
            <a:endParaRPr/>
          </a:p>
          <a:p>
            <a:pPr marL="0" lvl="0" indent="0" algn="l" rtl="0">
              <a:spcBef>
                <a:spcPts val="1000"/>
              </a:spcBef>
              <a:spcAft>
                <a:spcPts val="0"/>
              </a:spcAft>
              <a:buNone/>
            </a:pPr>
            <a:r>
              <a:rPr lang="en-US"/>
              <a:t>Veteran benefits, Medicaid, other charity care/financial assistance</a:t>
            </a:r>
            <a:endParaRPr/>
          </a:p>
          <a:p>
            <a:pPr marL="0" lvl="0" indent="0" algn="l" rtl="0">
              <a:spcBef>
                <a:spcPts val="1000"/>
              </a:spcBef>
              <a:spcAft>
                <a:spcPts val="0"/>
              </a:spcAft>
              <a:buNone/>
            </a:pPr>
            <a:r>
              <a:rPr lang="en-US"/>
              <a:t>Partnerships for outreach pro bono services</a:t>
            </a:r>
            <a:endParaRPr/>
          </a:p>
          <a:p>
            <a:pPr marL="0" lvl="0" indent="0" algn="l" rtl="0">
              <a:spcBef>
                <a:spcPts val="1000"/>
              </a:spcBef>
              <a:spcAft>
                <a:spcPts val="0"/>
              </a:spcAft>
              <a:buNone/>
            </a:pPr>
            <a:r>
              <a:rPr lang="en-US"/>
              <a:t>Teaching caregivers, respite care education, caregiver burden education</a:t>
            </a:r>
            <a:endParaRPr/>
          </a:p>
          <a:p>
            <a:pPr marL="0" lvl="0" indent="0" algn="l" rtl="0">
              <a:spcBef>
                <a:spcPts val="100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16576d6c566_1_597"/>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Resources for Patient Advocacy</a:t>
            </a:r>
            <a:endParaRPr/>
          </a:p>
        </p:txBody>
      </p:sp>
      <p:sp>
        <p:nvSpPr>
          <p:cNvPr id="358" name="Google Shape;358;g16576d6c566_1_597"/>
          <p:cNvSpPr txBox="1">
            <a:spLocks noGrp="1"/>
          </p:cNvSpPr>
          <p:nvPr>
            <p:ph type="body" idx="1"/>
          </p:nvPr>
        </p:nvSpPr>
        <p:spPr>
          <a:xfrm>
            <a:off x="412090" y="1667105"/>
            <a:ext cx="15147600"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solidFill>
                  <a:schemeClr val="dk1"/>
                </a:solidFill>
              </a:rPr>
              <a:t>Medicare Compare Site 		</a:t>
            </a:r>
            <a:r>
              <a:rPr lang="en-US" u="sng" dirty="0">
                <a:solidFill>
                  <a:schemeClr val="dk1"/>
                </a:solidFill>
                <a:hlinkClick r:id="rId3">
                  <a:extLst>
                    <a:ext uri="{A12FA001-AC4F-418D-AE19-62706E023703}">
                      <ahyp:hlinkClr xmlns:ahyp="http://schemas.microsoft.com/office/drawing/2018/hyperlinkcolor" val="tx"/>
                    </a:ext>
                  </a:extLst>
                </a:hlinkClick>
              </a:rPr>
              <a:t>https://www.medicare.gov/care-compare</a:t>
            </a:r>
            <a:endParaRPr dirty="0">
              <a:solidFill>
                <a:schemeClr val="dk1"/>
              </a:solidFill>
            </a:endParaRPr>
          </a:p>
          <a:p>
            <a:pPr marL="609600" lvl="0" indent="-438150" algn="l" rtl="0">
              <a:spcBef>
                <a:spcPts val="1000"/>
              </a:spcBef>
              <a:spcAft>
                <a:spcPts val="0"/>
              </a:spcAft>
              <a:buClr>
                <a:schemeClr val="dk1"/>
              </a:buClr>
              <a:buSzPts val="2100"/>
              <a:buChar char="•"/>
            </a:pPr>
            <a:r>
              <a:rPr lang="en-US" sz="2100" dirty="0">
                <a:solidFill>
                  <a:schemeClr val="dk1"/>
                </a:solidFill>
              </a:rPr>
              <a:t>Help choosing a Medicare Provider (Nursing homes, physicians, hospitals, etc.)</a:t>
            </a:r>
            <a:endParaRPr sz="2100" dirty="0">
              <a:solidFill>
                <a:schemeClr val="dk1"/>
              </a:solidFill>
            </a:endParaRPr>
          </a:p>
          <a:p>
            <a:pPr marL="0" lvl="0" indent="0" algn="l" rtl="0">
              <a:spcBef>
                <a:spcPts val="1000"/>
              </a:spcBef>
              <a:spcAft>
                <a:spcPts val="0"/>
              </a:spcAft>
              <a:buNone/>
            </a:pPr>
            <a:r>
              <a:rPr lang="en-US" dirty="0">
                <a:solidFill>
                  <a:schemeClr val="dk1"/>
                </a:solidFill>
              </a:rPr>
              <a:t>Choose Wisely 				</a:t>
            </a:r>
            <a:r>
              <a:rPr lang="en-US" u="sng" dirty="0">
                <a:solidFill>
                  <a:schemeClr val="dk1"/>
                </a:solidFill>
                <a:hlinkClick r:id="rId4">
                  <a:extLst>
                    <a:ext uri="{A12FA001-AC4F-418D-AE19-62706E023703}">
                      <ahyp:hlinkClr xmlns:ahyp="http://schemas.microsoft.com/office/drawing/2018/hyperlinkcolor" val="tx"/>
                    </a:ext>
                  </a:extLst>
                </a:hlinkClick>
              </a:rPr>
              <a:t>https://www.choosingwisely.org/</a:t>
            </a:r>
            <a:endParaRPr dirty="0">
              <a:solidFill>
                <a:schemeClr val="dk1"/>
              </a:solidFill>
            </a:endParaRPr>
          </a:p>
          <a:p>
            <a:pPr marL="609600" lvl="0" indent="-438150" algn="l" rtl="0">
              <a:spcBef>
                <a:spcPts val="1000"/>
              </a:spcBef>
              <a:spcAft>
                <a:spcPts val="0"/>
              </a:spcAft>
              <a:buClr>
                <a:schemeClr val="dk1"/>
              </a:buClr>
              <a:buSzPts val="2100"/>
              <a:buFont typeface="Roboto"/>
              <a:buChar char="•"/>
            </a:pPr>
            <a:r>
              <a:rPr lang="en-US" sz="2100" dirty="0">
                <a:solidFill>
                  <a:schemeClr val="dk1"/>
                </a:solidFill>
                <a:highlight>
                  <a:srgbClr val="FFFFFF"/>
                </a:highlight>
                <a:latin typeface="Roboto"/>
                <a:ea typeface="Roboto"/>
                <a:cs typeface="Roboto"/>
                <a:sym typeface="Roboto"/>
              </a:rPr>
              <a:t>Identifies &gt; 500 tests and procedures and encourages doctors, therapists and</a:t>
            </a:r>
          </a:p>
          <a:p>
            <a:pPr marL="171450" lvl="0" indent="0" algn="l" rtl="0">
              <a:spcBef>
                <a:spcPts val="1000"/>
              </a:spcBef>
              <a:spcAft>
                <a:spcPts val="0"/>
              </a:spcAft>
              <a:buClr>
                <a:schemeClr val="dk1"/>
              </a:buClr>
              <a:buSzPts val="2100"/>
              <a:buNone/>
            </a:pPr>
            <a:r>
              <a:rPr lang="en-US" sz="2100" dirty="0">
                <a:solidFill>
                  <a:schemeClr val="dk1"/>
                </a:solidFill>
                <a:highlight>
                  <a:srgbClr val="FFFFFF"/>
                </a:highlight>
                <a:latin typeface="Roboto"/>
                <a:ea typeface="Roboto"/>
                <a:cs typeface="Roboto"/>
                <a:sym typeface="Roboto"/>
              </a:rPr>
              <a:t>patients to discuss, research, and possibly get second opinions, before proceeding with them. </a:t>
            </a:r>
            <a:endParaRPr sz="2100" dirty="0">
              <a:solidFill>
                <a:schemeClr val="dk1"/>
              </a:solidFill>
            </a:endParaRPr>
          </a:p>
          <a:p>
            <a:pPr marL="0" lvl="0" indent="0" algn="l" rtl="0">
              <a:spcBef>
                <a:spcPts val="1000"/>
              </a:spcBef>
              <a:spcAft>
                <a:spcPts val="0"/>
              </a:spcAft>
              <a:buNone/>
            </a:pPr>
            <a:r>
              <a:rPr lang="en-US" dirty="0">
                <a:solidFill>
                  <a:schemeClr val="dk1"/>
                </a:solidFill>
                <a:highlight>
                  <a:srgbClr val="FFFFFF"/>
                </a:highlight>
              </a:rPr>
              <a:t>Office of the Patient Advocate - California  	</a:t>
            </a:r>
            <a:r>
              <a:rPr lang="en-US" u="sng" dirty="0">
                <a:solidFill>
                  <a:schemeClr val="dk1"/>
                </a:solidFill>
                <a:highlight>
                  <a:srgbClr val="FFFFFF"/>
                </a:highlight>
                <a:hlinkClick r:id="rId5">
                  <a:extLst>
                    <a:ext uri="{A12FA001-AC4F-418D-AE19-62706E023703}">
                      <ahyp:hlinkClr xmlns:ahyp="http://schemas.microsoft.com/office/drawing/2018/hyperlinkcolor" val="tx"/>
                    </a:ext>
                  </a:extLst>
                </a:hlinkClick>
              </a:rPr>
              <a:t>https://www.opa.ca.gov/</a:t>
            </a:r>
            <a:endParaRPr dirty="0">
              <a:solidFill>
                <a:schemeClr val="dk1"/>
              </a:solidFill>
              <a:highlight>
                <a:srgbClr val="FFFFFF"/>
              </a:highlight>
            </a:endParaRPr>
          </a:p>
          <a:p>
            <a:pPr marL="609600" lvl="0" indent="-482600" algn="l" rtl="0">
              <a:lnSpc>
                <a:spcPct val="140000"/>
              </a:lnSpc>
              <a:spcBef>
                <a:spcPts val="2000"/>
              </a:spcBef>
              <a:spcAft>
                <a:spcPts val="0"/>
              </a:spcAft>
              <a:buClr>
                <a:schemeClr val="dk1"/>
              </a:buClr>
              <a:buSzPts val="2800"/>
              <a:buChar char="•"/>
            </a:pPr>
            <a:r>
              <a:rPr lang="en-US" sz="1700" i="1" dirty="0">
                <a:solidFill>
                  <a:srgbClr val="2D6E7C"/>
                </a:solidFill>
                <a:highlight>
                  <a:srgbClr val="FFFFFF"/>
                </a:highlight>
              </a:rPr>
              <a:t>​</a:t>
            </a:r>
            <a:r>
              <a:rPr lang="en-US" sz="2100" i="1" dirty="0">
                <a:solidFill>
                  <a:srgbClr val="2D6E7C"/>
                </a:solidFill>
                <a:highlight>
                  <a:srgbClr val="FFFFFF"/>
                </a:highlight>
              </a:rPr>
              <a:t>Co</a:t>
            </a:r>
            <a:r>
              <a:rPr lang="en-US" sz="2100" i="1" dirty="0">
                <a:solidFill>
                  <a:schemeClr val="dk1"/>
                </a:solidFill>
                <a:highlight>
                  <a:srgbClr val="FFFFFF"/>
                </a:highlight>
              </a:rPr>
              <a:t>mmitted to providing quality health care data for informed consumer decision making.​​​​​​​​​​​​​​​​​​​</a:t>
            </a:r>
            <a:endParaRPr sz="2100" i="1" dirty="0">
              <a:solidFill>
                <a:schemeClr val="dk1"/>
              </a:solidFill>
              <a:highlight>
                <a:srgbClr val="FFFFFF"/>
              </a:highlight>
            </a:endParaRPr>
          </a:p>
          <a:p>
            <a:pPr marL="609600" lvl="0" indent="0" algn="l" rtl="0">
              <a:spcBef>
                <a:spcPts val="1100"/>
              </a:spcBef>
              <a:spcAft>
                <a:spcPts val="0"/>
              </a:spcAft>
              <a:buNone/>
            </a:pPr>
            <a:r>
              <a:rPr lang="en-US" dirty="0">
                <a:solidFill>
                  <a:schemeClr val="dk1"/>
                </a:solidFill>
                <a:highlight>
                  <a:srgbClr val="FFFFFF"/>
                </a:highlight>
              </a:rPr>
              <a:t>Many others including the Office of the Ombudsperson</a:t>
            </a:r>
            <a:endParaRPr dirty="0">
              <a:solidFill>
                <a:schemeClr val="dk1"/>
              </a:solidFill>
              <a:highlight>
                <a:srgbClr val="FFFFFF"/>
              </a:highlight>
            </a:endParaRPr>
          </a:p>
          <a:p>
            <a:pPr marL="0" lvl="0" indent="0" algn="l" rtl="0">
              <a:spcBef>
                <a:spcPts val="1000"/>
              </a:spcBef>
              <a:spcAft>
                <a:spcPts val="0"/>
              </a:spcAft>
              <a:buNone/>
            </a:pPr>
            <a:r>
              <a:rPr lang="en-US" dirty="0">
                <a:solidFill>
                  <a:schemeClr val="dk1"/>
                </a:solidFill>
                <a:highlight>
                  <a:srgbClr val="FFFFFF"/>
                </a:highlight>
              </a:rPr>
              <a:t>APTA and Academies website for community/patient education </a:t>
            </a:r>
            <a:endParaRPr dirty="0">
              <a:solidFill>
                <a:schemeClr val="dk1"/>
              </a:solidFill>
              <a:highlight>
                <a:srgbClr val="FFFFFF"/>
              </a:high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16576d6c566_1_602"/>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3 Types of Advocacy to teach patients/caregivers</a:t>
            </a:r>
            <a:endParaRPr/>
          </a:p>
        </p:txBody>
      </p:sp>
      <p:sp>
        <p:nvSpPr>
          <p:cNvPr id="364" name="Google Shape;364;g16576d6c566_1_602"/>
          <p:cNvSpPr txBox="1">
            <a:spLocks noGrp="1"/>
          </p:cNvSpPr>
          <p:nvPr>
            <p:ph type="body" idx="1"/>
          </p:nvPr>
        </p:nvSpPr>
        <p:spPr>
          <a:xfrm>
            <a:off x="554133" y="2048844"/>
            <a:ext cx="15147600" cy="6073500"/>
          </a:xfrm>
          <a:prstGeom prst="rect">
            <a:avLst/>
          </a:prstGeom>
        </p:spPr>
        <p:txBody>
          <a:bodyPr spcFirstLastPara="1" wrap="square" lIns="91425" tIns="45700" rIns="91425" bIns="45700" anchor="t" anchorCtr="0">
            <a:normAutofit/>
          </a:bodyPr>
          <a:lstStyle/>
          <a:p>
            <a:pPr marL="609600" lvl="0" indent="-482600" algn="l" rtl="0">
              <a:spcBef>
                <a:spcPts val="1000"/>
              </a:spcBef>
              <a:spcAft>
                <a:spcPts val="0"/>
              </a:spcAft>
              <a:buClr>
                <a:schemeClr val="dk1"/>
              </a:buClr>
              <a:buSzPts val="2800"/>
              <a:buChar char="•"/>
            </a:pPr>
            <a:r>
              <a:rPr lang="en-US">
                <a:solidFill>
                  <a:schemeClr val="dk1"/>
                </a:solidFill>
                <a:highlight>
                  <a:srgbClr val="FFFFFF"/>
                </a:highlight>
              </a:rPr>
              <a:t>Self-advocacy</a:t>
            </a:r>
            <a:endParaRPr>
              <a:solidFill>
                <a:schemeClr val="dk1"/>
              </a:solidFill>
              <a:highlight>
                <a:srgbClr val="FFFFFF"/>
              </a:highlight>
            </a:endParaRPr>
          </a:p>
          <a:p>
            <a:pPr marL="609600" lvl="0" indent="-482600" algn="l" rtl="0">
              <a:spcBef>
                <a:spcPts val="1000"/>
              </a:spcBef>
              <a:spcAft>
                <a:spcPts val="0"/>
              </a:spcAft>
              <a:buClr>
                <a:schemeClr val="dk1"/>
              </a:buClr>
              <a:buSzPts val="2800"/>
              <a:buChar char="•"/>
            </a:pPr>
            <a:r>
              <a:rPr lang="en-US">
                <a:solidFill>
                  <a:schemeClr val="dk1"/>
                </a:solidFill>
                <a:highlight>
                  <a:srgbClr val="FFFFFF"/>
                </a:highlight>
              </a:rPr>
              <a:t>Individual advocacy</a:t>
            </a:r>
            <a:endParaRPr>
              <a:solidFill>
                <a:schemeClr val="dk1"/>
              </a:solidFill>
              <a:highlight>
                <a:srgbClr val="FFFFFF"/>
              </a:highlight>
            </a:endParaRPr>
          </a:p>
          <a:p>
            <a:pPr marL="609600" lvl="0" indent="-482600" algn="l" rtl="0">
              <a:spcBef>
                <a:spcPts val="1000"/>
              </a:spcBef>
              <a:spcAft>
                <a:spcPts val="0"/>
              </a:spcAft>
              <a:buClr>
                <a:schemeClr val="dk1"/>
              </a:buClr>
              <a:buSzPts val="2800"/>
              <a:buChar char="•"/>
            </a:pPr>
            <a:r>
              <a:rPr lang="en-US">
                <a:solidFill>
                  <a:schemeClr val="dk1"/>
                </a:solidFill>
                <a:highlight>
                  <a:srgbClr val="FFFFFF"/>
                </a:highlight>
              </a:rPr>
              <a:t>Systems advocacy</a:t>
            </a:r>
            <a:endParaRPr>
              <a:solidFill>
                <a:schemeClr val="dk1"/>
              </a:solidFill>
              <a:highlight>
                <a:srgbClr val="FFFFFF"/>
              </a:highlight>
            </a:endParaRPr>
          </a:p>
          <a:p>
            <a:pPr marL="0" lvl="0" indent="0" algn="l" rtl="0">
              <a:spcBef>
                <a:spcPts val="1000"/>
              </a:spcBef>
              <a:spcAft>
                <a:spcPts val="0"/>
              </a:spcAft>
              <a:buNone/>
            </a:pPr>
            <a:endParaRPr>
              <a:solidFill>
                <a:schemeClr val="dk1"/>
              </a:solidFill>
              <a:highlight>
                <a:srgbClr val="FFFFFF"/>
              </a:highlight>
            </a:endParaRPr>
          </a:p>
          <a:p>
            <a:pPr marL="0" lvl="0" indent="0" algn="l" rtl="0">
              <a:spcBef>
                <a:spcPts val="1000"/>
              </a:spcBef>
              <a:spcAft>
                <a:spcPts val="0"/>
              </a:spcAft>
              <a:buNone/>
            </a:pPr>
            <a:r>
              <a:rPr lang="en-US">
                <a:solidFill>
                  <a:schemeClr val="dk1"/>
                </a:solidFill>
                <a:highlight>
                  <a:srgbClr val="FFFFFF"/>
                </a:highlight>
              </a:rPr>
              <a:t>*Accommodations advocacy/education on ADA</a:t>
            </a:r>
            <a:endParaRPr>
              <a:solidFill>
                <a:schemeClr val="dk1"/>
              </a:solidFill>
              <a:highlight>
                <a:srgbClr val="FFFFFF"/>
              </a:highlight>
            </a:endParaRPr>
          </a:p>
          <a:p>
            <a:pPr marL="0" lvl="0" indent="0" algn="l" rtl="0">
              <a:spcBef>
                <a:spcPts val="1000"/>
              </a:spcBef>
              <a:spcAft>
                <a:spcPts val="0"/>
              </a:spcAft>
              <a:buNone/>
            </a:pPr>
            <a:endParaRPr/>
          </a:p>
        </p:txBody>
      </p:sp>
      <p:sp>
        <p:nvSpPr>
          <p:cNvPr id="365" name="Google Shape;365;g16576d6c566_1_602"/>
          <p:cNvSpPr txBox="1"/>
          <p:nvPr/>
        </p:nvSpPr>
        <p:spPr>
          <a:xfrm>
            <a:off x="554133" y="5528044"/>
            <a:ext cx="97809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t>West Virginia University Center for Excellence in Disability</a:t>
            </a:r>
            <a:endParaRPr sz="19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16576d6c566_1_608"/>
          <p:cNvSpPr txBox="1">
            <a:spLocks noGrp="1"/>
          </p:cNvSpPr>
          <p:nvPr>
            <p:ph type="ctrTitle"/>
          </p:nvPr>
        </p:nvSpPr>
        <p:spPr>
          <a:xfrm>
            <a:off x="203211" y="-839333"/>
            <a:ext cx="11360700" cy="27369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a:t>Personal advocacy</a:t>
            </a:r>
            <a:endParaRPr/>
          </a:p>
        </p:txBody>
      </p:sp>
      <p:pic>
        <p:nvPicPr>
          <p:cNvPr id="371" name="Google Shape;371;g16576d6c566_1_608"/>
          <p:cNvPicPr preferRelativeResize="0"/>
          <p:nvPr/>
        </p:nvPicPr>
        <p:blipFill>
          <a:blip r:embed="rId3">
            <a:alphaModFix/>
          </a:blip>
          <a:stretch>
            <a:fillRect/>
          </a:stretch>
        </p:blipFill>
        <p:spPr>
          <a:xfrm>
            <a:off x="1595267" y="1793167"/>
            <a:ext cx="9397998" cy="484116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16576d6c566_1_613"/>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What is Self Advocacy? </a:t>
            </a:r>
            <a:endParaRPr/>
          </a:p>
        </p:txBody>
      </p:sp>
      <p:sp>
        <p:nvSpPr>
          <p:cNvPr id="377" name="Google Shape;377;g16576d6c566_1_613"/>
          <p:cNvSpPr txBox="1">
            <a:spLocks noGrp="1"/>
          </p:cNvSpPr>
          <p:nvPr>
            <p:ph type="body" idx="1"/>
          </p:nvPr>
        </p:nvSpPr>
        <p:spPr>
          <a:xfrm>
            <a:off x="554133" y="2048844"/>
            <a:ext cx="15147600"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Speaking out for yourself</a:t>
            </a:r>
            <a:endParaRPr/>
          </a:p>
          <a:p>
            <a:pPr marL="0" lvl="0" indent="0" algn="l" rtl="0">
              <a:spcBef>
                <a:spcPts val="1000"/>
              </a:spcBef>
              <a:spcAft>
                <a:spcPts val="0"/>
              </a:spcAft>
              <a:buNone/>
            </a:pPr>
            <a:r>
              <a:rPr lang="en-US"/>
              <a:t>Acting on your behalf</a:t>
            </a:r>
            <a:endParaRPr/>
          </a:p>
          <a:p>
            <a:pPr marL="0" lvl="0" indent="0" algn="l" rtl="0">
              <a:spcBef>
                <a:spcPts val="1000"/>
              </a:spcBef>
              <a:spcAft>
                <a:spcPts val="0"/>
              </a:spcAft>
              <a:buNone/>
            </a:pPr>
            <a:r>
              <a:rPr lang="en-US"/>
              <a:t>Making choices and decisions </a:t>
            </a:r>
            <a:endParaRPr/>
          </a:p>
        </p:txBody>
      </p:sp>
      <p:pic>
        <p:nvPicPr>
          <p:cNvPr id="378" name="Google Shape;378;g16576d6c566_1_613"/>
          <p:cNvPicPr preferRelativeResize="0"/>
          <p:nvPr/>
        </p:nvPicPr>
        <p:blipFill>
          <a:blip r:embed="rId3">
            <a:alphaModFix/>
          </a:blip>
          <a:stretch>
            <a:fillRect/>
          </a:stretch>
        </p:blipFill>
        <p:spPr>
          <a:xfrm>
            <a:off x="5972400" y="297450"/>
            <a:ext cx="6019800" cy="5473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16576d6c566_1_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Speakers from Task force</a:t>
            </a:r>
            <a:endParaRPr/>
          </a:p>
        </p:txBody>
      </p:sp>
      <p:sp>
        <p:nvSpPr>
          <p:cNvPr id="130" name="Google Shape;130;g16576d6c566_1_5"/>
          <p:cNvSpPr txBox="1">
            <a:spLocks noGrp="1"/>
          </p:cNvSpPr>
          <p:nvPr>
            <p:ph type="body" idx="1"/>
          </p:nvPr>
        </p:nvSpPr>
        <p:spPr>
          <a:xfrm>
            <a:off x="199940" y="1553886"/>
            <a:ext cx="9107962" cy="4555200"/>
          </a:xfrm>
          <a:prstGeom prst="rect">
            <a:avLst/>
          </a:prstGeom>
        </p:spPr>
        <p:txBody>
          <a:bodyPr spcFirstLastPara="1" wrap="square" lIns="91425" tIns="45700" rIns="91425" bIns="45700" anchor="t" anchorCtr="0">
            <a:normAutofit fontScale="77500" lnSpcReduction="20000"/>
          </a:bodyPr>
          <a:lstStyle/>
          <a:p>
            <a:pPr marL="0" lvl="0" indent="0" algn="l" rtl="0">
              <a:spcBef>
                <a:spcPts val="1000"/>
              </a:spcBef>
              <a:spcAft>
                <a:spcPts val="0"/>
              </a:spcAft>
              <a:buClr>
                <a:schemeClr val="dk1"/>
              </a:buClr>
              <a:buSzPct val="50000"/>
              <a:buFont typeface="Arial"/>
              <a:buNone/>
            </a:pPr>
            <a:r>
              <a:rPr lang="en-US" sz="3000" dirty="0"/>
              <a:t>J</a:t>
            </a:r>
            <a:r>
              <a:rPr lang="en-US" sz="3200" dirty="0"/>
              <a:t>ill Heitzman, PT, DPT, PhD, Maryville University in St. Louis </a:t>
            </a:r>
          </a:p>
          <a:p>
            <a:pPr marL="0" lvl="0" indent="0" algn="l" rtl="0">
              <a:spcBef>
                <a:spcPts val="1000"/>
              </a:spcBef>
              <a:spcAft>
                <a:spcPts val="0"/>
              </a:spcAft>
              <a:buClr>
                <a:schemeClr val="dk1"/>
              </a:buClr>
              <a:buSzPct val="50000"/>
              <a:buFont typeface="Arial"/>
              <a:buNone/>
            </a:pPr>
            <a:r>
              <a:rPr lang="en-US" sz="2700" dirty="0"/>
              <a:t>	Midwest Region </a:t>
            </a:r>
            <a:endParaRPr sz="2700" dirty="0"/>
          </a:p>
          <a:p>
            <a:pPr marL="0" lvl="0" indent="0" algn="l" rtl="0">
              <a:spcBef>
                <a:spcPts val="1000"/>
              </a:spcBef>
              <a:spcAft>
                <a:spcPts val="0"/>
              </a:spcAft>
              <a:buClr>
                <a:schemeClr val="dk1"/>
              </a:buClr>
              <a:buSzPct val="55555"/>
              <a:buFont typeface="Arial"/>
              <a:buNone/>
            </a:pPr>
            <a:r>
              <a:rPr lang="en-US" sz="2700" dirty="0"/>
              <a:t>Linda B. Horn, PT, </a:t>
            </a:r>
            <a:r>
              <a:rPr lang="en-US" sz="2700" dirty="0" err="1"/>
              <a:t>DScPT</a:t>
            </a:r>
            <a:r>
              <a:rPr lang="en-US" sz="2700" dirty="0"/>
              <a:t>, MHS, University of Maryland School of </a:t>
            </a:r>
          </a:p>
          <a:p>
            <a:pPr marL="0" lvl="0" indent="0" algn="l" rtl="0">
              <a:spcBef>
                <a:spcPts val="1000"/>
              </a:spcBef>
              <a:spcAft>
                <a:spcPts val="0"/>
              </a:spcAft>
              <a:buClr>
                <a:schemeClr val="dk1"/>
              </a:buClr>
              <a:buSzPct val="55555"/>
              <a:buFont typeface="Arial"/>
              <a:buNone/>
            </a:pPr>
            <a:r>
              <a:rPr lang="en-US" sz="2700" dirty="0"/>
              <a:t>Medicine, Department of Physical Therapy and Rehabilitation Science</a:t>
            </a:r>
            <a:endParaRPr sz="2700" dirty="0"/>
          </a:p>
          <a:p>
            <a:pPr marL="180340" lvl="0" indent="0" algn="l" rtl="0">
              <a:spcBef>
                <a:spcPts val="1000"/>
              </a:spcBef>
              <a:spcAft>
                <a:spcPts val="0"/>
              </a:spcAft>
              <a:buSzPct val="100000"/>
              <a:buNone/>
            </a:pPr>
            <a:r>
              <a:rPr lang="en-US" dirty="0"/>
              <a:t>	Middle Atlantic</a:t>
            </a:r>
            <a:endParaRPr dirty="0"/>
          </a:p>
          <a:p>
            <a:pPr marL="0" lvl="0" indent="0" algn="l" rtl="0">
              <a:spcBef>
                <a:spcPts val="1000"/>
              </a:spcBef>
              <a:spcAft>
                <a:spcPts val="0"/>
              </a:spcAft>
              <a:buClr>
                <a:schemeClr val="dk1"/>
              </a:buClr>
              <a:buSzPct val="48387"/>
              <a:buFont typeface="Arial"/>
              <a:buNone/>
            </a:pPr>
            <a:r>
              <a:rPr lang="en-US" sz="3100" dirty="0"/>
              <a:t>Randy B. </a:t>
            </a:r>
            <a:r>
              <a:rPr lang="en-US" sz="3100" dirty="0" err="1"/>
              <a:t>Kolodny</a:t>
            </a:r>
            <a:r>
              <a:rPr lang="en-US" sz="3100" dirty="0"/>
              <a:t>, PT, DPT, MA, Seton Hall University</a:t>
            </a:r>
            <a:endParaRPr sz="3100" dirty="0"/>
          </a:p>
          <a:p>
            <a:pPr marL="180340" lvl="0" indent="0" algn="l" rtl="0">
              <a:spcBef>
                <a:spcPts val="1000"/>
              </a:spcBef>
              <a:spcAft>
                <a:spcPts val="0"/>
              </a:spcAft>
              <a:buSzPct val="100000"/>
              <a:buNone/>
            </a:pPr>
            <a:r>
              <a:rPr lang="en-US" dirty="0"/>
              <a:t>	Region </a:t>
            </a:r>
            <a:endParaRPr dirty="0"/>
          </a:p>
          <a:p>
            <a:pPr marL="0" lvl="0" indent="0" algn="l" rtl="0">
              <a:spcBef>
                <a:spcPts val="1000"/>
              </a:spcBef>
              <a:spcAft>
                <a:spcPts val="0"/>
              </a:spcAft>
              <a:buClr>
                <a:schemeClr val="dk1"/>
              </a:buClr>
              <a:buSzPct val="48387"/>
              <a:buFont typeface="Arial"/>
              <a:buNone/>
            </a:pPr>
            <a:r>
              <a:rPr lang="en-US" sz="3100" dirty="0"/>
              <a:t>Laurie C. Neely, PT, DPT, University of Central Florida</a:t>
            </a:r>
            <a:endParaRPr sz="3100" dirty="0"/>
          </a:p>
          <a:p>
            <a:pPr marL="180340" lvl="0" indent="0" algn="l" rtl="0">
              <a:spcBef>
                <a:spcPts val="1000"/>
              </a:spcBef>
              <a:spcAft>
                <a:spcPts val="0"/>
              </a:spcAft>
              <a:buSzPct val="100000"/>
              <a:buNone/>
            </a:pPr>
            <a:r>
              <a:rPr lang="en-US" dirty="0"/>
              <a:t>	South Atlantic </a:t>
            </a:r>
            <a:endParaRPr dirty="0"/>
          </a:p>
          <a:p>
            <a:pPr marL="0" lvl="0" indent="0" algn="l" rtl="0">
              <a:spcBef>
                <a:spcPts val="1000"/>
              </a:spcBef>
              <a:spcAft>
                <a:spcPts val="0"/>
              </a:spcAft>
              <a:buClr>
                <a:schemeClr val="dk1"/>
              </a:buClr>
              <a:buSzPct val="48387"/>
              <a:buFont typeface="Arial"/>
              <a:buNone/>
            </a:pPr>
            <a:r>
              <a:rPr lang="en-US" sz="3100" dirty="0"/>
              <a:t>Robert W. </a:t>
            </a:r>
            <a:r>
              <a:rPr lang="en-US" sz="3100" dirty="0" err="1"/>
              <a:t>Nithman</a:t>
            </a:r>
            <a:r>
              <a:rPr lang="en-US" sz="3100" dirty="0"/>
              <a:t>, PT, DPT, PhD West Coast University, Center for Graduate Studies</a:t>
            </a:r>
            <a:endParaRPr sz="3100" dirty="0"/>
          </a:p>
          <a:p>
            <a:pPr marL="180340" lvl="0" indent="0" algn="l" rtl="0">
              <a:spcBef>
                <a:spcPts val="1000"/>
              </a:spcBef>
              <a:spcAft>
                <a:spcPts val="0"/>
              </a:spcAft>
              <a:buSzPct val="100000"/>
              <a:buNone/>
            </a:pPr>
            <a:r>
              <a:rPr lang="en-US" dirty="0"/>
              <a:t>	Region </a:t>
            </a:r>
            <a:endParaRPr dirty="0"/>
          </a:p>
          <a:p>
            <a:pPr marL="0" lvl="0" indent="0" algn="l" rtl="0">
              <a:spcBef>
                <a:spcPts val="1000"/>
              </a:spcBef>
              <a:spcAft>
                <a:spcPts val="0"/>
              </a:spcAft>
              <a:buClr>
                <a:schemeClr val="dk1"/>
              </a:buClr>
              <a:buSzPct val="53571"/>
              <a:buFont typeface="Arial"/>
              <a:buNone/>
            </a:pPr>
            <a:endParaRPr dirty="0"/>
          </a:p>
          <a:p>
            <a:pPr marL="0" lvl="0" indent="0" algn="l" rtl="0">
              <a:spcBef>
                <a:spcPts val="1000"/>
              </a:spcBef>
              <a:spcAft>
                <a:spcPts val="0"/>
              </a:spcAft>
              <a:buNone/>
            </a:pPr>
            <a:endParaRPr dirty="0"/>
          </a:p>
        </p:txBody>
      </p:sp>
      <p:pic>
        <p:nvPicPr>
          <p:cNvPr id="131" name="Google Shape;131;g16576d6c566_1_5"/>
          <p:cNvPicPr preferRelativeResize="0"/>
          <p:nvPr/>
        </p:nvPicPr>
        <p:blipFill>
          <a:blip r:embed="rId3">
            <a:alphaModFix/>
          </a:blip>
          <a:stretch>
            <a:fillRect/>
          </a:stretch>
        </p:blipFill>
        <p:spPr>
          <a:xfrm>
            <a:off x="8791642" y="4086040"/>
            <a:ext cx="3150500" cy="674567"/>
          </a:xfrm>
          <a:prstGeom prst="rect">
            <a:avLst/>
          </a:prstGeom>
          <a:noFill/>
          <a:ln>
            <a:noFill/>
          </a:ln>
        </p:spPr>
      </p:pic>
      <p:pic>
        <p:nvPicPr>
          <p:cNvPr id="132" name="Google Shape;132;g16576d6c566_1_5"/>
          <p:cNvPicPr preferRelativeResize="0"/>
          <p:nvPr/>
        </p:nvPicPr>
        <p:blipFill>
          <a:blip r:embed="rId4">
            <a:alphaModFix/>
          </a:blip>
          <a:stretch>
            <a:fillRect/>
          </a:stretch>
        </p:blipFill>
        <p:spPr>
          <a:xfrm>
            <a:off x="8882039" y="2294665"/>
            <a:ext cx="3108296" cy="816567"/>
          </a:xfrm>
          <a:prstGeom prst="rect">
            <a:avLst/>
          </a:prstGeom>
          <a:noFill/>
          <a:ln>
            <a:noFill/>
          </a:ln>
        </p:spPr>
      </p:pic>
      <p:pic>
        <p:nvPicPr>
          <p:cNvPr id="3" name="Picture 2">
            <a:extLst>
              <a:ext uri="{FF2B5EF4-FFF2-40B4-BE49-F238E27FC236}">
                <a16:creationId xmlns:a16="http://schemas.microsoft.com/office/drawing/2014/main" id="{7BBDB2D5-5C9F-EA8D-677E-15A20CD7EC6D}"/>
              </a:ext>
            </a:extLst>
          </p:cNvPr>
          <p:cNvPicPr>
            <a:picLocks noChangeAspect="1"/>
          </p:cNvPicPr>
          <p:nvPr/>
        </p:nvPicPr>
        <p:blipFill rotWithShape="1">
          <a:blip r:embed="rId5">
            <a:extLst>
              <a:ext uri="{28A0092B-C50C-407E-A947-70E740481C1C}">
                <a14:useLocalDpi xmlns:a14="http://schemas.microsoft.com/office/drawing/2010/main" val="0"/>
              </a:ext>
            </a:extLst>
          </a:blip>
          <a:srcRect l="5232" t="14028" r="6872" b="20362"/>
          <a:stretch/>
        </p:blipFill>
        <p:spPr bwMode="auto">
          <a:xfrm>
            <a:off x="8732377" y="950636"/>
            <a:ext cx="3407621" cy="76350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16576d6c566_1_619"/>
          <p:cNvSpPr txBox="1">
            <a:spLocks noGrp="1"/>
          </p:cNvSpPr>
          <p:nvPr>
            <p:ph type="title"/>
          </p:nvPr>
        </p:nvSpPr>
        <p:spPr>
          <a:xfrm>
            <a:off x="0" y="0"/>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Definition: Self Advocacy</a:t>
            </a:r>
            <a:endParaRPr dirty="0"/>
          </a:p>
        </p:txBody>
      </p:sp>
      <p:sp>
        <p:nvSpPr>
          <p:cNvPr id="384" name="Google Shape;384;g16576d6c566_1_619"/>
          <p:cNvSpPr txBox="1">
            <a:spLocks noGrp="1"/>
          </p:cNvSpPr>
          <p:nvPr>
            <p:ph type="body" idx="1"/>
          </p:nvPr>
        </p:nvSpPr>
        <p:spPr>
          <a:xfrm>
            <a:off x="0" y="746100"/>
            <a:ext cx="11360700" cy="4555200"/>
          </a:xfrm>
          <a:prstGeom prst="rect">
            <a:avLst/>
          </a:prstGeom>
        </p:spPr>
        <p:txBody>
          <a:bodyPr spcFirstLastPara="1" wrap="square" lIns="91425" tIns="45700" rIns="91425" bIns="45700" anchor="t" anchorCtr="0">
            <a:normAutofit/>
          </a:bodyPr>
          <a:lstStyle/>
          <a:p>
            <a:pPr marL="609600" lvl="0" indent="-406400" algn="l" rtl="0">
              <a:lnSpc>
                <a:spcPct val="100000"/>
              </a:lnSpc>
              <a:spcBef>
                <a:spcPts val="1600"/>
              </a:spcBef>
              <a:spcAft>
                <a:spcPts val="0"/>
              </a:spcAft>
              <a:buClr>
                <a:schemeClr val="dk1"/>
              </a:buClr>
              <a:buSzPts val="1600"/>
              <a:buChar char="•"/>
            </a:pPr>
            <a:r>
              <a:rPr lang="en-US" sz="2400" dirty="0"/>
              <a:t>R</a:t>
            </a:r>
            <a:r>
              <a:rPr lang="en-US" sz="2400" dirty="0">
                <a:solidFill>
                  <a:schemeClr val="dk1"/>
                </a:solidFill>
              </a:rPr>
              <a:t>efers to an individual's ability to effectively communicate, convey, negotiate or assert his or her own interests, desires, needs, and rights (</a:t>
            </a:r>
            <a:r>
              <a:rPr lang="en-US" sz="2400" dirty="0" err="1">
                <a:solidFill>
                  <a:schemeClr val="dk1"/>
                </a:solidFill>
              </a:rPr>
              <a:t>VanReusen</a:t>
            </a:r>
            <a:r>
              <a:rPr lang="en-US" sz="2400" dirty="0">
                <a:solidFill>
                  <a:schemeClr val="dk1"/>
                </a:solidFill>
              </a:rPr>
              <a:t> et al., 1994).</a:t>
            </a:r>
            <a:endParaRPr lang="en-US" sz="2400" dirty="0"/>
          </a:p>
          <a:p>
            <a:pPr marL="609600" lvl="0" indent="-406400" algn="l" rtl="0">
              <a:lnSpc>
                <a:spcPct val="100000"/>
              </a:lnSpc>
              <a:spcBef>
                <a:spcPts val="1600"/>
              </a:spcBef>
              <a:spcAft>
                <a:spcPts val="0"/>
              </a:spcAft>
              <a:buClr>
                <a:schemeClr val="dk1"/>
              </a:buClr>
              <a:buSzPts val="1600"/>
              <a:buChar char="•"/>
            </a:pPr>
            <a:r>
              <a:rPr lang="en-US" sz="2400" dirty="0"/>
              <a:t>M</a:t>
            </a:r>
            <a:r>
              <a:rPr lang="en-US" sz="2400" dirty="0">
                <a:solidFill>
                  <a:schemeClr val="dk1"/>
                </a:solidFill>
              </a:rPr>
              <a:t>eans understanding your strengths and needs, identifying your personal goals, knowing your legal rights and responsibilities, and communicating these to others.</a:t>
            </a:r>
            <a:endParaRPr lang="en-US" sz="2400" dirty="0"/>
          </a:p>
          <a:p>
            <a:pPr marL="609600" lvl="0" indent="-406400" algn="l" rtl="0">
              <a:lnSpc>
                <a:spcPct val="100000"/>
              </a:lnSpc>
              <a:spcBef>
                <a:spcPts val="1600"/>
              </a:spcBef>
              <a:spcAft>
                <a:spcPts val="0"/>
              </a:spcAft>
              <a:buClr>
                <a:schemeClr val="dk1"/>
              </a:buClr>
              <a:buSzPts val="1600"/>
              <a:buChar char="•"/>
            </a:pPr>
            <a:r>
              <a:rPr lang="en-US" sz="2400" dirty="0"/>
              <a:t>S</a:t>
            </a:r>
            <a:r>
              <a:rPr lang="en-US" sz="2400" dirty="0">
                <a:solidFill>
                  <a:schemeClr val="dk1"/>
                </a:solidFill>
              </a:rPr>
              <a:t>peaking up for oneself! (</a:t>
            </a:r>
            <a:r>
              <a:rPr lang="en-US" sz="2400" u="sng" dirty="0">
                <a:solidFill>
                  <a:schemeClr val="hlink"/>
                </a:solidFill>
                <a:hlinkClick r:id="rId3"/>
              </a:rPr>
              <a:t>https://cedwvu.org/resources/types-of-advocacy/</a:t>
            </a:r>
            <a:r>
              <a:rPr lang="en-US" sz="2400" dirty="0">
                <a:solidFill>
                  <a:schemeClr val="dk1"/>
                </a:solidFill>
              </a:rPr>
              <a:t>) </a:t>
            </a:r>
            <a:endParaRPr sz="2400" dirty="0">
              <a:solidFill>
                <a:schemeClr val="dk1"/>
              </a:solidFill>
            </a:endParaRPr>
          </a:p>
          <a:p>
            <a:pPr marL="609600" lvl="0" indent="0" algn="l" rtl="0">
              <a:lnSpc>
                <a:spcPct val="100000"/>
              </a:lnSpc>
              <a:spcBef>
                <a:spcPts val="3200"/>
              </a:spcBef>
              <a:spcAft>
                <a:spcPts val="0"/>
              </a:spcAft>
              <a:buNone/>
            </a:pPr>
            <a:endParaRPr sz="1600" dirty="0">
              <a:solidFill>
                <a:schemeClr val="dk1"/>
              </a:solidFill>
            </a:endParaRPr>
          </a:p>
          <a:p>
            <a:pPr marL="0" lvl="0" indent="0" algn="l" rtl="0">
              <a:spcBef>
                <a:spcPts val="3200"/>
              </a:spcBef>
              <a:spcAft>
                <a:spcPts val="0"/>
              </a:spcAft>
              <a:buNone/>
            </a:pPr>
            <a:endParaRPr dirty="0"/>
          </a:p>
        </p:txBody>
      </p:sp>
      <p:pic>
        <p:nvPicPr>
          <p:cNvPr id="385" name="Google Shape;385;g16576d6c566_1_619"/>
          <p:cNvPicPr preferRelativeResize="0"/>
          <p:nvPr/>
        </p:nvPicPr>
        <p:blipFill>
          <a:blip r:embed="rId4">
            <a:alphaModFix/>
          </a:blip>
          <a:stretch>
            <a:fillRect/>
          </a:stretch>
        </p:blipFill>
        <p:spPr>
          <a:xfrm>
            <a:off x="1819921" y="3366876"/>
            <a:ext cx="7513129" cy="33788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16576d6c566_1_625"/>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Success Stories </a:t>
            </a:r>
            <a:endParaRPr/>
          </a:p>
        </p:txBody>
      </p:sp>
      <p:sp>
        <p:nvSpPr>
          <p:cNvPr id="391" name="Google Shape;391;g16576d6c566_1_625"/>
          <p:cNvSpPr txBox="1">
            <a:spLocks noGrp="1"/>
          </p:cNvSpPr>
          <p:nvPr>
            <p:ph type="body" idx="1"/>
          </p:nvPr>
        </p:nvSpPr>
        <p:spPr>
          <a:xfrm>
            <a:off x="415600" y="1536633"/>
            <a:ext cx="11360700" cy="50559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a:t>Accommodations for during school</a:t>
            </a:r>
            <a:endParaRPr/>
          </a:p>
          <a:p>
            <a:pPr marL="0" lvl="0" indent="609600" algn="l" rtl="0">
              <a:spcBef>
                <a:spcPts val="1000"/>
              </a:spcBef>
              <a:spcAft>
                <a:spcPts val="0"/>
              </a:spcAft>
              <a:buNone/>
            </a:pPr>
            <a:r>
              <a:rPr lang="en-US"/>
              <a:t>Service Dog Accommodation for during class</a:t>
            </a:r>
            <a:endParaRPr/>
          </a:p>
          <a:p>
            <a:pPr marL="0" lvl="0" indent="609600" algn="l" rtl="0">
              <a:spcBef>
                <a:spcPts val="1000"/>
              </a:spcBef>
              <a:spcAft>
                <a:spcPts val="0"/>
              </a:spcAft>
              <a:buNone/>
            </a:pPr>
            <a:r>
              <a:rPr lang="en-US"/>
              <a:t>Essential functions to perform tasks in lab and clinics</a:t>
            </a:r>
            <a:endParaRPr/>
          </a:p>
          <a:p>
            <a:pPr marL="0" lvl="0" indent="0" algn="l" rtl="0">
              <a:spcBef>
                <a:spcPts val="1000"/>
              </a:spcBef>
              <a:spcAft>
                <a:spcPts val="0"/>
              </a:spcAft>
              <a:buNone/>
            </a:pPr>
            <a:r>
              <a:rPr lang="en-US"/>
              <a:t>Portfolios have guided job searches</a:t>
            </a:r>
            <a:endParaRPr/>
          </a:p>
          <a:p>
            <a:pPr marL="0" lvl="0" indent="0" algn="l" rtl="0">
              <a:spcBef>
                <a:spcPts val="1000"/>
              </a:spcBef>
              <a:spcAft>
                <a:spcPts val="0"/>
              </a:spcAft>
              <a:buNone/>
            </a:pPr>
            <a:r>
              <a:rPr lang="en-US"/>
              <a:t>Mock interviews: various formats: round robin interviews, group interview, team interview: reduce anxiety of those going on interviews</a:t>
            </a:r>
            <a:endParaRPr/>
          </a:p>
          <a:p>
            <a:pPr marL="0" lvl="0" indent="0" algn="l" rtl="0">
              <a:spcBef>
                <a:spcPts val="1000"/>
              </a:spcBef>
              <a:spcAft>
                <a:spcPts val="0"/>
              </a:spcAft>
              <a:buNone/>
            </a:pPr>
            <a:r>
              <a:rPr lang="en-US"/>
              <a:t>Video interviews for self critique</a:t>
            </a:r>
            <a:endParaRPr/>
          </a:p>
          <a:p>
            <a:pPr marL="0" lvl="0" indent="0" algn="l" rtl="0">
              <a:spcBef>
                <a:spcPts val="1000"/>
              </a:spcBef>
              <a:spcAft>
                <a:spcPts val="0"/>
              </a:spcAft>
              <a:buNone/>
            </a:pPr>
            <a:r>
              <a:rPr lang="en-US"/>
              <a:t>Increased number of post graduate applications to residencies</a:t>
            </a:r>
            <a:endParaRPr/>
          </a:p>
          <a:p>
            <a:pPr marL="0" lvl="0" indent="0" algn="l" rtl="0">
              <a:spcBef>
                <a:spcPts val="1000"/>
              </a:spcBef>
              <a:spcAft>
                <a:spcPts val="0"/>
              </a:spcAft>
              <a:buNone/>
            </a:pPr>
            <a:r>
              <a:rPr lang="en-US"/>
              <a:t>Communication in clinic examples: CI doing a test/measure different than student taught, on day one student has a full patient load, Need a different feedback style (too much/too little)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16576d6c566_1_630"/>
          <p:cNvSpPr txBox="1">
            <a:spLocks noGrp="1"/>
          </p:cNvSpPr>
          <p:nvPr>
            <p:ph type="ctrTitle"/>
          </p:nvPr>
        </p:nvSpPr>
        <p:spPr>
          <a:xfrm>
            <a:off x="262975" y="430234"/>
            <a:ext cx="12192000" cy="3183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a:t>Organizational/Facility Advocacy</a:t>
            </a:r>
            <a:endParaRPr/>
          </a:p>
        </p:txBody>
      </p:sp>
      <p:sp>
        <p:nvSpPr>
          <p:cNvPr id="397" name="Google Shape;397;g16576d6c566_1_630"/>
          <p:cNvSpPr txBox="1">
            <a:spLocks noGrp="1"/>
          </p:cNvSpPr>
          <p:nvPr>
            <p:ph type="subTitle" idx="1"/>
          </p:nvPr>
        </p:nvSpPr>
        <p:spPr>
          <a:xfrm>
            <a:off x="384125" y="4318042"/>
            <a:ext cx="12192000" cy="2207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16576d6c566_1_635"/>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Definition</a:t>
            </a:r>
            <a:endParaRPr dirty="0"/>
          </a:p>
        </p:txBody>
      </p:sp>
      <p:sp>
        <p:nvSpPr>
          <p:cNvPr id="403" name="Google Shape;403;g16576d6c566_1_635"/>
          <p:cNvSpPr txBox="1">
            <a:spLocks noGrp="1"/>
          </p:cNvSpPr>
          <p:nvPr>
            <p:ph type="body" idx="1"/>
          </p:nvPr>
        </p:nvSpPr>
        <p:spPr>
          <a:xfrm>
            <a:off x="861134" y="1809056"/>
            <a:ext cx="10952180"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highlight>
                  <a:srgbClr val="FFFFFF"/>
                </a:highlight>
                <a:latin typeface="Calibri" panose="020F0502020204030204" pitchFamily="34" charset="0"/>
                <a:ea typeface="Roboto"/>
                <a:cs typeface="Calibri" panose="020F0502020204030204" pitchFamily="34" charset="0"/>
                <a:sym typeface="Roboto"/>
              </a:rPr>
              <a:t>O</a:t>
            </a:r>
            <a:r>
              <a:rPr lang="en-US" dirty="0">
                <a:solidFill>
                  <a:schemeClr val="dk1"/>
                </a:solidFill>
                <a:highlight>
                  <a:srgbClr val="FFFFFF"/>
                </a:highlight>
                <a:latin typeface="Calibri" panose="020F0502020204030204" pitchFamily="34" charset="0"/>
                <a:ea typeface="Roboto"/>
                <a:cs typeface="Calibri" panose="020F0502020204030204" pitchFamily="34" charset="0"/>
                <a:sym typeface="Roboto"/>
              </a:rPr>
              <a:t>rganizational advocacy offers a new way to look at the interaction between people and their organizations and their community</a:t>
            </a:r>
            <a:endParaRPr dirty="0">
              <a:solidFill>
                <a:schemeClr val="dk1"/>
              </a:solidFill>
              <a:highlight>
                <a:srgbClr val="FFFFFF"/>
              </a:highlight>
              <a:latin typeface="Calibri" panose="020F0502020204030204" pitchFamily="34" charset="0"/>
              <a:ea typeface="Roboto"/>
              <a:cs typeface="Calibri" panose="020F0502020204030204" pitchFamily="34" charset="0"/>
              <a:sym typeface="Roboto"/>
            </a:endParaRPr>
          </a:p>
          <a:p>
            <a:pPr marL="0" lvl="0" indent="0" algn="l" rtl="0">
              <a:spcBef>
                <a:spcPts val="1000"/>
              </a:spcBef>
              <a:spcAft>
                <a:spcPts val="0"/>
              </a:spcAft>
              <a:buNone/>
            </a:pPr>
            <a:endParaRPr lang="en-US" dirty="0">
              <a:solidFill>
                <a:schemeClr val="dk1"/>
              </a:solidFill>
              <a:highlight>
                <a:srgbClr val="FFFFFF"/>
              </a:highlight>
              <a:latin typeface="Calibri" panose="020F0502020204030204" pitchFamily="34" charset="0"/>
              <a:ea typeface="Roboto"/>
              <a:cs typeface="Calibri" panose="020F0502020204030204" pitchFamily="34" charset="0"/>
              <a:sym typeface="Roboto"/>
            </a:endParaRPr>
          </a:p>
          <a:p>
            <a:pPr marL="0" lvl="0" indent="0" algn="l" rtl="0">
              <a:spcBef>
                <a:spcPts val="1000"/>
              </a:spcBef>
              <a:spcAft>
                <a:spcPts val="0"/>
              </a:spcAft>
              <a:buNone/>
            </a:pPr>
            <a:r>
              <a:rPr lang="en-US" dirty="0">
                <a:solidFill>
                  <a:schemeClr val="dk1"/>
                </a:solidFill>
                <a:highlight>
                  <a:srgbClr val="FFFFFF"/>
                </a:highlight>
                <a:latin typeface="Calibri" panose="020F0502020204030204" pitchFamily="34" charset="0"/>
                <a:ea typeface="Roboto"/>
                <a:cs typeface="Calibri" panose="020F0502020204030204" pitchFamily="34" charset="0"/>
                <a:sym typeface="Roboto"/>
              </a:rPr>
              <a:t>Central Values that drive the recommendations and experiences</a:t>
            </a:r>
            <a:endParaRPr dirty="0">
              <a:solidFill>
                <a:schemeClr val="dk1"/>
              </a:solidFill>
              <a:highlight>
                <a:srgbClr val="FFFFFF"/>
              </a:highlight>
              <a:latin typeface="Calibri" panose="020F0502020204030204" pitchFamily="34" charset="0"/>
              <a:ea typeface="Roboto"/>
              <a:cs typeface="Calibri" panose="020F0502020204030204" pitchFamily="34" charset="0"/>
              <a:sym typeface="Roboto"/>
            </a:endParaRPr>
          </a:p>
          <a:p>
            <a:pPr marL="0" lvl="0" indent="0" algn="l" rtl="0">
              <a:spcBef>
                <a:spcPts val="1000"/>
              </a:spcBef>
              <a:spcAft>
                <a:spcPts val="0"/>
              </a:spcAft>
              <a:buNone/>
            </a:pPr>
            <a:r>
              <a:rPr lang="en-US" dirty="0">
                <a:solidFill>
                  <a:srgbClr val="4D5156"/>
                </a:solidFill>
                <a:highlight>
                  <a:srgbClr val="FFFFFF"/>
                </a:highlight>
                <a:latin typeface="Calibri" panose="020F0502020204030204" pitchFamily="34" charset="0"/>
                <a:ea typeface="Roboto"/>
                <a:cs typeface="Calibri" panose="020F0502020204030204" pitchFamily="34" charset="0"/>
                <a:sym typeface="Roboto"/>
              </a:rPr>
              <a:t>sharing and communicating the mission of the organization to others, activities sometimes referred to as ambassadorship</a:t>
            </a:r>
            <a:endParaRPr dirty="0">
              <a:solidFill>
                <a:schemeClr val="dk1"/>
              </a:solidFill>
              <a:highlight>
                <a:srgbClr val="FFFFFF"/>
              </a:highlight>
              <a:latin typeface="Calibri" panose="020F0502020204030204" pitchFamily="34" charset="0"/>
              <a:ea typeface="Roboto"/>
              <a:cs typeface="Calibri" panose="020F0502020204030204" pitchFamily="34" charset="0"/>
              <a:sym typeface="Roboto"/>
            </a:endParaRPr>
          </a:p>
          <a:p>
            <a:pPr marL="0" lvl="0" indent="0" algn="l" rtl="0">
              <a:spcBef>
                <a:spcPts val="1000"/>
              </a:spcBef>
              <a:spcAft>
                <a:spcPts val="0"/>
              </a:spcAft>
              <a:buNone/>
            </a:pPr>
            <a:endParaRPr lang="en-US" dirty="0">
              <a:solidFill>
                <a:srgbClr val="4D5156"/>
              </a:solidFill>
              <a:highlight>
                <a:srgbClr val="FFFFFF"/>
              </a:highlight>
              <a:latin typeface="Calibri" panose="020F0502020204030204" pitchFamily="34" charset="0"/>
              <a:ea typeface="Roboto"/>
              <a:cs typeface="Calibri" panose="020F0502020204030204" pitchFamily="34" charset="0"/>
              <a:sym typeface="Roboto"/>
            </a:endParaRPr>
          </a:p>
          <a:p>
            <a:pPr marL="0" lvl="0" indent="0" algn="l" rtl="0">
              <a:spcBef>
                <a:spcPts val="1000"/>
              </a:spcBef>
              <a:spcAft>
                <a:spcPts val="0"/>
              </a:spcAft>
              <a:buNone/>
            </a:pPr>
            <a:r>
              <a:rPr lang="en-US" dirty="0">
                <a:solidFill>
                  <a:srgbClr val="4D5156"/>
                </a:solidFill>
                <a:highlight>
                  <a:srgbClr val="FFFFFF"/>
                </a:highlight>
                <a:latin typeface="Calibri" panose="020F0502020204030204" pitchFamily="34" charset="0"/>
                <a:ea typeface="Roboto"/>
                <a:cs typeface="Calibri" panose="020F0502020204030204" pitchFamily="34" charset="0"/>
                <a:sym typeface="Roboto"/>
              </a:rPr>
              <a:t>Educate others about your organization</a:t>
            </a:r>
            <a:endParaRPr dirty="0">
              <a:solidFill>
                <a:srgbClr val="4D5156"/>
              </a:solidFill>
              <a:highlight>
                <a:srgbClr val="FFFFFF"/>
              </a:highlight>
              <a:latin typeface="Calibri" panose="020F0502020204030204" pitchFamily="34" charset="0"/>
              <a:ea typeface="Roboto"/>
              <a:cs typeface="Calibri" panose="020F0502020204030204" pitchFamily="34" charset="0"/>
              <a:sym typeface="Roboto"/>
            </a:endParaRPr>
          </a:p>
          <a:p>
            <a:pPr marL="0" lvl="0" indent="0" algn="l" rtl="0">
              <a:spcBef>
                <a:spcPts val="1000"/>
              </a:spcBef>
              <a:spcAft>
                <a:spcPts val="0"/>
              </a:spcAft>
              <a:buNone/>
            </a:pPr>
            <a:endParaRPr dirty="0">
              <a:solidFill>
                <a:srgbClr val="4D5156"/>
              </a:solidFill>
              <a:highlight>
                <a:srgbClr val="FFFFFF"/>
              </a:highlight>
              <a:latin typeface="Calibri" panose="020F0502020204030204" pitchFamily="34" charset="0"/>
              <a:ea typeface="Roboto"/>
              <a:cs typeface="Calibri" panose="020F0502020204030204" pitchFamily="34" charset="0"/>
              <a:sym typeface="Roboto"/>
            </a:endParaRPr>
          </a:p>
          <a:p>
            <a:pPr marL="0" lvl="0" indent="0" algn="l" rtl="0">
              <a:spcBef>
                <a:spcPts val="1000"/>
              </a:spcBef>
              <a:spcAft>
                <a:spcPts val="0"/>
              </a:spcAft>
              <a:buNone/>
            </a:pPr>
            <a:endParaRPr dirty="0">
              <a:solidFill>
                <a:srgbClr val="4D5156"/>
              </a:solidFill>
              <a:highlight>
                <a:srgbClr val="FFFFFF"/>
              </a:highlight>
              <a:latin typeface="Calibri" panose="020F0502020204030204" pitchFamily="34" charset="0"/>
              <a:ea typeface="Roboto"/>
              <a:cs typeface="Calibri" panose="020F0502020204030204" pitchFamily="34" charset="0"/>
              <a:sym typeface="Roboto"/>
            </a:endParaRPr>
          </a:p>
          <a:p>
            <a:pPr marL="0" lvl="0" indent="0" algn="l" rtl="0">
              <a:spcBef>
                <a:spcPts val="1000"/>
              </a:spcBef>
              <a:spcAft>
                <a:spcPts val="0"/>
              </a:spcAft>
              <a:buNone/>
            </a:pPr>
            <a:endParaRPr sz="1600" dirty="0">
              <a:solidFill>
                <a:schemeClr val="dk1"/>
              </a:solidFill>
              <a:highlight>
                <a:srgbClr val="FFFFFF"/>
              </a:highlight>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EE63A7-3D34-69CB-24D0-610195310B73}"/>
              </a:ext>
            </a:extLst>
          </p:cNvPr>
          <p:cNvSpPr>
            <a:spLocks noGrp="1"/>
          </p:cNvSpPr>
          <p:nvPr>
            <p:ph type="body" idx="1"/>
          </p:nvPr>
        </p:nvSpPr>
        <p:spPr>
          <a:xfrm>
            <a:off x="688868" y="420534"/>
            <a:ext cx="5157787" cy="823912"/>
          </a:xfrm>
        </p:spPr>
        <p:txBody>
          <a:bodyPr/>
          <a:lstStyle/>
          <a:p>
            <a:r>
              <a:rPr lang="en-US" dirty="0"/>
              <a:t>Internal Advocacy		</a:t>
            </a:r>
          </a:p>
        </p:txBody>
      </p:sp>
      <p:sp>
        <p:nvSpPr>
          <p:cNvPr id="7" name="Text Placeholder 6">
            <a:extLst>
              <a:ext uri="{FF2B5EF4-FFF2-40B4-BE49-F238E27FC236}">
                <a16:creationId xmlns:a16="http://schemas.microsoft.com/office/drawing/2014/main" id="{DFA0CC62-47F9-A4DA-30C2-179255F4142C}"/>
              </a:ext>
            </a:extLst>
          </p:cNvPr>
          <p:cNvSpPr>
            <a:spLocks noGrp="1"/>
          </p:cNvSpPr>
          <p:nvPr>
            <p:ph type="body" idx="2"/>
          </p:nvPr>
        </p:nvSpPr>
        <p:spPr>
          <a:xfrm>
            <a:off x="688867" y="1263773"/>
            <a:ext cx="5157787" cy="3684588"/>
          </a:xfrm>
        </p:spPr>
        <p:txBody>
          <a:bodyPr/>
          <a:lstStyle/>
          <a:p>
            <a:r>
              <a:rPr lang="en-US" dirty="0"/>
              <a:t>Benefit of PT</a:t>
            </a:r>
          </a:p>
          <a:p>
            <a:r>
              <a:rPr lang="en-US" dirty="0"/>
              <a:t>When to refer to PT</a:t>
            </a:r>
          </a:p>
          <a:p>
            <a:r>
              <a:rPr lang="en-US" dirty="0"/>
              <a:t>PT role in Healthcare team</a:t>
            </a:r>
          </a:p>
          <a:p>
            <a:r>
              <a:rPr lang="en-US" dirty="0"/>
              <a:t>Ergonomics assessment/training of other departments </a:t>
            </a:r>
          </a:p>
          <a:p>
            <a:endParaRPr lang="en-US" dirty="0"/>
          </a:p>
        </p:txBody>
      </p:sp>
      <p:sp>
        <p:nvSpPr>
          <p:cNvPr id="8" name="Text Placeholder 7">
            <a:extLst>
              <a:ext uri="{FF2B5EF4-FFF2-40B4-BE49-F238E27FC236}">
                <a16:creationId xmlns:a16="http://schemas.microsoft.com/office/drawing/2014/main" id="{6031568F-21C6-8EE8-35BA-EDB37DABB03E}"/>
              </a:ext>
            </a:extLst>
          </p:cNvPr>
          <p:cNvSpPr>
            <a:spLocks noGrp="1"/>
          </p:cNvSpPr>
          <p:nvPr>
            <p:ph type="body" idx="3"/>
          </p:nvPr>
        </p:nvSpPr>
        <p:spPr>
          <a:xfrm>
            <a:off x="6345347" y="757886"/>
            <a:ext cx="5183188" cy="823912"/>
          </a:xfrm>
        </p:spPr>
        <p:txBody>
          <a:bodyPr/>
          <a:lstStyle/>
          <a:p>
            <a:r>
              <a:rPr lang="en-US" dirty="0"/>
              <a:t>External Advocacy</a:t>
            </a:r>
          </a:p>
        </p:txBody>
      </p:sp>
      <p:sp>
        <p:nvSpPr>
          <p:cNvPr id="9" name="Text Placeholder 8">
            <a:extLst>
              <a:ext uri="{FF2B5EF4-FFF2-40B4-BE49-F238E27FC236}">
                <a16:creationId xmlns:a16="http://schemas.microsoft.com/office/drawing/2014/main" id="{4A06CB0D-7A48-53F2-8D63-5C69697BB28B}"/>
              </a:ext>
            </a:extLst>
          </p:cNvPr>
          <p:cNvSpPr>
            <a:spLocks noGrp="1"/>
          </p:cNvSpPr>
          <p:nvPr>
            <p:ph type="body" idx="4"/>
          </p:nvPr>
        </p:nvSpPr>
        <p:spPr>
          <a:xfrm>
            <a:off x="6319945" y="1679452"/>
            <a:ext cx="5183188" cy="3684588"/>
          </a:xfrm>
        </p:spPr>
        <p:txBody>
          <a:bodyPr/>
          <a:lstStyle/>
          <a:p>
            <a:r>
              <a:rPr lang="en-US" dirty="0" err="1"/>
              <a:t>Advertizing</a:t>
            </a:r>
            <a:r>
              <a:rPr lang="en-US" dirty="0"/>
              <a:t> your organization at community events</a:t>
            </a:r>
          </a:p>
          <a:p>
            <a:r>
              <a:rPr lang="en-US" dirty="0"/>
              <a:t>Community health fairs</a:t>
            </a:r>
          </a:p>
        </p:txBody>
      </p:sp>
    </p:spTree>
    <p:extLst>
      <p:ext uri="{BB962C8B-B14F-4D97-AF65-F5344CB8AC3E}">
        <p14:creationId xmlns:p14="http://schemas.microsoft.com/office/powerpoint/2010/main" val="4161647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16576d6c566_1_640"/>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Success Stories </a:t>
            </a:r>
            <a:endParaRPr/>
          </a:p>
        </p:txBody>
      </p:sp>
      <p:sp>
        <p:nvSpPr>
          <p:cNvPr id="409" name="Google Shape;409;g16576d6c566_1_640"/>
          <p:cNvSpPr txBox="1">
            <a:spLocks noGrp="1"/>
          </p:cNvSpPr>
          <p:nvPr>
            <p:ph type="body" idx="1"/>
          </p:nvPr>
        </p:nvSpPr>
        <p:spPr>
          <a:xfrm>
            <a:off x="554133" y="2048844"/>
            <a:ext cx="15147600"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Faculty PT Practice on Campus</a:t>
            </a:r>
            <a:endParaRPr/>
          </a:p>
          <a:p>
            <a:pPr marL="0" lvl="0" indent="0" algn="l" rtl="0">
              <a:spcBef>
                <a:spcPts val="1000"/>
              </a:spcBef>
              <a:spcAft>
                <a:spcPts val="0"/>
              </a:spcAft>
              <a:buNone/>
            </a:pPr>
            <a:r>
              <a:rPr lang="en-US"/>
              <a:t>Outreach ProBono Clinics</a:t>
            </a:r>
            <a:endParaRPr/>
          </a:p>
          <a:p>
            <a:pPr marL="0" lvl="0" indent="0" algn="l" rtl="0">
              <a:spcBef>
                <a:spcPts val="1000"/>
              </a:spcBef>
              <a:spcAft>
                <a:spcPts val="0"/>
              </a:spcAft>
              <a:buNone/>
            </a:pPr>
            <a:r>
              <a:rPr lang="en-US"/>
              <a:t>Service to community: </a:t>
            </a:r>
            <a:endParaRPr/>
          </a:p>
          <a:p>
            <a:pPr marL="0" lvl="0" indent="609600" algn="l" rtl="0">
              <a:spcBef>
                <a:spcPts val="1000"/>
              </a:spcBef>
              <a:spcAft>
                <a:spcPts val="0"/>
              </a:spcAft>
              <a:buNone/>
            </a:pPr>
            <a:r>
              <a:rPr lang="en-US"/>
              <a:t>Special Olympics FUNfitness, </a:t>
            </a:r>
            <a:endParaRPr/>
          </a:p>
          <a:p>
            <a:pPr marL="0" lvl="0" indent="609600" algn="l" rtl="0">
              <a:spcBef>
                <a:spcPts val="1000"/>
              </a:spcBef>
              <a:spcAft>
                <a:spcPts val="0"/>
              </a:spcAft>
              <a:buNone/>
            </a:pPr>
            <a:r>
              <a:rPr lang="en-US"/>
              <a:t>Booths at Community Fairs/Marathons</a:t>
            </a:r>
            <a:endParaRPr/>
          </a:p>
          <a:p>
            <a:pPr marL="0" lvl="0" indent="0" algn="l" rtl="0">
              <a:spcBef>
                <a:spcPts val="1000"/>
              </a:spcBef>
              <a:spcAft>
                <a:spcPts val="0"/>
              </a:spcAft>
              <a:buNone/>
            </a:pPr>
            <a:r>
              <a:rPr lang="en-US"/>
              <a:t>	Stretching booth at 5K run, </a:t>
            </a:r>
            <a:endParaRPr/>
          </a:p>
          <a:p>
            <a:pPr marL="0" lvl="0" indent="609600" algn="l" rtl="0">
              <a:spcBef>
                <a:spcPts val="1000"/>
              </a:spcBef>
              <a:spcAft>
                <a:spcPts val="0"/>
              </a:spcAft>
              <a:buNone/>
            </a:pPr>
            <a:r>
              <a:rPr lang="en-US"/>
              <a:t>Teams for Alzheimer walks or other diseases/issues</a:t>
            </a:r>
            <a:endParaRPr/>
          </a:p>
          <a:p>
            <a:pPr marL="0" lvl="0" indent="0" algn="l" rtl="0">
              <a:spcBef>
                <a:spcPts val="100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g16576d6c566_1_645"/>
          <p:cNvPicPr preferRelativeResize="0"/>
          <p:nvPr/>
        </p:nvPicPr>
        <p:blipFill>
          <a:blip r:embed="rId3">
            <a:alphaModFix/>
          </a:blip>
          <a:stretch>
            <a:fillRect/>
          </a:stretch>
        </p:blipFill>
        <p:spPr>
          <a:xfrm>
            <a:off x="183467" y="203200"/>
            <a:ext cx="11469514" cy="64516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g16576d6c566_1_649"/>
          <p:cNvPicPr preferRelativeResize="0"/>
          <p:nvPr/>
        </p:nvPicPr>
        <p:blipFill>
          <a:blip r:embed="rId3">
            <a:alphaModFix/>
          </a:blip>
          <a:stretch>
            <a:fillRect/>
          </a:stretch>
        </p:blipFill>
        <p:spPr>
          <a:xfrm>
            <a:off x="1178533" y="203200"/>
            <a:ext cx="10238153" cy="66547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16576d6c566_1_653"/>
          <p:cNvSpPr txBox="1">
            <a:spLocks noGrp="1"/>
          </p:cNvSpPr>
          <p:nvPr>
            <p:ph type="title"/>
          </p:nvPr>
        </p:nvSpPr>
        <p:spPr>
          <a:xfrm>
            <a:off x="243415" y="125331"/>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Definition</a:t>
            </a:r>
            <a:endParaRPr dirty="0"/>
          </a:p>
        </p:txBody>
      </p:sp>
      <p:sp>
        <p:nvSpPr>
          <p:cNvPr id="425" name="Google Shape;425;g16576d6c566_1_653"/>
          <p:cNvSpPr txBox="1">
            <a:spLocks noGrp="1"/>
          </p:cNvSpPr>
          <p:nvPr>
            <p:ph type="body" idx="1"/>
          </p:nvPr>
        </p:nvSpPr>
        <p:spPr>
          <a:xfrm>
            <a:off x="243415" y="784500"/>
            <a:ext cx="11123720"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400" dirty="0">
                <a:solidFill>
                  <a:schemeClr val="dk1"/>
                </a:solidFill>
                <a:highlight>
                  <a:srgbClr val="FFFFFF"/>
                </a:highlight>
                <a:latin typeface="Calibri" panose="020F0502020204030204" pitchFamily="34" charset="0"/>
                <a:ea typeface="Roboto"/>
                <a:cs typeface="Calibri" panose="020F0502020204030204" pitchFamily="34" charset="0"/>
                <a:sym typeface="Roboto"/>
              </a:rPr>
              <a:t>Social advocacy is about looking at the problems of human rights and injustice from a systemic point of view.</a:t>
            </a:r>
            <a:endParaRPr lang="en-US" sz="2400" dirty="0">
              <a:highlight>
                <a:srgbClr val="FFFFFF"/>
              </a:highlight>
              <a:latin typeface="Calibri" panose="020F0502020204030204" pitchFamily="34" charset="0"/>
              <a:ea typeface="Roboto"/>
              <a:cs typeface="Calibri" panose="020F0502020204030204" pitchFamily="34" charset="0"/>
              <a:sym typeface="Roboto"/>
            </a:endParaRPr>
          </a:p>
          <a:p>
            <a:pPr marL="0" lvl="0" indent="0" algn="l" rtl="0">
              <a:spcBef>
                <a:spcPts val="1000"/>
              </a:spcBef>
              <a:spcAft>
                <a:spcPts val="0"/>
              </a:spcAft>
              <a:buNone/>
            </a:pPr>
            <a:endParaRPr lang="en-US" sz="2400" dirty="0">
              <a:solidFill>
                <a:srgbClr val="4D5156"/>
              </a:solidFill>
              <a:highlight>
                <a:srgbClr val="FFFFFF"/>
              </a:highlight>
              <a:latin typeface="Calibri" panose="020F0502020204030204" pitchFamily="34" charset="0"/>
              <a:ea typeface="Roboto"/>
              <a:cs typeface="Calibri" panose="020F0502020204030204" pitchFamily="34" charset="0"/>
              <a:sym typeface="Roboto"/>
            </a:endParaRPr>
          </a:p>
          <a:p>
            <a:pPr marL="0" lvl="0" indent="0" algn="l" rtl="0">
              <a:spcBef>
                <a:spcPts val="1000"/>
              </a:spcBef>
              <a:spcAft>
                <a:spcPts val="0"/>
              </a:spcAft>
              <a:buNone/>
            </a:pPr>
            <a:r>
              <a:rPr lang="en-US" sz="2400" dirty="0">
                <a:solidFill>
                  <a:srgbClr val="4D5156"/>
                </a:solidFill>
                <a:highlight>
                  <a:srgbClr val="FFFFFF"/>
                </a:highlight>
                <a:latin typeface="Calibri" panose="020F0502020204030204" pitchFamily="34" charset="0"/>
                <a:ea typeface="Roboto"/>
                <a:cs typeface="Calibri" panose="020F0502020204030204" pitchFamily="34" charset="0"/>
                <a:sym typeface="Roboto"/>
              </a:rPr>
              <a:t>While Advocacy is the act of supporting an idea, need, person, or group; social advocacy is the concept of empowering a team or group of individuals to support your a strategy by sharing content and connecting with a larger audience.</a:t>
            </a:r>
          </a:p>
          <a:p>
            <a:pPr marL="0" lvl="0" indent="0" algn="l" rtl="0">
              <a:spcBef>
                <a:spcPts val="1000"/>
              </a:spcBef>
              <a:spcAft>
                <a:spcPts val="0"/>
              </a:spcAft>
              <a:buNone/>
            </a:pPr>
            <a:endParaRPr lang="en-US" sz="2400" dirty="0">
              <a:solidFill>
                <a:srgbClr val="4D5156"/>
              </a:solidFill>
              <a:highlight>
                <a:srgbClr val="FFFFFF"/>
              </a:highlight>
              <a:latin typeface="Calibri" panose="020F0502020204030204" pitchFamily="34" charset="0"/>
              <a:ea typeface="Roboto"/>
              <a:cs typeface="Calibri" panose="020F0502020204030204" pitchFamily="34" charset="0"/>
              <a:sym typeface="Roboto"/>
            </a:endParaRPr>
          </a:p>
          <a:p>
            <a:pPr marL="0" lvl="0" indent="0" algn="l" rtl="0">
              <a:spcBef>
                <a:spcPts val="1000"/>
              </a:spcBef>
              <a:spcAft>
                <a:spcPts val="0"/>
              </a:spcAft>
              <a:buNone/>
            </a:pPr>
            <a:r>
              <a:rPr lang="en-US" sz="2400" dirty="0">
                <a:solidFill>
                  <a:srgbClr val="4D5156"/>
                </a:solidFill>
                <a:highlight>
                  <a:srgbClr val="FFFFFF"/>
                </a:highlight>
                <a:latin typeface="Calibri" panose="020F0502020204030204" pitchFamily="34" charset="0"/>
                <a:ea typeface="Roboto"/>
                <a:cs typeface="Calibri" panose="020F0502020204030204" pitchFamily="34" charset="0"/>
                <a:sym typeface="Roboto"/>
              </a:rPr>
              <a:t>Social advocacy is working to connect with like-minded people, </a:t>
            </a:r>
            <a:r>
              <a:rPr lang="en-US" sz="2400" dirty="0" err="1">
                <a:solidFill>
                  <a:srgbClr val="4D5156"/>
                </a:solidFill>
                <a:highlight>
                  <a:srgbClr val="FFFFFF"/>
                </a:highlight>
                <a:latin typeface="Calibri" panose="020F0502020204030204" pitchFamily="34" charset="0"/>
                <a:ea typeface="Roboto"/>
                <a:cs typeface="Calibri" panose="020F0502020204030204" pitchFamily="34" charset="0"/>
                <a:sym typeface="Roboto"/>
              </a:rPr>
              <a:t>organisations</a:t>
            </a:r>
            <a:r>
              <a:rPr lang="en-US" sz="2400" dirty="0">
                <a:solidFill>
                  <a:srgbClr val="4D5156"/>
                </a:solidFill>
                <a:highlight>
                  <a:srgbClr val="FFFFFF"/>
                </a:highlight>
                <a:latin typeface="Calibri" panose="020F0502020204030204" pitchFamily="34" charset="0"/>
                <a:ea typeface="Roboto"/>
                <a:cs typeface="Calibri" panose="020F0502020204030204" pitchFamily="34" charset="0"/>
                <a:sym typeface="Roboto"/>
              </a:rPr>
              <a:t>, groups, and institutions so that they can work together to achieve justice.</a:t>
            </a:r>
          </a:p>
          <a:p>
            <a:pPr marL="0" lvl="0" indent="0" algn="l" rtl="0">
              <a:spcBef>
                <a:spcPts val="1000"/>
              </a:spcBef>
              <a:spcAft>
                <a:spcPts val="0"/>
              </a:spcAft>
              <a:buNone/>
            </a:pPr>
            <a:endParaRPr lang="en-US" sz="2400" dirty="0">
              <a:solidFill>
                <a:srgbClr val="4D5156"/>
              </a:solidFill>
              <a:highlight>
                <a:srgbClr val="FFFFFF"/>
              </a:highlight>
              <a:latin typeface="Calibri" panose="020F0502020204030204" pitchFamily="34" charset="0"/>
              <a:ea typeface="Roboto"/>
              <a:cs typeface="Calibri" panose="020F0502020204030204" pitchFamily="34" charset="0"/>
              <a:sym typeface="Roboto"/>
            </a:endParaRPr>
          </a:p>
          <a:p>
            <a:pPr marL="0" lvl="0" indent="0" algn="l" rtl="0">
              <a:spcBef>
                <a:spcPts val="1000"/>
              </a:spcBef>
              <a:spcAft>
                <a:spcPts val="0"/>
              </a:spcAft>
              <a:buNone/>
            </a:pPr>
            <a:r>
              <a:rPr lang="en-US" sz="2400" dirty="0">
                <a:solidFill>
                  <a:srgbClr val="4D5156"/>
                </a:solidFill>
                <a:highlight>
                  <a:srgbClr val="FFFFFF"/>
                </a:highlight>
                <a:latin typeface="Calibri" panose="020F0502020204030204" pitchFamily="34" charset="0"/>
                <a:ea typeface="Roboto"/>
                <a:cs typeface="Calibri" panose="020F0502020204030204" pitchFamily="34" charset="0"/>
                <a:sym typeface="Roboto"/>
              </a:rPr>
              <a:t>***Strong connection to the Social Determinants of Health  which connects to the ICF module of patient care and Health Disparities </a:t>
            </a:r>
            <a:endParaRPr sz="2400" dirty="0">
              <a:solidFill>
                <a:srgbClr val="4D5156"/>
              </a:solidFill>
              <a:highlight>
                <a:srgbClr val="FFFFFF"/>
              </a:highlight>
              <a:latin typeface="Calibri" panose="020F0502020204030204" pitchFamily="34" charset="0"/>
              <a:ea typeface="Roboto"/>
              <a:cs typeface="Calibri" panose="020F0502020204030204" pitchFamily="34" charset="0"/>
              <a:sym typeface="Roboto"/>
            </a:endParaRPr>
          </a:p>
          <a:p>
            <a:pPr marL="609600" lvl="0" indent="0" algn="l" rtl="0">
              <a:lnSpc>
                <a:spcPct val="125000"/>
              </a:lnSpc>
              <a:spcBef>
                <a:spcPts val="1000"/>
              </a:spcBef>
              <a:spcAft>
                <a:spcPts val="0"/>
              </a:spcAft>
              <a:buNone/>
            </a:pPr>
            <a:endParaRPr sz="1600" dirty="0">
              <a:solidFill>
                <a:srgbClr val="4D5156"/>
              </a:solidFill>
              <a:highlight>
                <a:srgbClr val="FFFFFF"/>
              </a:highlight>
              <a:latin typeface="Roboto"/>
              <a:ea typeface="Roboto"/>
              <a:cs typeface="Roboto"/>
              <a:sym typeface="Roboto"/>
            </a:endParaRPr>
          </a:p>
          <a:p>
            <a:pPr marL="609600" lvl="0" indent="0" algn="l" rtl="0">
              <a:lnSpc>
                <a:spcPct val="125000"/>
              </a:lnSpc>
              <a:spcBef>
                <a:spcPts val="1000"/>
              </a:spcBef>
              <a:spcAft>
                <a:spcPts val="0"/>
              </a:spcAft>
              <a:buNone/>
            </a:pPr>
            <a:endParaRPr sz="1600" dirty="0">
              <a:solidFill>
                <a:srgbClr val="4D5156"/>
              </a:solidFill>
              <a:highlight>
                <a:srgbClr val="FFFFFF"/>
              </a:highlight>
              <a:latin typeface="Roboto"/>
              <a:ea typeface="Roboto"/>
              <a:cs typeface="Roboto"/>
              <a:sym typeface="Roboto"/>
            </a:endParaRPr>
          </a:p>
          <a:p>
            <a:pPr marL="0" lvl="0" indent="0" algn="l" rtl="0">
              <a:spcBef>
                <a:spcPts val="1000"/>
              </a:spcBef>
              <a:spcAft>
                <a:spcPts val="0"/>
              </a:spcAft>
              <a:buNone/>
            </a:pPr>
            <a:endParaRPr sz="1600" dirty="0">
              <a:solidFill>
                <a:schemeClr val="dk1"/>
              </a:solidFill>
              <a:highlight>
                <a:srgbClr val="FFFFFF"/>
              </a:highlight>
              <a:latin typeface="Roboto"/>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16576d6c566_1_658"/>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Health Advocacy</a:t>
            </a:r>
            <a:endParaRPr/>
          </a:p>
        </p:txBody>
      </p:sp>
      <p:sp>
        <p:nvSpPr>
          <p:cNvPr id="431" name="Google Shape;431;g16576d6c566_1_658"/>
          <p:cNvSpPr txBox="1">
            <a:spLocks noGrp="1"/>
          </p:cNvSpPr>
          <p:nvPr>
            <p:ph type="body" idx="1"/>
          </p:nvPr>
        </p:nvSpPr>
        <p:spPr>
          <a:xfrm>
            <a:off x="415600" y="2155376"/>
            <a:ext cx="10552684" cy="6073500"/>
          </a:xfrm>
          <a:prstGeom prst="rect">
            <a:avLst/>
          </a:prstGeom>
        </p:spPr>
        <p:txBody>
          <a:bodyPr spcFirstLastPara="1" wrap="square" lIns="91425" tIns="45700" rIns="91425" bIns="45700" anchor="t" anchorCtr="0">
            <a:normAutofit/>
          </a:bodyPr>
          <a:lstStyle/>
          <a:p>
            <a:pPr marL="0" lvl="0" indent="0" algn="l" rtl="0">
              <a:lnSpc>
                <a:spcPct val="90000"/>
              </a:lnSpc>
              <a:spcBef>
                <a:spcPts val="1300"/>
              </a:spcBef>
              <a:spcAft>
                <a:spcPts val="0"/>
              </a:spcAft>
              <a:buClr>
                <a:schemeClr val="dk1"/>
              </a:buClr>
              <a:buSzPts val="1500"/>
              <a:buFont typeface="Arial"/>
              <a:buNone/>
            </a:pPr>
            <a:r>
              <a:rPr lang="en-US" sz="3700" dirty="0">
                <a:solidFill>
                  <a:schemeClr val="dk1"/>
                </a:solidFill>
              </a:rPr>
              <a:t>•</a:t>
            </a:r>
            <a:r>
              <a:rPr lang="en-US" sz="2900" dirty="0">
                <a:solidFill>
                  <a:srgbClr val="444444"/>
                </a:solidFill>
              </a:rPr>
              <a:t>“Combination of individual and social actions designed to gain political commitment, policy support, social acceptance and systems support for a particular health goal or program.”</a:t>
            </a:r>
            <a:endParaRPr sz="2900" dirty="0">
              <a:solidFill>
                <a:srgbClr val="444444"/>
              </a:solidFill>
            </a:endParaRPr>
          </a:p>
          <a:p>
            <a:pPr marL="0" lvl="0" indent="0" algn="l" rtl="0">
              <a:spcBef>
                <a:spcPts val="1000"/>
              </a:spcBef>
              <a:spcAft>
                <a:spcPts val="0"/>
              </a:spcAft>
              <a:buNone/>
            </a:pPr>
            <a:endParaRPr sz="2900" dirty="0"/>
          </a:p>
        </p:txBody>
      </p:sp>
      <p:sp>
        <p:nvSpPr>
          <p:cNvPr id="432" name="Google Shape;432;g16576d6c566_1_658"/>
          <p:cNvSpPr txBox="1"/>
          <p:nvPr/>
        </p:nvSpPr>
        <p:spPr>
          <a:xfrm>
            <a:off x="415600" y="6189400"/>
            <a:ext cx="97809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t>World Health Organization</a:t>
            </a:r>
            <a:endParaRPr sz="1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6576d6c566_1_422"/>
          <p:cNvSpPr txBox="1">
            <a:spLocks noGrp="1"/>
          </p:cNvSpPr>
          <p:nvPr>
            <p:ph type="title"/>
          </p:nvPr>
        </p:nvSpPr>
        <p:spPr>
          <a:xfrm>
            <a:off x="0" y="0"/>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Objectives </a:t>
            </a:r>
            <a:endParaRPr/>
          </a:p>
        </p:txBody>
      </p:sp>
      <p:sp>
        <p:nvSpPr>
          <p:cNvPr id="152" name="Google Shape;152;g16576d6c566_1_422"/>
          <p:cNvSpPr txBox="1">
            <a:spLocks noGrp="1"/>
          </p:cNvSpPr>
          <p:nvPr>
            <p:ph type="body" idx="1"/>
          </p:nvPr>
        </p:nvSpPr>
        <p:spPr>
          <a:xfrm>
            <a:off x="204186" y="1017900"/>
            <a:ext cx="11718525"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500"/>
              <a:buFont typeface="Arial"/>
              <a:buNone/>
            </a:pPr>
            <a:r>
              <a:rPr lang="en-US" dirty="0"/>
              <a:t>1. Delineate the role of the newly formed ACAPT Advocacy Committee.</a:t>
            </a:r>
            <a:endParaRPr dirty="0"/>
          </a:p>
          <a:p>
            <a:pPr marL="0" lvl="0" indent="0" algn="l" rtl="0">
              <a:spcBef>
                <a:spcPts val="1000"/>
              </a:spcBef>
              <a:spcAft>
                <a:spcPts val="0"/>
              </a:spcAft>
              <a:buClr>
                <a:schemeClr val="dk1"/>
              </a:buClr>
              <a:buSzPts val="1500"/>
              <a:buFont typeface="Arial"/>
              <a:buNone/>
            </a:pPr>
            <a:r>
              <a:rPr lang="en-US" dirty="0"/>
              <a:t>2. Develop an agreed upon operational definition of advocacy across all levels and populations.</a:t>
            </a:r>
            <a:endParaRPr dirty="0"/>
          </a:p>
          <a:p>
            <a:pPr marL="0" lvl="0" indent="0" algn="l" rtl="0">
              <a:spcBef>
                <a:spcPts val="1000"/>
              </a:spcBef>
              <a:spcAft>
                <a:spcPts val="0"/>
              </a:spcAft>
              <a:buClr>
                <a:schemeClr val="dk1"/>
              </a:buClr>
              <a:buSzPts val="1500"/>
              <a:buFont typeface="Arial"/>
              <a:buNone/>
            </a:pPr>
            <a:r>
              <a:rPr lang="en-US" dirty="0"/>
              <a:t>3. Promote change agent professionals who advocate for relevant stakeholders.</a:t>
            </a:r>
            <a:endParaRPr dirty="0"/>
          </a:p>
          <a:p>
            <a:pPr marL="0" lvl="0" indent="0" algn="l" rtl="0">
              <a:spcBef>
                <a:spcPts val="1000"/>
              </a:spcBef>
              <a:spcAft>
                <a:spcPts val="0"/>
              </a:spcAft>
              <a:buClr>
                <a:schemeClr val="dk1"/>
              </a:buClr>
              <a:buSzPts val="1500"/>
              <a:buFont typeface="Arial"/>
              <a:buNone/>
            </a:pPr>
            <a:r>
              <a:rPr lang="en-US" dirty="0"/>
              <a:t>4. Integrate selective active learning strategies to develop advocacy skills within the next generation of physical therapists and interprofessional teams.</a:t>
            </a:r>
            <a:endParaRPr dirty="0"/>
          </a:p>
          <a:p>
            <a:pPr marL="0" lvl="0" indent="0" algn="l" rtl="0">
              <a:spcBef>
                <a:spcPts val="1000"/>
              </a:spcBef>
              <a:spcAft>
                <a:spcPts val="0"/>
              </a:spcAft>
              <a:buClr>
                <a:schemeClr val="dk1"/>
              </a:buClr>
              <a:buSzPts val="1500"/>
              <a:buFont typeface="Arial"/>
              <a:buNone/>
            </a:pPr>
            <a:r>
              <a:rPr lang="en-US" dirty="0"/>
              <a:t>5. Relate advocacy across the various domains of practice and professionalism to </a:t>
            </a:r>
            <a:r>
              <a:rPr lang="en-US"/>
              <a:t>advance the profession</a:t>
            </a:r>
            <a:r>
              <a:rPr lang="en-US" dirty="0"/>
              <a:t>, healthcare outcomes, and DEI initiatives.</a:t>
            </a:r>
            <a:endParaRPr dirty="0"/>
          </a:p>
          <a:p>
            <a:pPr marL="0" lvl="0" indent="0" algn="l" rtl="0">
              <a:spcBef>
                <a:spcPts val="1000"/>
              </a:spcBef>
              <a:spcAft>
                <a:spcPts val="0"/>
              </a:spcAft>
              <a:buClr>
                <a:schemeClr val="dk1"/>
              </a:buClr>
              <a:buSzPts val="1500"/>
              <a:buFont typeface="Arial"/>
              <a:buNone/>
            </a:pPr>
            <a:r>
              <a:rPr lang="en-US" dirty="0"/>
              <a:t>6. Justify the need and strategies to have advocacy activities threaded through a curriculum.</a:t>
            </a:r>
            <a:endParaRPr dirty="0"/>
          </a:p>
          <a:p>
            <a:pPr marL="0" lvl="0" indent="0" algn="l" rtl="0">
              <a:spcBef>
                <a:spcPts val="1000"/>
              </a:spcBef>
              <a:spcAft>
                <a:spcPts val="0"/>
              </a:spcAft>
              <a:buNone/>
            </a:pP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16576d6c566_1_664"/>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Success stories</a:t>
            </a:r>
            <a:endParaRPr/>
          </a:p>
        </p:txBody>
      </p:sp>
      <p:sp>
        <p:nvSpPr>
          <p:cNvPr id="438" name="Google Shape;438;g16576d6c566_1_664"/>
          <p:cNvSpPr txBox="1">
            <a:spLocks noGrp="1"/>
          </p:cNvSpPr>
          <p:nvPr>
            <p:ph type="body" idx="1"/>
          </p:nvPr>
        </p:nvSpPr>
        <p:spPr>
          <a:xfrm>
            <a:off x="554133" y="2048844"/>
            <a:ext cx="15147600"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Black Men on Campus Panel Discussion</a:t>
            </a:r>
            <a:endParaRPr/>
          </a:p>
          <a:p>
            <a:pPr marL="0" lvl="0" indent="0" algn="l" rtl="0">
              <a:spcBef>
                <a:spcPts val="1000"/>
              </a:spcBef>
              <a:spcAft>
                <a:spcPts val="0"/>
              </a:spcAft>
              <a:buNone/>
            </a:pPr>
            <a:r>
              <a:rPr lang="en-US"/>
              <a:t>Awareness of accessibility issues on campus and in community</a:t>
            </a:r>
            <a:endParaRPr/>
          </a:p>
          <a:p>
            <a:pPr marL="0" lvl="0" indent="0" algn="l" rtl="0">
              <a:spcBef>
                <a:spcPts val="1000"/>
              </a:spcBef>
              <a:spcAft>
                <a:spcPts val="0"/>
              </a:spcAft>
              <a:buNone/>
            </a:pPr>
            <a:r>
              <a:rPr lang="en-US"/>
              <a:t>Stereotypes in media/ads/movies</a:t>
            </a:r>
            <a:endParaRPr/>
          </a:p>
          <a:p>
            <a:pPr marL="0" lvl="0" indent="0" algn="l" rtl="0">
              <a:spcBef>
                <a:spcPts val="100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16576d6c566_1_669"/>
          <p:cNvSpPr txBox="1">
            <a:spLocks noGrp="1"/>
          </p:cNvSpPr>
          <p:nvPr>
            <p:ph type="ctrTitle"/>
          </p:nvPr>
        </p:nvSpPr>
        <p:spPr>
          <a:xfrm>
            <a:off x="2032000" y="1496484"/>
            <a:ext cx="12192000" cy="3183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t>How do we get all faculty on board? </a:t>
            </a:r>
            <a:endParaRPr dirty="0"/>
          </a:p>
        </p:txBody>
      </p:sp>
      <p:sp>
        <p:nvSpPr>
          <p:cNvPr id="444" name="Google Shape;444;g16576d6c566_1_669"/>
          <p:cNvSpPr txBox="1">
            <a:spLocks noGrp="1"/>
          </p:cNvSpPr>
          <p:nvPr>
            <p:ph type="subTitle" idx="1"/>
          </p:nvPr>
        </p:nvSpPr>
        <p:spPr>
          <a:xfrm>
            <a:off x="2032000" y="4802717"/>
            <a:ext cx="12192000" cy="2207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a:t>think-pair-share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g16576d6c566_1_674"/>
          <p:cNvPicPr preferRelativeResize="0"/>
          <p:nvPr/>
        </p:nvPicPr>
        <p:blipFill>
          <a:blip r:embed="rId3">
            <a:alphaModFix/>
          </a:blip>
          <a:stretch>
            <a:fillRect/>
          </a:stretch>
        </p:blipFill>
        <p:spPr>
          <a:xfrm>
            <a:off x="1431500" y="101600"/>
            <a:ext cx="9501130" cy="66548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16576d6c566_1_678"/>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Issues/ Barriers</a:t>
            </a:r>
            <a:endParaRPr/>
          </a:p>
        </p:txBody>
      </p:sp>
      <p:sp>
        <p:nvSpPr>
          <p:cNvPr id="455" name="Google Shape;455;g16576d6c566_1_678"/>
          <p:cNvSpPr txBox="1">
            <a:spLocks noGrp="1"/>
          </p:cNvSpPr>
          <p:nvPr>
            <p:ph type="body" idx="1"/>
          </p:nvPr>
        </p:nvSpPr>
        <p:spPr>
          <a:xfrm>
            <a:off x="225659" y="1824914"/>
            <a:ext cx="5171964"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Core Faculty	</a:t>
            </a:r>
            <a:endParaRPr dirty="0"/>
          </a:p>
          <a:p>
            <a:pPr marL="0" lvl="0" indent="0" algn="l" rtl="0">
              <a:spcBef>
                <a:spcPts val="1000"/>
              </a:spcBef>
              <a:spcAft>
                <a:spcPts val="0"/>
              </a:spcAft>
              <a:buNone/>
            </a:pPr>
            <a:r>
              <a:rPr lang="en-US" dirty="0"/>
              <a:t>Barriers: lack of time, lack of knowledge, lack of resources	</a:t>
            </a:r>
            <a:endParaRPr dirty="0"/>
          </a:p>
        </p:txBody>
      </p:sp>
      <p:sp>
        <p:nvSpPr>
          <p:cNvPr id="456" name="Google Shape;456;g16576d6c566_1_678"/>
          <p:cNvSpPr txBox="1">
            <a:spLocks noGrp="1"/>
          </p:cNvSpPr>
          <p:nvPr>
            <p:ph type="body" idx="2"/>
          </p:nvPr>
        </p:nvSpPr>
        <p:spPr>
          <a:xfrm>
            <a:off x="5926283" y="1824914"/>
            <a:ext cx="6708446"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Clinical Faculty</a:t>
            </a:r>
            <a:endParaRPr dirty="0"/>
          </a:p>
          <a:p>
            <a:pPr marL="0" lvl="0" indent="0" algn="l" rtl="0">
              <a:spcBef>
                <a:spcPts val="1000"/>
              </a:spcBef>
              <a:spcAft>
                <a:spcPts val="0"/>
              </a:spcAft>
              <a:buNone/>
            </a:pPr>
            <a:r>
              <a:rPr lang="en-US" dirty="0"/>
              <a:t>Barriers: lack of time, lack of knowledge, lack of resources</a:t>
            </a:r>
            <a:endParaRPr dirty="0"/>
          </a:p>
          <a:p>
            <a:pPr marL="0" lvl="0" indent="0" algn="l" rtl="0">
              <a:spcBef>
                <a:spcPts val="1000"/>
              </a:spcBef>
              <a:spcAft>
                <a:spcPts val="0"/>
              </a:spcAft>
              <a:buNone/>
            </a:pPr>
            <a:r>
              <a:rPr lang="en-US" dirty="0"/>
              <a:t>APTA doesn’t do anything for me and costs too much</a:t>
            </a:r>
            <a:endParaRPr dirty="0"/>
          </a:p>
        </p:txBody>
      </p:sp>
      <p:sp>
        <p:nvSpPr>
          <p:cNvPr id="457" name="Google Shape;457;g16576d6c566_1_678"/>
          <p:cNvSpPr txBox="1"/>
          <p:nvPr/>
        </p:nvSpPr>
        <p:spPr>
          <a:xfrm>
            <a:off x="745433" y="4802700"/>
            <a:ext cx="103617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t>WHAT ARE YOU DOING TO GET OTHERS ON BOARD TO TEACH ABOUT ADVOCACY?</a:t>
            </a:r>
            <a:endParaRPr sz="19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g16576d6c566_1_685"/>
          <p:cNvPicPr preferRelativeResize="0"/>
          <p:nvPr/>
        </p:nvPicPr>
        <p:blipFill>
          <a:blip r:embed="rId3">
            <a:alphaModFix/>
          </a:blip>
          <a:stretch>
            <a:fillRect/>
          </a:stretch>
        </p:blipFill>
        <p:spPr>
          <a:xfrm>
            <a:off x="3765267" y="203200"/>
            <a:ext cx="3661282" cy="64515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16576d6c566_1_689"/>
          <p:cNvSpPr txBox="1">
            <a:spLocks noGrp="1"/>
          </p:cNvSpPr>
          <p:nvPr>
            <p:ph type="ctrTitle"/>
          </p:nvPr>
        </p:nvSpPr>
        <p:spPr>
          <a:xfrm>
            <a:off x="877903" y="901680"/>
            <a:ext cx="12192000" cy="3183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t>Moving into didactic avenues of teaching advocacy</a:t>
            </a:r>
            <a:endParaRPr dirty="0"/>
          </a:p>
        </p:txBody>
      </p:sp>
      <p:sp>
        <p:nvSpPr>
          <p:cNvPr id="468" name="Google Shape;468;g16576d6c566_1_689"/>
          <p:cNvSpPr txBox="1">
            <a:spLocks noGrp="1"/>
          </p:cNvSpPr>
          <p:nvPr>
            <p:ph type="subTitle" idx="1"/>
          </p:nvPr>
        </p:nvSpPr>
        <p:spPr>
          <a:xfrm>
            <a:off x="2032000" y="4802717"/>
            <a:ext cx="12192000" cy="2207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16576d6c566_1_694"/>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CAPTE Standards </a:t>
            </a:r>
            <a:endParaRPr/>
          </a:p>
        </p:txBody>
      </p:sp>
      <p:sp>
        <p:nvSpPr>
          <p:cNvPr id="474" name="Google Shape;474;g16576d6c566_1_694"/>
          <p:cNvSpPr txBox="1">
            <a:spLocks noGrp="1"/>
          </p:cNvSpPr>
          <p:nvPr>
            <p:ph type="body" idx="1"/>
          </p:nvPr>
        </p:nvSpPr>
        <p:spPr>
          <a:xfrm>
            <a:off x="461639" y="1471795"/>
            <a:ext cx="10857389" cy="6073500"/>
          </a:xfrm>
          <a:prstGeom prst="rect">
            <a:avLst/>
          </a:prstGeom>
        </p:spPr>
        <p:txBody>
          <a:bodyPr spcFirstLastPara="1" wrap="square" lIns="91425" tIns="45700" rIns="91425" bIns="45700" anchor="t" anchorCtr="0">
            <a:normAutofit/>
          </a:bodyPr>
          <a:lstStyle/>
          <a:p>
            <a:pPr marL="0" lvl="0" indent="0" algn="l" rtl="0">
              <a:spcBef>
                <a:spcPts val="1300"/>
              </a:spcBef>
              <a:spcAft>
                <a:spcPts val="0"/>
              </a:spcAft>
              <a:buClr>
                <a:schemeClr val="dk1"/>
              </a:buClr>
              <a:buSzPts val="1500"/>
              <a:buFont typeface="Arial"/>
              <a:buNone/>
            </a:pPr>
            <a:r>
              <a:rPr lang="en-US" sz="3700" dirty="0">
                <a:solidFill>
                  <a:schemeClr val="dk1"/>
                </a:solidFill>
              </a:rPr>
              <a:t>7D1   Adhere to legal practice standards, including all </a:t>
            </a:r>
            <a:r>
              <a:rPr lang="en-US" sz="3700" b="1" dirty="0">
                <a:solidFill>
                  <a:schemeClr val="dk1"/>
                </a:solidFill>
              </a:rPr>
              <a:t>federal, state, and institutional regulations</a:t>
            </a:r>
            <a:r>
              <a:rPr lang="en-US" sz="3700" dirty="0">
                <a:solidFill>
                  <a:schemeClr val="dk1"/>
                </a:solidFill>
              </a:rPr>
              <a:t> related to patient/client care and fiscal management.</a:t>
            </a:r>
            <a:endParaRPr sz="3700" dirty="0">
              <a:solidFill>
                <a:schemeClr val="dk1"/>
              </a:solidFill>
            </a:endParaRPr>
          </a:p>
          <a:p>
            <a:pPr marL="0" lvl="0" indent="0" algn="l" rtl="0">
              <a:spcBef>
                <a:spcPts val="1600"/>
              </a:spcBef>
              <a:spcAft>
                <a:spcPts val="0"/>
              </a:spcAft>
              <a:buClr>
                <a:schemeClr val="dk1"/>
              </a:buClr>
              <a:buSzPts val="1500"/>
              <a:buFont typeface="Arial"/>
              <a:buNone/>
            </a:pPr>
            <a:r>
              <a:rPr lang="en-US" sz="3700" dirty="0">
                <a:solidFill>
                  <a:schemeClr val="dk1"/>
                </a:solidFill>
              </a:rPr>
              <a:t>7D13  Participate in professional and community organizations that   provide opportunities for volunteerism, </a:t>
            </a:r>
            <a:r>
              <a:rPr lang="en-US" sz="3700" b="1" dirty="0">
                <a:solidFill>
                  <a:schemeClr val="dk1"/>
                </a:solidFill>
              </a:rPr>
              <a:t>advocacy</a:t>
            </a:r>
            <a:r>
              <a:rPr lang="en-US" sz="3700" dirty="0">
                <a:solidFill>
                  <a:schemeClr val="dk1"/>
                </a:solidFill>
              </a:rPr>
              <a:t> and leadership.</a:t>
            </a:r>
            <a:endParaRPr sz="3700" dirty="0">
              <a:solidFill>
                <a:schemeClr val="dk1"/>
              </a:solidFill>
            </a:endParaRPr>
          </a:p>
          <a:p>
            <a:pPr marL="0" lvl="0" indent="0" algn="l" rtl="0">
              <a:spcBef>
                <a:spcPts val="1600"/>
              </a:spcBef>
              <a:spcAft>
                <a:spcPts val="0"/>
              </a:spcAft>
              <a:buClr>
                <a:schemeClr val="dk1"/>
              </a:buClr>
              <a:buSzPts val="1500"/>
              <a:buFont typeface="Arial"/>
              <a:buNone/>
            </a:pPr>
            <a:r>
              <a:rPr lang="en-US" sz="3700" dirty="0">
                <a:solidFill>
                  <a:schemeClr val="dk1"/>
                </a:solidFill>
              </a:rPr>
              <a:t>7D14  </a:t>
            </a:r>
            <a:r>
              <a:rPr lang="en-US" sz="3700" b="1" dirty="0">
                <a:solidFill>
                  <a:schemeClr val="dk1"/>
                </a:solidFill>
              </a:rPr>
              <a:t>Advocate for the profession and the healthcare needs of society through legislative and political processes.</a:t>
            </a:r>
            <a:endParaRPr sz="3700" b="1" dirty="0">
              <a:solidFill>
                <a:schemeClr val="dk1"/>
              </a:solidFill>
            </a:endParaRPr>
          </a:p>
          <a:p>
            <a:pPr marL="0" lvl="0" indent="0" algn="l" rtl="0">
              <a:spcBef>
                <a:spcPts val="1000"/>
              </a:spcBef>
              <a:spcAft>
                <a:spcPts val="0"/>
              </a:spcAft>
              <a:buNone/>
            </a:pP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16576d6c566_1_699"/>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Important Questions</a:t>
            </a:r>
            <a:endParaRPr/>
          </a:p>
        </p:txBody>
      </p:sp>
      <p:sp>
        <p:nvSpPr>
          <p:cNvPr id="480" name="Google Shape;480;g16576d6c566_1_699"/>
          <p:cNvSpPr txBox="1">
            <a:spLocks noGrp="1"/>
          </p:cNvSpPr>
          <p:nvPr>
            <p:ph type="body" idx="1"/>
          </p:nvPr>
        </p:nvSpPr>
        <p:spPr>
          <a:xfrm>
            <a:off x="415600" y="1536633"/>
            <a:ext cx="8858100" cy="4555200"/>
          </a:xfrm>
          <a:prstGeom prst="rect">
            <a:avLst/>
          </a:prstGeom>
        </p:spPr>
        <p:txBody>
          <a:bodyPr spcFirstLastPara="1" wrap="square" lIns="91425" tIns="45700" rIns="91425" bIns="45700" anchor="t" anchorCtr="0">
            <a:normAutofit lnSpcReduction="10000"/>
          </a:bodyPr>
          <a:lstStyle/>
          <a:p>
            <a:pPr marL="609600" lvl="0" indent="-522128" algn="l" rtl="0">
              <a:lnSpc>
                <a:spcPct val="90000"/>
              </a:lnSpc>
              <a:spcBef>
                <a:spcPts val="1300"/>
              </a:spcBef>
              <a:spcAft>
                <a:spcPts val="0"/>
              </a:spcAft>
              <a:buClr>
                <a:schemeClr val="lt2"/>
              </a:buClr>
              <a:buSzPct val="100000"/>
              <a:buAutoNum type="arabicPeriod"/>
            </a:pPr>
            <a:r>
              <a:rPr lang="en-US" sz="3700">
                <a:solidFill>
                  <a:schemeClr val="lt2"/>
                </a:solidFill>
              </a:rPr>
              <a:t>What is advocacy &amp; why is it important to teach our students?</a:t>
            </a:r>
            <a:endParaRPr sz="3700">
              <a:solidFill>
                <a:schemeClr val="lt2"/>
              </a:solidFill>
            </a:endParaRPr>
          </a:p>
          <a:p>
            <a:pPr marL="609600" lvl="0" indent="-522128" algn="l" rtl="0">
              <a:lnSpc>
                <a:spcPct val="90000"/>
              </a:lnSpc>
              <a:spcBef>
                <a:spcPts val="1300"/>
              </a:spcBef>
              <a:spcAft>
                <a:spcPts val="0"/>
              </a:spcAft>
              <a:buClr>
                <a:schemeClr val="lt2"/>
              </a:buClr>
              <a:buSzPct val="100000"/>
              <a:buAutoNum type="arabicPeriod"/>
            </a:pPr>
            <a:r>
              <a:rPr lang="en-US" sz="3700">
                <a:solidFill>
                  <a:schemeClr val="lt2"/>
                </a:solidFill>
              </a:rPr>
              <a:t>How do we teach advocacy to our students? Clinicians?</a:t>
            </a:r>
            <a:endParaRPr sz="3700">
              <a:solidFill>
                <a:schemeClr val="lt2"/>
              </a:solidFill>
            </a:endParaRPr>
          </a:p>
          <a:p>
            <a:pPr marL="609600" lvl="0" indent="-522128" algn="l" rtl="0">
              <a:lnSpc>
                <a:spcPct val="90000"/>
              </a:lnSpc>
              <a:spcBef>
                <a:spcPts val="1300"/>
              </a:spcBef>
              <a:spcAft>
                <a:spcPts val="0"/>
              </a:spcAft>
              <a:buClr>
                <a:schemeClr val="dk1"/>
              </a:buClr>
              <a:buSzPct val="100000"/>
              <a:buAutoNum type="arabicPeriod"/>
            </a:pPr>
            <a:r>
              <a:rPr lang="en-US" sz="3700">
                <a:solidFill>
                  <a:schemeClr val="dk1"/>
                </a:solidFill>
              </a:rPr>
              <a:t>What are some examples of course level advocacy objectives? </a:t>
            </a:r>
            <a:endParaRPr sz="3700">
              <a:solidFill>
                <a:schemeClr val="dk1"/>
              </a:solidFill>
            </a:endParaRPr>
          </a:p>
          <a:p>
            <a:pPr marL="609600" lvl="0" indent="-522128" algn="l" rtl="0">
              <a:lnSpc>
                <a:spcPct val="90000"/>
              </a:lnSpc>
              <a:spcBef>
                <a:spcPts val="1300"/>
              </a:spcBef>
              <a:spcAft>
                <a:spcPts val="0"/>
              </a:spcAft>
              <a:buClr>
                <a:schemeClr val="dk1"/>
              </a:buClr>
              <a:buSzPct val="100000"/>
              <a:buAutoNum type="arabicPeriod"/>
            </a:pPr>
            <a:r>
              <a:rPr lang="en-US" sz="3700">
                <a:solidFill>
                  <a:schemeClr val="dk1"/>
                </a:solidFill>
              </a:rPr>
              <a:t>What are some activities that can promote engagement?</a:t>
            </a:r>
            <a:endParaRPr sz="3700">
              <a:solidFill>
                <a:schemeClr val="dk1"/>
              </a:solidFill>
            </a:endParaRPr>
          </a:p>
          <a:p>
            <a:pPr marL="0" lvl="0" indent="0" algn="l" rtl="0">
              <a:spcBef>
                <a:spcPts val="1300"/>
              </a:spcBef>
              <a:spcAft>
                <a:spcPts val="0"/>
              </a:spcAft>
              <a:buClr>
                <a:schemeClr val="dk1"/>
              </a:buClr>
              <a:buSzPct val="53571"/>
              <a:buFont typeface="Arial"/>
              <a:buNone/>
            </a:pPr>
            <a:endParaRPr/>
          </a:p>
        </p:txBody>
      </p:sp>
      <p:pic>
        <p:nvPicPr>
          <p:cNvPr id="481" name="Google Shape;481;g16576d6c566_1_699"/>
          <p:cNvPicPr preferRelativeResize="0"/>
          <p:nvPr/>
        </p:nvPicPr>
        <p:blipFill>
          <a:blip r:embed="rId3">
            <a:alphaModFix/>
          </a:blip>
          <a:stretch>
            <a:fillRect/>
          </a:stretch>
        </p:blipFill>
        <p:spPr>
          <a:xfrm>
            <a:off x="8358100" y="0"/>
            <a:ext cx="3746299" cy="4667535"/>
          </a:xfrm>
          <a:prstGeom prst="rect">
            <a:avLst/>
          </a:prstGeom>
          <a:noFill/>
          <a:ln>
            <a:noFill/>
          </a:ln>
        </p:spPr>
      </p:pic>
      <p:sp>
        <p:nvSpPr>
          <p:cNvPr id="482" name="Google Shape;482;g16576d6c566_1_699"/>
          <p:cNvSpPr txBox="1"/>
          <p:nvPr/>
        </p:nvSpPr>
        <p:spPr>
          <a:xfrm>
            <a:off x="4688000" y="5977733"/>
            <a:ext cx="7554000" cy="6771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800" b="1"/>
              <a:t>THINK-PAIR-SHARE</a:t>
            </a:r>
            <a:endParaRPr sz="2800" b="1"/>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16576d6c566_1_706"/>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Objectives and activities: Professional Advocacy  </a:t>
            </a:r>
            <a:endParaRPr/>
          </a:p>
        </p:txBody>
      </p:sp>
      <p:sp>
        <p:nvSpPr>
          <p:cNvPr id="488" name="Google Shape;488;g16576d6c566_1_706"/>
          <p:cNvSpPr txBox="1">
            <a:spLocks noGrp="1"/>
          </p:cNvSpPr>
          <p:nvPr>
            <p:ph type="body" idx="1"/>
          </p:nvPr>
        </p:nvSpPr>
        <p:spPr>
          <a:xfrm>
            <a:off x="266330" y="1622716"/>
            <a:ext cx="6339772" cy="60735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US" dirty="0"/>
              <a:t>Objectives	</a:t>
            </a:r>
            <a:endParaRPr dirty="0">
              <a:solidFill>
                <a:schemeClr val="dk1"/>
              </a:solidFill>
            </a:endParaRPr>
          </a:p>
          <a:p>
            <a:pPr marL="609600" lvl="0" indent="-425450" algn="l" rtl="0">
              <a:spcBef>
                <a:spcPts val="300"/>
              </a:spcBef>
              <a:spcAft>
                <a:spcPts val="0"/>
              </a:spcAft>
              <a:buClr>
                <a:schemeClr val="dk1"/>
              </a:buClr>
              <a:buSzPts val="1900"/>
              <a:buAutoNum type="arabicPeriod"/>
            </a:pPr>
            <a:r>
              <a:rPr lang="en-US" dirty="0">
                <a:solidFill>
                  <a:schemeClr val="dk1"/>
                </a:solidFill>
              </a:rPr>
              <a:t>Promote provision of physical therapy services without the need for referrals from other healthcare providers.</a:t>
            </a:r>
            <a:endParaRPr dirty="0">
              <a:solidFill>
                <a:schemeClr val="dk1"/>
              </a:solidFill>
              <a:highlight>
                <a:srgbClr val="FFFF00"/>
              </a:highlight>
            </a:endParaRPr>
          </a:p>
          <a:p>
            <a:pPr marL="609600" lvl="0" indent="-425450" algn="l" rtl="0">
              <a:lnSpc>
                <a:spcPct val="100000"/>
              </a:lnSpc>
              <a:spcBef>
                <a:spcPts val="1300"/>
              </a:spcBef>
              <a:spcAft>
                <a:spcPts val="0"/>
              </a:spcAft>
              <a:buClr>
                <a:schemeClr val="dk1"/>
              </a:buClr>
              <a:buSzPts val="1900"/>
              <a:buAutoNum type="arabicPeriod"/>
            </a:pPr>
            <a:r>
              <a:rPr lang="en-US" dirty="0">
                <a:solidFill>
                  <a:schemeClr val="dk1"/>
                </a:solidFill>
              </a:rPr>
              <a:t>Explain the </a:t>
            </a:r>
            <a:r>
              <a:rPr lang="en-US" b="1" dirty="0">
                <a:solidFill>
                  <a:schemeClr val="dk1"/>
                </a:solidFill>
              </a:rPr>
              <a:t>differences between legislation and regulation.</a:t>
            </a:r>
            <a:endParaRPr b="1" dirty="0">
              <a:solidFill>
                <a:schemeClr val="dk1"/>
              </a:solidFill>
            </a:endParaRPr>
          </a:p>
          <a:p>
            <a:pPr marL="609600" lvl="0" indent="-425450" algn="l" rtl="0">
              <a:lnSpc>
                <a:spcPct val="100000"/>
              </a:lnSpc>
              <a:spcBef>
                <a:spcPts val="1300"/>
              </a:spcBef>
              <a:spcAft>
                <a:spcPts val="0"/>
              </a:spcAft>
              <a:buClr>
                <a:schemeClr val="dk1"/>
              </a:buClr>
              <a:buSzPts val="1900"/>
              <a:buAutoNum type="arabicPeriod"/>
            </a:pPr>
            <a:r>
              <a:rPr lang="en-US" b="1" dirty="0">
                <a:solidFill>
                  <a:schemeClr val="dk1"/>
                </a:solidFill>
              </a:rPr>
              <a:t>Describe how a bill becomes a law.</a:t>
            </a:r>
            <a:endParaRPr b="1" dirty="0">
              <a:solidFill>
                <a:schemeClr val="dk1"/>
              </a:solidFill>
            </a:endParaRPr>
          </a:p>
          <a:p>
            <a:pPr marL="609600" lvl="0" indent="-425450" algn="l" rtl="0">
              <a:lnSpc>
                <a:spcPct val="100000"/>
              </a:lnSpc>
              <a:spcBef>
                <a:spcPts val="1300"/>
              </a:spcBef>
              <a:spcAft>
                <a:spcPts val="0"/>
              </a:spcAft>
              <a:buClr>
                <a:schemeClr val="dk1"/>
              </a:buClr>
              <a:buSzPts val="1900"/>
              <a:buAutoNum type="arabicPeriod"/>
            </a:pPr>
            <a:r>
              <a:rPr lang="en-US" dirty="0">
                <a:solidFill>
                  <a:schemeClr val="dk1"/>
                </a:solidFill>
              </a:rPr>
              <a:t>Discuss current federal, state and local policy priorities. </a:t>
            </a:r>
            <a:endParaRPr dirty="0">
              <a:solidFill>
                <a:schemeClr val="dk1"/>
              </a:solidFill>
            </a:endParaRPr>
          </a:p>
          <a:p>
            <a:pPr marL="609600" lvl="0" indent="-425450" algn="l" rtl="0">
              <a:lnSpc>
                <a:spcPct val="100000"/>
              </a:lnSpc>
              <a:spcBef>
                <a:spcPts val="1300"/>
              </a:spcBef>
              <a:spcAft>
                <a:spcPts val="0"/>
              </a:spcAft>
              <a:buClr>
                <a:schemeClr val="dk1"/>
              </a:buClr>
              <a:buSzPts val="1900"/>
              <a:buAutoNum type="arabicPeriod"/>
            </a:pPr>
            <a:r>
              <a:rPr lang="en-US" dirty="0">
                <a:solidFill>
                  <a:schemeClr val="dk1"/>
                </a:solidFill>
              </a:rPr>
              <a:t>Identify your federal, state and local representatives and ways to effectively communicate with these representatives.</a:t>
            </a:r>
            <a:endParaRPr dirty="0">
              <a:solidFill>
                <a:schemeClr val="dk1"/>
              </a:solidFill>
            </a:endParaRPr>
          </a:p>
          <a:p>
            <a:pPr marL="609600" lvl="0" indent="-425450" algn="l" rtl="0">
              <a:lnSpc>
                <a:spcPct val="100000"/>
              </a:lnSpc>
              <a:spcBef>
                <a:spcPts val="1300"/>
              </a:spcBef>
              <a:spcAft>
                <a:spcPts val="0"/>
              </a:spcAft>
              <a:buClr>
                <a:schemeClr val="dk1"/>
              </a:buClr>
              <a:buSzPts val="1900"/>
              <a:buAutoNum type="arabicPeriod"/>
            </a:pPr>
            <a:r>
              <a:rPr lang="en-US" dirty="0">
                <a:solidFill>
                  <a:schemeClr val="dk1"/>
                </a:solidFill>
              </a:rPr>
              <a:t>Debate the merits of position papers published by the APTA.</a:t>
            </a:r>
            <a:endParaRPr dirty="0">
              <a:solidFill>
                <a:schemeClr val="dk1"/>
              </a:solidFill>
              <a:latin typeface="Times New Roman"/>
              <a:ea typeface="Times New Roman"/>
              <a:cs typeface="Times New Roman"/>
              <a:sym typeface="Times New Roman"/>
            </a:endParaRPr>
          </a:p>
          <a:p>
            <a:pPr marL="609600" lvl="0" indent="0" algn="l" rtl="0">
              <a:spcBef>
                <a:spcPts val="300"/>
              </a:spcBef>
              <a:spcAft>
                <a:spcPts val="300"/>
              </a:spcAft>
              <a:buNone/>
            </a:pPr>
            <a:endParaRPr dirty="0">
              <a:solidFill>
                <a:schemeClr val="dk1"/>
              </a:solidFill>
            </a:endParaRPr>
          </a:p>
        </p:txBody>
      </p:sp>
      <p:sp>
        <p:nvSpPr>
          <p:cNvPr id="489" name="Google Shape;489;g16576d6c566_1_706"/>
          <p:cNvSpPr txBox="1">
            <a:spLocks noGrp="1"/>
          </p:cNvSpPr>
          <p:nvPr>
            <p:ph type="body" idx="2"/>
          </p:nvPr>
        </p:nvSpPr>
        <p:spPr>
          <a:xfrm>
            <a:off x="6507332" y="1713943"/>
            <a:ext cx="5317724"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Activities</a:t>
            </a:r>
            <a:endParaRPr dirty="0"/>
          </a:p>
          <a:p>
            <a:pPr marL="609600" lvl="0" indent="-425450" algn="l" rtl="0">
              <a:spcBef>
                <a:spcPts val="1000"/>
              </a:spcBef>
              <a:spcAft>
                <a:spcPts val="0"/>
              </a:spcAft>
              <a:buSzPts val="1900"/>
              <a:buChar char="-"/>
            </a:pPr>
            <a:r>
              <a:rPr lang="en-US" dirty="0"/>
              <a:t>Introduction to APTA Legislative Action Center</a:t>
            </a:r>
            <a:endParaRPr dirty="0"/>
          </a:p>
          <a:p>
            <a:pPr marL="609600" lvl="0" indent="-425450" algn="l" rtl="0">
              <a:spcBef>
                <a:spcPts val="1000"/>
              </a:spcBef>
              <a:spcAft>
                <a:spcPts val="0"/>
              </a:spcAft>
              <a:buSzPts val="1900"/>
              <a:buChar char="-"/>
            </a:pPr>
            <a:r>
              <a:rPr lang="en-US" dirty="0"/>
              <a:t>Student Advocacy Days (including preparation labs to understand governmental procedures and talking points)</a:t>
            </a:r>
            <a:endParaRPr dirty="0"/>
          </a:p>
          <a:p>
            <a:pPr marL="609600" lvl="0" indent="-425450" algn="l" rtl="0">
              <a:spcBef>
                <a:spcPts val="1000"/>
              </a:spcBef>
              <a:spcAft>
                <a:spcPts val="0"/>
              </a:spcAft>
              <a:buSzPts val="1900"/>
              <a:buChar char="-"/>
            </a:pPr>
            <a:r>
              <a:rPr lang="en-US" dirty="0"/>
              <a:t>Student participation hearings (including testimonies) </a:t>
            </a:r>
            <a:endParaRPr dirty="0"/>
          </a:p>
          <a:p>
            <a:pPr marL="609600" lvl="0" indent="-425450" algn="l" rtl="0">
              <a:spcBef>
                <a:spcPts val="1000"/>
              </a:spcBef>
              <a:spcAft>
                <a:spcPts val="0"/>
              </a:spcAft>
              <a:buSzPts val="1900"/>
              <a:buChar char="-"/>
            </a:pPr>
            <a:r>
              <a:rPr lang="en-US" dirty="0"/>
              <a:t>Develop presentations or activity for each pillar </a:t>
            </a: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16576d6c566_1_712"/>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Objectives and Activities: Patient Advocacy </a:t>
            </a:r>
            <a:endParaRPr/>
          </a:p>
        </p:txBody>
      </p:sp>
      <p:sp>
        <p:nvSpPr>
          <p:cNvPr id="495" name="Google Shape;495;g16576d6c566_1_712"/>
          <p:cNvSpPr txBox="1">
            <a:spLocks noGrp="1"/>
          </p:cNvSpPr>
          <p:nvPr>
            <p:ph type="body" idx="1"/>
          </p:nvPr>
        </p:nvSpPr>
        <p:spPr>
          <a:xfrm>
            <a:off x="554133" y="2048844"/>
            <a:ext cx="4594916"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Objectives</a:t>
            </a:r>
            <a:endParaRPr dirty="0"/>
          </a:p>
          <a:p>
            <a:pPr marL="609600" lvl="0" indent="-387350" algn="l" rtl="0">
              <a:spcBef>
                <a:spcPts val="300"/>
              </a:spcBef>
              <a:spcAft>
                <a:spcPts val="0"/>
              </a:spcAft>
              <a:buClr>
                <a:srgbClr val="000000"/>
              </a:buClr>
              <a:buSzPts val="1300"/>
              <a:buAutoNum type="arabicPeriod"/>
            </a:pPr>
            <a:r>
              <a:rPr lang="en-US" sz="1300" dirty="0">
                <a:solidFill>
                  <a:srgbClr val="000000"/>
                </a:solidFill>
              </a:rPr>
              <a:t>Advocate for policies that achieve outcomes that are in the best interest of patients/clients </a:t>
            </a:r>
            <a:endParaRPr sz="1300" dirty="0">
              <a:solidFill>
                <a:srgbClr val="000000"/>
              </a:solidFill>
            </a:endParaRPr>
          </a:p>
          <a:p>
            <a:pPr marL="609600" lvl="0" indent="-387350" algn="l" rtl="0">
              <a:spcBef>
                <a:spcPts val="300"/>
              </a:spcBef>
              <a:spcAft>
                <a:spcPts val="0"/>
              </a:spcAft>
              <a:buClr>
                <a:srgbClr val="000000"/>
              </a:buClr>
              <a:buSzPts val="1300"/>
              <a:buAutoNum type="arabicPeriod"/>
            </a:pPr>
            <a:r>
              <a:rPr lang="en-US" sz="1500" dirty="0">
                <a:solidFill>
                  <a:srgbClr val="000000"/>
                </a:solidFill>
                <a:latin typeface="Times New Roman"/>
                <a:ea typeface="Times New Roman"/>
                <a:cs typeface="Times New Roman"/>
                <a:sym typeface="Times New Roman"/>
              </a:rPr>
              <a:t>Accept responsibility as an advocate for the provision of appropriate health care services for his/her patients/clients.</a:t>
            </a:r>
            <a:r>
              <a:rPr lang="en-US" sz="1500" dirty="0">
                <a:solidFill>
                  <a:srgbClr val="000000"/>
                </a:solidFill>
              </a:rPr>
              <a:t>  </a:t>
            </a:r>
            <a:endParaRPr sz="1500" dirty="0">
              <a:solidFill>
                <a:srgbClr val="000000"/>
              </a:solidFill>
            </a:endParaRPr>
          </a:p>
          <a:p>
            <a:pPr marL="609600" lvl="0" indent="-387350" algn="l" rtl="0">
              <a:spcBef>
                <a:spcPts val="300"/>
              </a:spcBef>
              <a:spcAft>
                <a:spcPts val="0"/>
              </a:spcAft>
              <a:buClr>
                <a:srgbClr val="000000"/>
              </a:buClr>
              <a:buSzPts val="1300"/>
              <a:buAutoNum type="arabicPeriod"/>
            </a:pPr>
            <a:r>
              <a:rPr lang="en-US" sz="1300" dirty="0">
                <a:solidFill>
                  <a:schemeClr val="dk1"/>
                </a:solidFill>
              </a:rPr>
              <a:t>Demonstrate assertiveness skills in order to have the needs made explicit, to manage criticism, and advocate for patient/client needs </a:t>
            </a:r>
            <a:endParaRPr sz="1300" dirty="0">
              <a:solidFill>
                <a:schemeClr val="dk1"/>
              </a:solidFill>
            </a:endParaRPr>
          </a:p>
          <a:p>
            <a:pPr marL="609600" lvl="0" indent="-387350" algn="l" rtl="0">
              <a:spcBef>
                <a:spcPts val="300"/>
              </a:spcBef>
              <a:spcAft>
                <a:spcPts val="0"/>
              </a:spcAft>
              <a:buClr>
                <a:schemeClr val="dk1"/>
              </a:buClr>
              <a:buSzPts val="1300"/>
              <a:buAutoNum type="arabicPeriod"/>
            </a:pPr>
            <a:r>
              <a:rPr lang="en-US" sz="1500" dirty="0">
                <a:solidFill>
                  <a:srgbClr val="000000"/>
                </a:solidFill>
              </a:rPr>
              <a:t>Addresses patient/client needs for services by consulting other members of the health care system as needed to facilitate optimal patient/client outcomes; </a:t>
            </a:r>
            <a:endParaRPr sz="1500" dirty="0">
              <a:solidFill>
                <a:srgbClr val="000000"/>
              </a:solidFill>
            </a:endParaRPr>
          </a:p>
          <a:p>
            <a:pPr marL="609600" lvl="0" indent="-387350" algn="l" rtl="0">
              <a:spcBef>
                <a:spcPts val="300"/>
              </a:spcBef>
              <a:spcAft>
                <a:spcPts val="300"/>
              </a:spcAft>
              <a:buClr>
                <a:schemeClr val="dk1"/>
              </a:buClr>
              <a:buSzPts val="1300"/>
              <a:buAutoNum type="arabicPeriod"/>
            </a:pPr>
            <a:r>
              <a:rPr lang="en-US" sz="1500" dirty="0">
                <a:solidFill>
                  <a:schemeClr val="dk1"/>
                </a:solidFill>
              </a:rPr>
              <a:t>Advocate for patient needs related to therapy visits/interventions, equipment, interprofessional healthcare team services, healthcare placement needs/services, and financial/support services</a:t>
            </a:r>
            <a:endParaRPr sz="1300" dirty="0">
              <a:solidFill>
                <a:schemeClr val="dk1"/>
              </a:solidFill>
            </a:endParaRPr>
          </a:p>
        </p:txBody>
      </p:sp>
      <p:sp>
        <p:nvSpPr>
          <p:cNvPr id="496" name="Google Shape;496;g16576d6c566_1_712"/>
          <p:cNvSpPr txBox="1">
            <a:spLocks noGrp="1"/>
          </p:cNvSpPr>
          <p:nvPr>
            <p:ph type="body" idx="2"/>
          </p:nvPr>
        </p:nvSpPr>
        <p:spPr>
          <a:xfrm>
            <a:off x="5909877" y="2012195"/>
            <a:ext cx="5924057"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Activities</a:t>
            </a:r>
            <a:endParaRPr dirty="0"/>
          </a:p>
          <a:p>
            <a:pPr marL="609600" lvl="0" indent="-425450" algn="l" rtl="0">
              <a:spcBef>
                <a:spcPts val="1000"/>
              </a:spcBef>
              <a:spcAft>
                <a:spcPts val="0"/>
              </a:spcAft>
              <a:buSzPts val="1900"/>
              <a:buChar char="-"/>
            </a:pPr>
            <a:r>
              <a:rPr lang="en-US" dirty="0"/>
              <a:t>IPE events focused on each of the IPEC core competencies to help PTs advocate for patients within the healthcare team</a:t>
            </a:r>
            <a:endParaRPr dirty="0"/>
          </a:p>
          <a:p>
            <a:pPr marL="609600" lvl="0" indent="-425450" algn="l" rtl="0">
              <a:spcBef>
                <a:spcPts val="1000"/>
              </a:spcBef>
              <a:spcAft>
                <a:spcPts val="0"/>
              </a:spcAft>
              <a:buSzPts val="1900"/>
              <a:buChar char="-"/>
            </a:pPr>
            <a:r>
              <a:rPr lang="en-US" dirty="0"/>
              <a:t>Role playing of scenarios</a:t>
            </a:r>
            <a:endParaRPr dirty="0"/>
          </a:p>
          <a:p>
            <a:pPr marL="609600" lvl="0" indent="-425450" algn="l" rtl="0">
              <a:spcBef>
                <a:spcPts val="1000"/>
              </a:spcBef>
              <a:spcAft>
                <a:spcPts val="0"/>
              </a:spcAft>
              <a:buSzPts val="1900"/>
              <a:buChar char="-"/>
            </a:pPr>
            <a:r>
              <a:rPr lang="en-US" dirty="0"/>
              <a:t>Find out about agencies in their community that may include fitness centers, health programs, </a:t>
            </a:r>
            <a:r>
              <a:rPr lang="en-US" dirty="0" err="1"/>
              <a:t>etc</a:t>
            </a:r>
            <a:r>
              <a:rPr lang="en-US" dirty="0"/>
              <a:t> </a:t>
            </a:r>
            <a:endParaRPr dirty="0"/>
          </a:p>
          <a:p>
            <a:pPr marL="609600" lvl="0" indent="-425450" algn="l" rtl="0">
              <a:spcBef>
                <a:spcPts val="1000"/>
              </a:spcBef>
              <a:spcAft>
                <a:spcPts val="0"/>
              </a:spcAft>
              <a:buSzPts val="1900"/>
              <a:buChar char="-"/>
            </a:pPr>
            <a:r>
              <a:rPr lang="en-US" dirty="0"/>
              <a:t>Develop letters of justification for patient needs that may include: equipment, continued therapy, inpatient rehab qualification</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16576d6c566_1_427"/>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lnSpc>
                <a:spcPct val="115000"/>
              </a:lnSpc>
              <a:spcBef>
                <a:spcPts val="0"/>
              </a:spcBef>
              <a:spcAft>
                <a:spcPts val="1600"/>
              </a:spcAft>
              <a:buClr>
                <a:schemeClr val="dk1"/>
              </a:buClr>
              <a:buSzPts val="1500"/>
              <a:buFont typeface="Arial"/>
              <a:buNone/>
            </a:pPr>
            <a:r>
              <a:rPr lang="en-US" sz="2800">
                <a:solidFill>
                  <a:schemeClr val="dk2"/>
                </a:solidFill>
              </a:rPr>
              <a:t>ACAPT Advocacy Committee’s Role</a:t>
            </a:r>
            <a:endParaRPr sz="4200"/>
          </a:p>
        </p:txBody>
      </p:sp>
      <p:sp>
        <p:nvSpPr>
          <p:cNvPr id="158" name="Google Shape;158;g16576d6c566_1_427"/>
          <p:cNvSpPr txBox="1">
            <a:spLocks noGrp="1"/>
          </p:cNvSpPr>
          <p:nvPr>
            <p:ph type="body" idx="1"/>
          </p:nvPr>
        </p:nvSpPr>
        <p:spPr>
          <a:xfrm>
            <a:off x="750135" y="2186615"/>
            <a:ext cx="10691730" cy="60735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Clr>
                <a:schemeClr val="dk1"/>
              </a:buClr>
              <a:buSzPts val="1500"/>
              <a:buFont typeface="Arial"/>
              <a:buNone/>
            </a:pPr>
            <a:r>
              <a:rPr lang="en-US" sz="2500" i="1" dirty="0"/>
              <a:t>The Advocacy Committee is designed to ensure that ACAPT plays an active and effective role in influencing outcomes that contribute to the achievement of academic excellence for all physical therapist education programs and their clinical partners. The Committee should help position ACAPT as the representative body of all physical therapist education programs and their clinical affiliates.</a:t>
            </a:r>
            <a:endParaRPr sz="2500" i="1" dirty="0"/>
          </a:p>
          <a:p>
            <a:pPr marL="0" lvl="0" indent="0" algn="l" rtl="0">
              <a:spcBef>
                <a:spcPts val="1000"/>
              </a:spcBef>
              <a:spcAft>
                <a:spcPts val="0"/>
              </a:spcAft>
              <a:buClr>
                <a:schemeClr val="dk1"/>
              </a:buClr>
              <a:buSzPts val="1500"/>
              <a:buFont typeface="Arial"/>
              <a:buNone/>
            </a:pPr>
            <a:endParaRPr dirty="0"/>
          </a:p>
          <a:p>
            <a:pPr marL="0" lvl="0" indent="0" algn="l" rtl="0">
              <a:spcBef>
                <a:spcPts val="1000"/>
              </a:spcBef>
              <a:spcAft>
                <a:spcPts val="0"/>
              </a:spcAft>
              <a:buNone/>
            </a:pP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16576d6c566_1_718"/>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Objectives and Activities: Personal Advocacy</a:t>
            </a:r>
            <a:endParaRPr/>
          </a:p>
        </p:txBody>
      </p:sp>
      <p:sp>
        <p:nvSpPr>
          <p:cNvPr id="502" name="Google Shape;502;g16576d6c566_1_718"/>
          <p:cNvSpPr txBox="1">
            <a:spLocks noGrp="1"/>
          </p:cNvSpPr>
          <p:nvPr>
            <p:ph type="body" idx="1"/>
          </p:nvPr>
        </p:nvSpPr>
        <p:spPr>
          <a:xfrm>
            <a:off x="554133" y="2048844"/>
            <a:ext cx="3653883"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Objectives	</a:t>
            </a:r>
            <a:endParaRPr dirty="0"/>
          </a:p>
          <a:p>
            <a:pPr marL="609600" lvl="0" indent="-387350" algn="l" rtl="0">
              <a:spcBef>
                <a:spcPts val="300"/>
              </a:spcBef>
              <a:spcAft>
                <a:spcPts val="0"/>
              </a:spcAft>
              <a:buClr>
                <a:srgbClr val="000000"/>
              </a:buClr>
              <a:buSzPts val="1300"/>
              <a:buAutoNum type="arabicPeriod"/>
            </a:pPr>
            <a:r>
              <a:rPr lang="en-US" sz="1300" dirty="0">
                <a:solidFill>
                  <a:srgbClr val="000000"/>
                </a:solidFill>
              </a:rPr>
              <a:t>Develop advocacy skills by Identifying and discussing the potential personal and professional issues when considering job opportunities </a:t>
            </a:r>
            <a:endParaRPr sz="1300" dirty="0">
              <a:solidFill>
                <a:srgbClr val="000000"/>
              </a:solidFill>
            </a:endParaRPr>
          </a:p>
          <a:p>
            <a:pPr marL="609600" lvl="0" indent="-387350" algn="l" rtl="0">
              <a:spcBef>
                <a:spcPts val="300"/>
              </a:spcBef>
              <a:spcAft>
                <a:spcPts val="0"/>
              </a:spcAft>
              <a:buClr>
                <a:srgbClr val="000000"/>
              </a:buClr>
              <a:buSzPts val="1300"/>
              <a:buAutoNum type="arabicPeriod"/>
            </a:pPr>
            <a:r>
              <a:rPr lang="en-US" sz="1300" dirty="0">
                <a:solidFill>
                  <a:srgbClr val="000000"/>
                </a:solidFill>
              </a:rPr>
              <a:t>Describe advocacy methods to determine your job objective and pursuing your first job as a physical therapist</a:t>
            </a:r>
            <a:endParaRPr sz="1300" dirty="0">
              <a:solidFill>
                <a:srgbClr val="000000"/>
              </a:solidFill>
            </a:endParaRPr>
          </a:p>
          <a:p>
            <a:pPr marL="609600" lvl="0" indent="-387350" algn="l" rtl="0">
              <a:spcBef>
                <a:spcPts val="300"/>
              </a:spcBef>
              <a:spcAft>
                <a:spcPts val="0"/>
              </a:spcAft>
              <a:buClr>
                <a:srgbClr val="000000"/>
              </a:buClr>
              <a:buSzPts val="1300"/>
              <a:buAutoNum type="arabicPeriod"/>
            </a:pPr>
            <a:r>
              <a:rPr lang="en-US" sz="1300" dirty="0">
                <a:solidFill>
                  <a:schemeClr val="dk1"/>
                </a:solidFill>
              </a:rPr>
              <a:t>Utilize effective negotiation skills when interviewing for a PT position </a:t>
            </a:r>
            <a:r>
              <a:rPr lang="en-US" sz="1300" dirty="0">
                <a:solidFill>
                  <a:srgbClr val="000000"/>
                </a:solidFill>
              </a:rPr>
              <a:t> </a:t>
            </a:r>
            <a:endParaRPr sz="1300" dirty="0">
              <a:solidFill>
                <a:srgbClr val="000000"/>
              </a:solidFill>
            </a:endParaRPr>
          </a:p>
          <a:p>
            <a:pPr marL="609600" lvl="0" indent="-387350" algn="l" rtl="0">
              <a:spcBef>
                <a:spcPts val="300"/>
              </a:spcBef>
              <a:spcAft>
                <a:spcPts val="0"/>
              </a:spcAft>
              <a:buClr>
                <a:srgbClr val="000000"/>
              </a:buClr>
              <a:buSzPts val="1300"/>
              <a:buAutoNum type="arabicPeriod"/>
            </a:pPr>
            <a:r>
              <a:rPr lang="en-US" sz="1300" dirty="0">
                <a:solidFill>
                  <a:schemeClr val="dk1"/>
                </a:solidFill>
              </a:rPr>
              <a:t>Reflect on potential personal and professional issues when considering job opportunities in order to become a self advocate as well as advocate for the profession</a:t>
            </a:r>
            <a:endParaRPr sz="1300" dirty="0">
              <a:solidFill>
                <a:srgbClr val="000000"/>
              </a:solidFill>
            </a:endParaRPr>
          </a:p>
          <a:p>
            <a:pPr marL="0" lvl="0" indent="0" algn="l" rtl="0">
              <a:spcBef>
                <a:spcPts val="1000"/>
              </a:spcBef>
              <a:spcAft>
                <a:spcPts val="0"/>
              </a:spcAft>
              <a:buNone/>
            </a:pPr>
            <a:endParaRPr dirty="0"/>
          </a:p>
        </p:txBody>
      </p:sp>
      <p:sp>
        <p:nvSpPr>
          <p:cNvPr id="503" name="Google Shape;503;g16576d6c566_1_718"/>
          <p:cNvSpPr txBox="1">
            <a:spLocks noGrp="1"/>
          </p:cNvSpPr>
          <p:nvPr>
            <p:ph type="body" idx="2"/>
          </p:nvPr>
        </p:nvSpPr>
        <p:spPr>
          <a:xfrm>
            <a:off x="5081100" y="2048844"/>
            <a:ext cx="7110900"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Activities</a:t>
            </a:r>
            <a:endParaRPr dirty="0"/>
          </a:p>
          <a:p>
            <a:pPr marL="609600" lvl="0" indent="-425450" algn="l" rtl="0">
              <a:spcBef>
                <a:spcPts val="1000"/>
              </a:spcBef>
              <a:spcAft>
                <a:spcPts val="0"/>
              </a:spcAft>
              <a:buSzPts val="1900"/>
              <a:buAutoNum type="arabicPeriod"/>
            </a:pPr>
            <a:r>
              <a:rPr lang="en-US" dirty="0"/>
              <a:t>Utilize a SWOT analysis for identifying personal strengths/weaknesses </a:t>
            </a:r>
            <a:endParaRPr dirty="0"/>
          </a:p>
          <a:p>
            <a:pPr marL="609600" lvl="0" indent="-425450" algn="l" rtl="0">
              <a:spcBef>
                <a:spcPts val="1000"/>
              </a:spcBef>
              <a:spcAft>
                <a:spcPts val="0"/>
              </a:spcAft>
              <a:buSzPts val="1900"/>
              <a:buAutoNum type="arabicPeriod"/>
            </a:pPr>
            <a:r>
              <a:rPr lang="en-US" dirty="0"/>
              <a:t>Develop a personal mission statement</a:t>
            </a:r>
            <a:endParaRPr dirty="0"/>
          </a:p>
          <a:p>
            <a:pPr marL="609600" lvl="0" indent="-425450" algn="l" rtl="0">
              <a:spcBef>
                <a:spcPts val="1000"/>
              </a:spcBef>
              <a:spcAft>
                <a:spcPts val="0"/>
              </a:spcAft>
              <a:buSzPts val="1900"/>
              <a:buAutoNum type="arabicPeriod"/>
            </a:pPr>
            <a:r>
              <a:rPr lang="en-US" dirty="0"/>
              <a:t>Develop portfolio</a:t>
            </a:r>
            <a:endParaRPr dirty="0"/>
          </a:p>
          <a:p>
            <a:pPr marL="609600" lvl="0" indent="-425450" algn="l" rtl="0">
              <a:spcBef>
                <a:spcPts val="1000"/>
              </a:spcBef>
              <a:spcAft>
                <a:spcPts val="0"/>
              </a:spcAft>
              <a:buSzPts val="1900"/>
              <a:buAutoNum type="arabicPeriod"/>
            </a:pPr>
            <a:r>
              <a:rPr lang="en-US" dirty="0"/>
              <a:t>Mock job interviews</a:t>
            </a:r>
            <a:endParaRPr dirty="0"/>
          </a:p>
          <a:p>
            <a:pPr marL="609600" lvl="0" indent="-425450" algn="l" rtl="0">
              <a:spcBef>
                <a:spcPts val="1000"/>
              </a:spcBef>
              <a:spcAft>
                <a:spcPts val="0"/>
              </a:spcAft>
              <a:buSzPts val="1900"/>
              <a:buAutoNum type="arabicPeriod"/>
            </a:pPr>
            <a:r>
              <a:rPr lang="en-US" dirty="0"/>
              <a:t>Alumni panels to discuss their experiences</a:t>
            </a:r>
            <a:endParaRPr dirty="0"/>
          </a:p>
          <a:p>
            <a:pPr marL="609600" lvl="0" indent="-425450" algn="l" rtl="0">
              <a:spcBef>
                <a:spcPts val="1000"/>
              </a:spcBef>
              <a:spcAft>
                <a:spcPts val="0"/>
              </a:spcAft>
              <a:buSzPts val="1900"/>
              <a:buAutoNum type="arabicPeriod"/>
            </a:pPr>
            <a:r>
              <a:rPr lang="en-US" dirty="0"/>
              <a:t>Professional communication in clinical education to reach expectations, altered feedback, handle conflict–Your own the journey!</a:t>
            </a: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16576d6c566_1_724"/>
          <p:cNvSpPr txBox="1">
            <a:spLocks noGrp="1"/>
          </p:cNvSpPr>
          <p:nvPr>
            <p:ph type="title"/>
          </p:nvPr>
        </p:nvSpPr>
        <p:spPr>
          <a:xfrm>
            <a:off x="91233" y="89820"/>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Objectives and Activities: Organizational Advocacy</a:t>
            </a:r>
            <a:endParaRPr dirty="0"/>
          </a:p>
        </p:txBody>
      </p:sp>
      <p:sp>
        <p:nvSpPr>
          <p:cNvPr id="509" name="Google Shape;509;g16576d6c566_1_724"/>
          <p:cNvSpPr txBox="1">
            <a:spLocks noGrp="1"/>
          </p:cNvSpPr>
          <p:nvPr>
            <p:ph type="body" idx="1"/>
          </p:nvPr>
        </p:nvSpPr>
        <p:spPr>
          <a:xfrm>
            <a:off x="554133" y="2048844"/>
            <a:ext cx="4772469"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Objectives	</a:t>
            </a:r>
            <a:endParaRPr dirty="0"/>
          </a:p>
          <a:p>
            <a:pPr marL="609600" lvl="0" indent="-400050" algn="l" rtl="0">
              <a:spcBef>
                <a:spcPts val="300"/>
              </a:spcBef>
              <a:spcAft>
                <a:spcPts val="0"/>
              </a:spcAft>
              <a:buClr>
                <a:srgbClr val="000000"/>
              </a:buClr>
              <a:buSzPts val="1500"/>
              <a:buAutoNum type="arabicPeriod"/>
            </a:pPr>
            <a:r>
              <a:rPr lang="en-US" sz="1500" dirty="0">
                <a:solidFill>
                  <a:srgbClr val="000000"/>
                </a:solidFill>
              </a:rPr>
              <a:t>Analyze the contributions of PT in collaboration with other healthcare practitioners which facilitate effective and efficient patient care management </a:t>
            </a:r>
            <a:endParaRPr sz="1500" dirty="0">
              <a:solidFill>
                <a:srgbClr val="000000"/>
              </a:solidFill>
            </a:endParaRPr>
          </a:p>
          <a:p>
            <a:pPr marL="609600" lvl="0" indent="-400050" algn="l" rtl="0">
              <a:spcBef>
                <a:spcPts val="300"/>
              </a:spcBef>
              <a:spcAft>
                <a:spcPts val="0"/>
              </a:spcAft>
              <a:buClr>
                <a:srgbClr val="000000"/>
              </a:buClr>
              <a:buSzPts val="1500"/>
              <a:buAutoNum type="arabicPeriod"/>
            </a:pPr>
            <a:r>
              <a:rPr lang="en-US" sz="1500" dirty="0">
                <a:solidFill>
                  <a:schemeClr val="dk1"/>
                </a:solidFill>
                <a:latin typeface="Times New Roman"/>
                <a:ea typeface="Times New Roman"/>
                <a:cs typeface="Times New Roman"/>
                <a:sym typeface="Times New Roman"/>
              </a:rPr>
              <a:t>Analyze health care environment today within the contemporary systems of organizations affects the practice of physical therapy on a daily basis </a:t>
            </a:r>
            <a:endParaRPr sz="1300" dirty="0">
              <a:solidFill>
                <a:srgbClr val="000000"/>
              </a:solidFill>
            </a:endParaRPr>
          </a:p>
          <a:p>
            <a:pPr marL="609600" lvl="0" indent="-400050" algn="l" rtl="0">
              <a:spcBef>
                <a:spcPts val="300"/>
              </a:spcBef>
              <a:spcAft>
                <a:spcPts val="0"/>
              </a:spcAft>
              <a:buClr>
                <a:schemeClr val="dk1"/>
              </a:buClr>
              <a:buSzPts val="1500"/>
              <a:buFont typeface="Times New Roman"/>
              <a:buAutoNum type="arabicPeriod"/>
            </a:pPr>
            <a:r>
              <a:rPr lang="en-US" sz="1500" dirty="0">
                <a:solidFill>
                  <a:srgbClr val="000000"/>
                </a:solidFill>
              </a:rPr>
              <a:t>Upholds professional/social responsibilities when interacting with other health care members; </a:t>
            </a:r>
            <a:endParaRPr sz="1500" dirty="0">
              <a:solidFill>
                <a:srgbClr val="000000"/>
              </a:solidFill>
            </a:endParaRPr>
          </a:p>
          <a:p>
            <a:pPr marL="609600" lvl="0" indent="-400050" algn="l" rtl="0">
              <a:spcBef>
                <a:spcPts val="300"/>
              </a:spcBef>
              <a:spcAft>
                <a:spcPts val="0"/>
              </a:spcAft>
              <a:buClr>
                <a:schemeClr val="dk1"/>
              </a:buClr>
              <a:buSzPts val="1500"/>
              <a:buAutoNum type="arabicPeriod"/>
            </a:pPr>
            <a:r>
              <a:rPr lang="en-US" sz="1500" dirty="0">
                <a:solidFill>
                  <a:schemeClr val="dk1"/>
                </a:solidFill>
              </a:rPr>
              <a:t>Provide consultation to individuals, businesses, schools, government agencies or other organizations;</a:t>
            </a:r>
            <a:endParaRPr sz="1500" dirty="0">
              <a:solidFill>
                <a:schemeClr val="dk1"/>
              </a:solidFill>
            </a:endParaRPr>
          </a:p>
          <a:p>
            <a:pPr marL="609600" lvl="0" indent="0" algn="l" rtl="0">
              <a:spcBef>
                <a:spcPts val="300"/>
              </a:spcBef>
              <a:spcAft>
                <a:spcPts val="0"/>
              </a:spcAft>
              <a:buNone/>
            </a:pPr>
            <a:endParaRPr sz="1500" dirty="0">
              <a:solidFill>
                <a:schemeClr val="dk1"/>
              </a:solidFill>
              <a:latin typeface="Times New Roman"/>
              <a:ea typeface="Times New Roman"/>
              <a:cs typeface="Times New Roman"/>
              <a:sym typeface="Times New Roman"/>
            </a:endParaRPr>
          </a:p>
          <a:p>
            <a:pPr marL="0" lvl="0" indent="0" algn="l" rtl="0">
              <a:spcBef>
                <a:spcPts val="1000"/>
              </a:spcBef>
              <a:spcAft>
                <a:spcPts val="0"/>
              </a:spcAft>
              <a:buNone/>
            </a:pPr>
            <a:endParaRPr dirty="0"/>
          </a:p>
        </p:txBody>
      </p:sp>
      <p:sp>
        <p:nvSpPr>
          <p:cNvPr id="510" name="Google Shape;510;g16576d6c566_1_724"/>
          <p:cNvSpPr txBox="1">
            <a:spLocks noGrp="1"/>
          </p:cNvSpPr>
          <p:nvPr>
            <p:ph type="body" idx="2"/>
          </p:nvPr>
        </p:nvSpPr>
        <p:spPr>
          <a:xfrm>
            <a:off x="5945388" y="2048844"/>
            <a:ext cx="5692479"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Activities</a:t>
            </a:r>
            <a:endParaRPr dirty="0"/>
          </a:p>
          <a:p>
            <a:pPr marL="609600" lvl="0" indent="-425450" algn="l" rtl="0">
              <a:spcBef>
                <a:spcPts val="1000"/>
              </a:spcBef>
              <a:spcAft>
                <a:spcPts val="0"/>
              </a:spcAft>
              <a:buSzPts val="1900"/>
              <a:buAutoNum type="arabicPeriod"/>
            </a:pPr>
            <a:r>
              <a:rPr lang="en-US" dirty="0"/>
              <a:t>Develop market and outreach plans for a business </a:t>
            </a:r>
            <a:endParaRPr dirty="0"/>
          </a:p>
          <a:p>
            <a:pPr marL="609600" lvl="0" indent="-425450" algn="l" rtl="0">
              <a:spcBef>
                <a:spcPts val="1000"/>
              </a:spcBef>
              <a:spcAft>
                <a:spcPts val="0"/>
              </a:spcAft>
              <a:buSzPts val="1900"/>
              <a:buAutoNum type="arabicPeriod"/>
            </a:pPr>
            <a:r>
              <a:rPr lang="en-US" dirty="0"/>
              <a:t>Develop IPE programs in community and in the facility</a:t>
            </a:r>
            <a:endParaRPr dirty="0"/>
          </a:p>
          <a:p>
            <a:pPr marL="609600" lvl="0" indent="-425450" algn="l" rtl="0">
              <a:spcBef>
                <a:spcPts val="1000"/>
              </a:spcBef>
              <a:spcAft>
                <a:spcPts val="0"/>
              </a:spcAft>
              <a:buSzPts val="1900"/>
              <a:buAutoNum type="arabicPeriod"/>
            </a:pPr>
            <a:r>
              <a:rPr lang="en-US" dirty="0"/>
              <a:t>Develop IPE Student Council and activities</a:t>
            </a:r>
            <a:endParaRPr dirty="0"/>
          </a:p>
          <a:p>
            <a:pPr marL="609600" lvl="0" indent="-425450" algn="l" rtl="0">
              <a:spcBef>
                <a:spcPts val="1000"/>
              </a:spcBef>
              <a:spcAft>
                <a:spcPts val="0"/>
              </a:spcAft>
              <a:buSzPts val="1900"/>
              <a:buAutoNum type="arabicPeriod"/>
            </a:pPr>
            <a:r>
              <a:rPr lang="en-US" dirty="0"/>
              <a:t>How to advocate for the PT within a specific setting: early order of PT in acute care, fall prevention in NH, </a:t>
            </a: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16576d6c566_1_730"/>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Objectives and Activities: Social Advocacy</a:t>
            </a:r>
            <a:endParaRPr/>
          </a:p>
        </p:txBody>
      </p:sp>
      <p:sp>
        <p:nvSpPr>
          <p:cNvPr id="516" name="Google Shape;516;g16576d6c566_1_730"/>
          <p:cNvSpPr txBox="1">
            <a:spLocks noGrp="1"/>
          </p:cNvSpPr>
          <p:nvPr>
            <p:ph type="body" idx="1"/>
          </p:nvPr>
        </p:nvSpPr>
        <p:spPr>
          <a:xfrm>
            <a:off x="554133" y="2048844"/>
            <a:ext cx="5216352"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Objectives</a:t>
            </a:r>
            <a:endParaRPr dirty="0"/>
          </a:p>
          <a:p>
            <a:pPr marL="609600" lvl="0" indent="-425450" algn="l" rtl="0">
              <a:spcBef>
                <a:spcPts val="300"/>
              </a:spcBef>
              <a:spcAft>
                <a:spcPts val="0"/>
              </a:spcAft>
              <a:buSzPts val="1900"/>
              <a:buAutoNum type="arabicPeriod"/>
            </a:pPr>
            <a:r>
              <a:rPr lang="en-US" sz="1300" dirty="0">
                <a:solidFill>
                  <a:schemeClr val="dk1"/>
                </a:solidFill>
              </a:rPr>
              <a:t>Respond to conflict to affect a resolution that improves overall health care of patients and society </a:t>
            </a:r>
            <a:endParaRPr sz="1300" dirty="0">
              <a:solidFill>
                <a:schemeClr val="dk1"/>
              </a:solidFill>
            </a:endParaRPr>
          </a:p>
          <a:p>
            <a:pPr marL="609600" lvl="0" indent="-387350" algn="l" rtl="0">
              <a:spcBef>
                <a:spcPts val="300"/>
              </a:spcBef>
              <a:spcAft>
                <a:spcPts val="0"/>
              </a:spcAft>
              <a:buClr>
                <a:schemeClr val="dk1"/>
              </a:buClr>
              <a:buSzPts val="1300"/>
              <a:buAutoNum type="arabicPeriod"/>
            </a:pPr>
            <a:r>
              <a:rPr lang="en-US" sz="1500" dirty="0">
                <a:solidFill>
                  <a:srgbClr val="000000"/>
                </a:solidFill>
              </a:rPr>
              <a:t>Value the role of the PT in the Professional Organization at local, state and national level to ensure the health of the patient, the professional and society. </a:t>
            </a:r>
            <a:endParaRPr sz="1500" dirty="0">
              <a:solidFill>
                <a:srgbClr val="000000"/>
              </a:solidFill>
            </a:endParaRPr>
          </a:p>
          <a:p>
            <a:pPr marL="609600" lvl="0" indent="-387350" algn="l" rtl="0">
              <a:spcBef>
                <a:spcPts val="300"/>
              </a:spcBef>
              <a:spcAft>
                <a:spcPts val="0"/>
              </a:spcAft>
              <a:buClr>
                <a:schemeClr val="dk1"/>
              </a:buClr>
              <a:buSzPts val="1300"/>
              <a:buAutoNum type="arabicPeriod"/>
            </a:pPr>
            <a:r>
              <a:rPr lang="en-US" sz="1500" dirty="0">
                <a:solidFill>
                  <a:schemeClr val="dk1"/>
                </a:solidFill>
              </a:rPr>
              <a:t>Utilizes the knowledge of health care delivery systems to enhance patient/client access to quality care.</a:t>
            </a:r>
            <a:endParaRPr sz="1500" dirty="0">
              <a:solidFill>
                <a:schemeClr val="dk1"/>
              </a:solidFill>
            </a:endParaRPr>
          </a:p>
          <a:p>
            <a:pPr marL="609600" lvl="0" indent="-400050" algn="l" rtl="0">
              <a:spcBef>
                <a:spcPts val="300"/>
              </a:spcBef>
              <a:spcAft>
                <a:spcPts val="0"/>
              </a:spcAft>
              <a:buClr>
                <a:schemeClr val="dk1"/>
              </a:buClr>
              <a:buSzPts val="1500"/>
              <a:buFont typeface="Times New Roman"/>
              <a:buAutoNum type="arabicPeriod"/>
            </a:pPr>
            <a:r>
              <a:rPr lang="en-US" sz="1500" dirty="0">
                <a:solidFill>
                  <a:schemeClr val="dk1"/>
                </a:solidFill>
              </a:rPr>
              <a:t>Addresses prevention, wellness, and health promotion needs of individuals, groups and communities in the primary, secondary and tertiary settings </a:t>
            </a:r>
            <a:endParaRPr sz="1500" dirty="0">
              <a:solidFill>
                <a:schemeClr val="dk1"/>
              </a:solidFill>
            </a:endParaRPr>
          </a:p>
          <a:p>
            <a:pPr marL="609600" lvl="0" indent="-400050" algn="l" rtl="0">
              <a:spcBef>
                <a:spcPts val="300"/>
              </a:spcBef>
              <a:spcAft>
                <a:spcPts val="0"/>
              </a:spcAft>
              <a:buClr>
                <a:schemeClr val="dk1"/>
              </a:buClr>
              <a:buSzPts val="1500"/>
              <a:buFont typeface="Times New Roman"/>
              <a:buAutoNum type="arabicPeriod"/>
            </a:pPr>
            <a:r>
              <a:rPr lang="en-US" sz="1500" dirty="0">
                <a:solidFill>
                  <a:schemeClr val="dk1"/>
                </a:solidFill>
              </a:rPr>
              <a:t>Demonstrates that a physical therapist has professional/social responsibilities beyond those defined by work expectations and job descriptions; </a:t>
            </a:r>
            <a:endParaRPr sz="1500" dirty="0">
              <a:solidFill>
                <a:schemeClr val="dk1"/>
              </a:solidFill>
            </a:endParaRPr>
          </a:p>
          <a:p>
            <a:pPr marL="609600" lvl="0" indent="-400050" algn="l" rtl="0">
              <a:spcBef>
                <a:spcPts val="300"/>
              </a:spcBef>
              <a:spcAft>
                <a:spcPts val="0"/>
              </a:spcAft>
              <a:buClr>
                <a:schemeClr val="dk1"/>
              </a:buClr>
              <a:buSzPts val="1500"/>
              <a:buAutoNum type="arabicPeriod"/>
            </a:pPr>
            <a:r>
              <a:rPr lang="en-US" sz="1500" dirty="0">
                <a:solidFill>
                  <a:srgbClr val="000000"/>
                </a:solidFill>
              </a:rPr>
              <a:t>Integrate health care service and be accountable for addressing the majority of personal and societal health care needs </a:t>
            </a:r>
            <a:endParaRPr sz="1500" dirty="0">
              <a:solidFill>
                <a:srgbClr val="000000"/>
              </a:solidFill>
            </a:endParaRPr>
          </a:p>
          <a:p>
            <a:pPr marL="609600" lvl="0" indent="-400050" algn="l" rtl="0">
              <a:spcBef>
                <a:spcPts val="300"/>
              </a:spcBef>
              <a:spcAft>
                <a:spcPts val="300"/>
              </a:spcAft>
              <a:buClr>
                <a:schemeClr val="dk1"/>
              </a:buClr>
              <a:buSzPts val="1500"/>
              <a:buAutoNum type="arabicPeriod"/>
            </a:pPr>
            <a:r>
              <a:rPr lang="en-US" sz="1500" dirty="0">
                <a:solidFill>
                  <a:srgbClr val="000000"/>
                </a:solidFill>
              </a:rPr>
              <a:t>Promotes programs that improves health and wellness among patients/clients and in the community at large; </a:t>
            </a:r>
            <a:endParaRPr sz="1500" dirty="0">
              <a:solidFill>
                <a:schemeClr val="dk1"/>
              </a:solidFill>
            </a:endParaRPr>
          </a:p>
        </p:txBody>
      </p:sp>
      <p:sp>
        <p:nvSpPr>
          <p:cNvPr id="517" name="Google Shape;517;g16576d6c566_1_730"/>
          <p:cNvSpPr txBox="1">
            <a:spLocks noGrp="1"/>
          </p:cNvSpPr>
          <p:nvPr>
            <p:ph type="body" idx="2"/>
          </p:nvPr>
        </p:nvSpPr>
        <p:spPr>
          <a:xfrm>
            <a:off x="6229473" y="2137620"/>
            <a:ext cx="5604461"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Activities</a:t>
            </a:r>
            <a:endParaRPr dirty="0"/>
          </a:p>
          <a:p>
            <a:pPr marL="0" lvl="0" indent="0" algn="l" rtl="0">
              <a:spcBef>
                <a:spcPts val="1000"/>
              </a:spcBef>
              <a:spcAft>
                <a:spcPts val="0"/>
              </a:spcAft>
              <a:buNone/>
            </a:pPr>
            <a:r>
              <a:rPr lang="en-US" dirty="0"/>
              <a:t>1 Attend one meeting outside of PT that is not a CEU course but offered by another organization/community event/profession</a:t>
            </a:r>
            <a:endParaRPr dirty="0"/>
          </a:p>
          <a:p>
            <a:pPr marL="0" lvl="0" indent="0" algn="l" rtl="0">
              <a:spcBef>
                <a:spcPts val="1000"/>
              </a:spcBef>
              <a:spcAft>
                <a:spcPts val="0"/>
              </a:spcAft>
              <a:buNone/>
            </a:pPr>
            <a:r>
              <a:rPr lang="en-US" dirty="0"/>
              <a:t>2. Compare/Contrast health delivery systems and settings </a:t>
            </a:r>
            <a:endParaRPr dirty="0"/>
          </a:p>
          <a:p>
            <a:pPr marL="0" lvl="0" indent="0" algn="l" rtl="0">
              <a:spcBef>
                <a:spcPts val="1000"/>
              </a:spcBef>
              <a:spcAft>
                <a:spcPts val="0"/>
              </a:spcAft>
              <a:buNone/>
            </a:pPr>
            <a:r>
              <a:rPr lang="en-US" dirty="0"/>
              <a:t>3. Develop a community health fair/screening/education session</a:t>
            </a:r>
            <a:endParaRPr dirty="0"/>
          </a:p>
          <a:p>
            <a:pPr marL="0" lvl="0" indent="0" algn="l" rtl="0">
              <a:spcBef>
                <a:spcPts val="1000"/>
              </a:spcBef>
              <a:spcAft>
                <a:spcPts val="0"/>
              </a:spcAft>
              <a:buNone/>
            </a:pPr>
            <a:r>
              <a:rPr lang="en-US" dirty="0"/>
              <a:t>4. Perform ergonomics assessments </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16576d6c566_1_736"/>
          <p:cNvSpPr txBox="1">
            <a:spLocks noGrp="1"/>
          </p:cNvSpPr>
          <p:nvPr>
            <p:ph type="ctrTitle"/>
          </p:nvPr>
        </p:nvSpPr>
        <p:spPr>
          <a:xfrm>
            <a:off x="2032000" y="1496484"/>
            <a:ext cx="12192000" cy="3183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a:t>Resources </a:t>
            </a:r>
            <a:endParaRPr/>
          </a:p>
        </p:txBody>
      </p:sp>
      <p:sp>
        <p:nvSpPr>
          <p:cNvPr id="523" name="Google Shape;523;g16576d6c566_1_736"/>
          <p:cNvSpPr txBox="1">
            <a:spLocks noGrp="1"/>
          </p:cNvSpPr>
          <p:nvPr>
            <p:ph type="subTitle" idx="1"/>
          </p:nvPr>
        </p:nvSpPr>
        <p:spPr>
          <a:xfrm>
            <a:off x="2032000" y="4802717"/>
            <a:ext cx="12192000" cy="2207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16576d6c566_1_741"/>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Advocacy Tools for You</a:t>
            </a:r>
            <a:endParaRPr/>
          </a:p>
        </p:txBody>
      </p:sp>
      <p:sp>
        <p:nvSpPr>
          <p:cNvPr id="529" name="Google Shape;529;g16576d6c566_1_741"/>
          <p:cNvSpPr txBox="1">
            <a:spLocks noGrp="1"/>
          </p:cNvSpPr>
          <p:nvPr>
            <p:ph type="body" idx="1"/>
          </p:nvPr>
        </p:nvSpPr>
        <p:spPr>
          <a:xfrm>
            <a:off x="554133" y="2048844"/>
            <a:ext cx="15147600" cy="6073500"/>
          </a:xfrm>
          <a:prstGeom prst="rect">
            <a:avLst/>
          </a:prstGeom>
        </p:spPr>
        <p:txBody>
          <a:bodyPr spcFirstLastPara="1" wrap="square" lIns="91425" tIns="45700" rIns="91425" bIns="45700" anchor="t" anchorCtr="0">
            <a:normAutofit/>
          </a:bodyPr>
          <a:lstStyle/>
          <a:p>
            <a:pPr marL="0" lvl="0" indent="0" algn="l" rtl="0">
              <a:lnSpc>
                <a:spcPct val="90000"/>
              </a:lnSpc>
              <a:spcBef>
                <a:spcPts val="1300"/>
              </a:spcBef>
              <a:spcAft>
                <a:spcPts val="0"/>
              </a:spcAft>
              <a:buClr>
                <a:schemeClr val="dk1"/>
              </a:buClr>
              <a:buSzPts val="1500"/>
              <a:buFont typeface="Arial"/>
              <a:buNone/>
            </a:pPr>
            <a:r>
              <a:rPr lang="en-US" sz="2900">
                <a:solidFill>
                  <a:schemeClr val="dk1"/>
                </a:solidFill>
              </a:rPr>
              <a:t>Legislative Action Center</a:t>
            </a:r>
            <a:endParaRPr sz="2900">
              <a:solidFill>
                <a:schemeClr val="dk1"/>
              </a:solidFill>
            </a:endParaRPr>
          </a:p>
          <a:p>
            <a:pPr marL="609600" lvl="0" indent="-488950" algn="l" rtl="0">
              <a:lnSpc>
                <a:spcPct val="90000"/>
              </a:lnSpc>
              <a:spcBef>
                <a:spcPts val="700"/>
              </a:spcBef>
              <a:spcAft>
                <a:spcPts val="0"/>
              </a:spcAft>
              <a:buClr>
                <a:schemeClr val="dk1"/>
              </a:buClr>
              <a:buSzPts val="2900"/>
              <a:buChar char="•"/>
            </a:pPr>
            <a:r>
              <a:rPr lang="en-US" sz="2900">
                <a:solidFill>
                  <a:schemeClr val="dk1"/>
                </a:solidFill>
              </a:rPr>
              <a:t>APTA members only</a:t>
            </a:r>
            <a:endParaRPr sz="2900">
              <a:solidFill>
                <a:schemeClr val="dk1"/>
              </a:solidFill>
            </a:endParaRPr>
          </a:p>
          <a:p>
            <a:pPr marL="0" lvl="0" indent="0" algn="l" rtl="0">
              <a:lnSpc>
                <a:spcPct val="90000"/>
              </a:lnSpc>
              <a:spcBef>
                <a:spcPts val="1300"/>
              </a:spcBef>
              <a:spcAft>
                <a:spcPts val="0"/>
              </a:spcAft>
              <a:buClr>
                <a:schemeClr val="dk1"/>
              </a:buClr>
              <a:buSzPts val="1500"/>
              <a:buFont typeface="Arial"/>
              <a:buNone/>
            </a:pPr>
            <a:r>
              <a:rPr lang="en-US" sz="2900">
                <a:solidFill>
                  <a:schemeClr val="dk1"/>
                </a:solidFill>
              </a:rPr>
              <a:t>Patient Action Center</a:t>
            </a:r>
            <a:endParaRPr sz="2900">
              <a:solidFill>
                <a:schemeClr val="dk1"/>
              </a:solidFill>
            </a:endParaRPr>
          </a:p>
          <a:p>
            <a:pPr marL="609600" lvl="0" indent="-488950" algn="l" rtl="0">
              <a:lnSpc>
                <a:spcPct val="90000"/>
              </a:lnSpc>
              <a:spcBef>
                <a:spcPts val="700"/>
              </a:spcBef>
              <a:spcAft>
                <a:spcPts val="0"/>
              </a:spcAft>
              <a:buClr>
                <a:schemeClr val="dk1"/>
              </a:buClr>
              <a:buSzPts val="2900"/>
              <a:buChar char="•"/>
            </a:pPr>
            <a:r>
              <a:rPr lang="en-US" sz="2900">
                <a:solidFill>
                  <a:schemeClr val="dk1"/>
                </a:solidFill>
              </a:rPr>
              <a:t>Public and shareable</a:t>
            </a:r>
            <a:endParaRPr sz="2900">
              <a:solidFill>
                <a:schemeClr val="dk1"/>
              </a:solidFill>
            </a:endParaRPr>
          </a:p>
          <a:p>
            <a:pPr marL="0" lvl="0" indent="0" algn="l" rtl="0">
              <a:lnSpc>
                <a:spcPct val="90000"/>
              </a:lnSpc>
              <a:spcBef>
                <a:spcPts val="1300"/>
              </a:spcBef>
              <a:spcAft>
                <a:spcPts val="0"/>
              </a:spcAft>
              <a:buClr>
                <a:schemeClr val="dk1"/>
              </a:buClr>
              <a:buSzPts val="1500"/>
              <a:buFont typeface="Arial"/>
              <a:buNone/>
            </a:pPr>
            <a:r>
              <a:rPr lang="en-US" sz="2900">
                <a:solidFill>
                  <a:schemeClr val="dk1"/>
                </a:solidFill>
              </a:rPr>
              <a:t>APTA Advocacy App</a:t>
            </a:r>
            <a:endParaRPr sz="2900">
              <a:solidFill>
                <a:schemeClr val="dk1"/>
              </a:solidFill>
            </a:endParaRPr>
          </a:p>
          <a:p>
            <a:pPr marL="609600" lvl="0" indent="-488950" algn="l" rtl="0">
              <a:lnSpc>
                <a:spcPct val="90000"/>
              </a:lnSpc>
              <a:spcBef>
                <a:spcPts val="700"/>
              </a:spcBef>
              <a:spcAft>
                <a:spcPts val="0"/>
              </a:spcAft>
              <a:buClr>
                <a:schemeClr val="dk1"/>
              </a:buClr>
              <a:buSzPts val="2900"/>
              <a:buChar char="•"/>
            </a:pPr>
            <a:r>
              <a:rPr lang="en-US" sz="2900">
                <a:solidFill>
                  <a:schemeClr val="dk1"/>
                </a:solidFill>
              </a:rPr>
              <a:t>Advocate in minutes from your phone</a:t>
            </a:r>
            <a:endParaRPr sz="2900">
              <a:solidFill>
                <a:schemeClr val="dk1"/>
              </a:solidFill>
            </a:endParaRPr>
          </a:p>
          <a:p>
            <a:pPr marL="0" lvl="0" indent="0" algn="l" rtl="0">
              <a:spcBef>
                <a:spcPts val="1000"/>
              </a:spcBef>
              <a:spcAft>
                <a:spcPts val="0"/>
              </a:spcAft>
              <a:buNone/>
            </a:pPr>
            <a:endParaRPr/>
          </a:p>
        </p:txBody>
      </p:sp>
      <p:pic>
        <p:nvPicPr>
          <p:cNvPr id="530" name="Google Shape;530;g16576d6c566_1_741"/>
          <p:cNvPicPr preferRelativeResize="0"/>
          <p:nvPr/>
        </p:nvPicPr>
        <p:blipFill>
          <a:blip r:embed="rId3">
            <a:alphaModFix/>
          </a:blip>
          <a:stretch>
            <a:fillRect/>
          </a:stretch>
        </p:blipFill>
        <p:spPr>
          <a:xfrm>
            <a:off x="8127000" y="114633"/>
            <a:ext cx="3732067" cy="639953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16576d6c566_1_747"/>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536" name="Google Shape;536;g16576d6c566_1_747"/>
          <p:cNvSpPr txBox="1">
            <a:spLocks noGrp="1"/>
          </p:cNvSpPr>
          <p:nvPr>
            <p:ph type="body" idx="1"/>
          </p:nvPr>
        </p:nvSpPr>
        <p:spPr>
          <a:xfrm>
            <a:off x="97654" y="1906801"/>
            <a:ext cx="14290182" cy="6073500"/>
          </a:xfrm>
          <a:prstGeom prst="rect">
            <a:avLst/>
          </a:prstGeom>
        </p:spPr>
        <p:txBody>
          <a:bodyPr spcFirstLastPara="1" wrap="square" lIns="91425" tIns="45700" rIns="91425" bIns="45700" anchor="t" anchorCtr="0">
            <a:normAutofit/>
          </a:bodyPr>
          <a:lstStyle/>
          <a:p>
            <a:pPr marL="0" lvl="0" indent="0" algn="l" rtl="0">
              <a:spcBef>
                <a:spcPts val="1600"/>
              </a:spcBef>
              <a:spcAft>
                <a:spcPts val="0"/>
              </a:spcAft>
              <a:buClr>
                <a:schemeClr val="dk1"/>
              </a:buClr>
              <a:buSzPts val="1500"/>
              <a:buFont typeface="Arial"/>
              <a:buNone/>
            </a:pPr>
            <a:r>
              <a:rPr lang="en-US" dirty="0">
                <a:solidFill>
                  <a:schemeClr val="dk1"/>
                </a:solidFill>
              </a:rPr>
              <a:t>Advocacy Issues Impacting the Professional and Patients	apta.org/advocacy/issues</a:t>
            </a:r>
            <a:endParaRPr dirty="0">
              <a:solidFill>
                <a:schemeClr val="dk1"/>
              </a:solidFill>
            </a:endParaRPr>
          </a:p>
          <a:p>
            <a:pPr marL="0" lvl="0" indent="0" algn="l" rtl="0">
              <a:spcBef>
                <a:spcPts val="1600"/>
              </a:spcBef>
              <a:spcAft>
                <a:spcPts val="0"/>
              </a:spcAft>
              <a:buClr>
                <a:schemeClr val="dk1"/>
              </a:buClr>
              <a:buSzPts val="1500"/>
              <a:buFont typeface="Arial"/>
              <a:buNone/>
            </a:pPr>
            <a:r>
              <a:rPr lang="en-US" dirty="0">
                <a:solidFill>
                  <a:schemeClr val="dk1"/>
                </a:solidFill>
              </a:rPr>
              <a:t>APTA Advocacy Network   </a:t>
            </a:r>
            <a:r>
              <a:rPr lang="en-US" dirty="0" err="1">
                <a:solidFill>
                  <a:schemeClr val="dk1"/>
                </a:solidFill>
              </a:rPr>
              <a:t>apta.orga</a:t>
            </a:r>
            <a:r>
              <a:rPr lang="en-US" dirty="0">
                <a:solidFill>
                  <a:schemeClr val="dk1"/>
                </a:solidFill>
              </a:rPr>
              <a:t>/advocacy/</a:t>
            </a:r>
            <a:r>
              <a:rPr lang="en-US" dirty="0" err="1">
                <a:solidFill>
                  <a:schemeClr val="dk1"/>
                </a:solidFill>
              </a:rPr>
              <a:t>apta</a:t>
            </a:r>
            <a:r>
              <a:rPr lang="en-US" dirty="0">
                <a:solidFill>
                  <a:schemeClr val="dk1"/>
                </a:solidFill>
              </a:rPr>
              <a:t>-advocacy-network</a:t>
            </a:r>
            <a:endParaRPr dirty="0">
              <a:solidFill>
                <a:schemeClr val="dk1"/>
              </a:solidFill>
            </a:endParaRPr>
          </a:p>
          <a:p>
            <a:pPr marL="0" lvl="0" indent="0" algn="l" rtl="0">
              <a:spcBef>
                <a:spcPts val="1600"/>
              </a:spcBef>
              <a:spcAft>
                <a:spcPts val="0"/>
              </a:spcAft>
              <a:buClr>
                <a:schemeClr val="dk1"/>
              </a:buClr>
              <a:buSzPts val="1500"/>
              <a:buFont typeface="Arial"/>
              <a:buNone/>
            </a:pPr>
            <a:r>
              <a:rPr lang="en-US" dirty="0">
                <a:solidFill>
                  <a:schemeClr val="dk1"/>
                </a:solidFill>
              </a:rPr>
              <a:t>PT-PAC  ptpac.org</a:t>
            </a:r>
            <a:endParaRPr dirty="0">
              <a:solidFill>
                <a:schemeClr val="dk1"/>
              </a:solidFill>
            </a:endParaRPr>
          </a:p>
          <a:p>
            <a:pPr marL="0" lvl="0" indent="0" algn="l" rtl="0">
              <a:spcBef>
                <a:spcPts val="1600"/>
              </a:spcBef>
              <a:spcAft>
                <a:spcPts val="0"/>
              </a:spcAft>
              <a:buClr>
                <a:schemeClr val="dk1"/>
              </a:buClr>
              <a:buSzPts val="1500"/>
              <a:buFont typeface="Arial"/>
              <a:buNone/>
            </a:pPr>
            <a:r>
              <a:rPr lang="en-US" dirty="0">
                <a:solidFill>
                  <a:schemeClr val="dk1"/>
                </a:solidFill>
              </a:rPr>
              <a:t>PT Proud   ptproud.org </a:t>
            </a: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16576d6c566_1_752"/>
          <p:cNvSpPr txBox="1">
            <a:spLocks noGrp="1"/>
          </p:cNvSpPr>
          <p:nvPr>
            <p:ph type="title"/>
          </p:nvPr>
        </p:nvSpPr>
        <p:spPr>
          <a:xfrm>
            <a:off x="0" y="200967"/>
            <a:ext cx="15147600" cy="10179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t>What is Advocacy?</a:t>
            </a:r>
            <a:br>
              <a:rPr lang="en-US" dirty="0"/>
            </a:br>
            <a:r>
              <a:rPr lang="en-US" dirty="0"/>
              <a:t> Quotes from Students after Lobby Day</a:t>
            </a:r>
            <a:endParaRPr dirty="0"/>
          </a:p>
        </p:txBody>
      </p:sp>
      <p:sp>
        <p:nvSpPr>
          <p:cNvPr id="542" name="Google Shape;542;g16576d6c566_1_752"/>
          <p:cNvSpPr txBox="1">
            <a:spLocks noGrp="1"/>
          </p:cNvSpPr>
          <p:nvPr>
            <p:ph type="body" idx="1"/>
          </p:nvPr>
        </p:nvSpPr>
        <p:spPr>
          <a:xfrm>
            <a:off x="415600" y="1536633"/>
            <a:ext cx="11360700" cy="5120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Advocacy is a continuous process that needs courage and commitment</a:t>
            </a:r>
            <a:endParaRPr/>
          </a:p>
          <a:p>
            <a:pPr marL="0" lvl="0" indent="0" algn="l" rtl="0">
              <a:spcBef>
                <a:spcPts val="1000"/>
              </a:spcBef>
              <a:spcAft>
                <a:spcPts val="0"/>
              </a:spcAft>
              <a:buNone/>
            </a:pPr>
            <a:r>
              <a:rPr lang="en-US"/>
              <a:t>Advocacy is a learning process that allows interaction with other people to work together for a common goal</a:t>
            </a:r>
            <a:endParaRPr/>
          </a:p>
          <a:p>
            <a:pPr marL="0" lvl="0" indent="0" algn="l" rtl="0">
              <a:spcBef>
                <a:spcPts val="1000"/>
              </a:spcBef>
              <a:spcAft>
                <a:spcPts val="0"/>
              </a:spcAft>
              <a:buNone/>
            </a:pPr>
            <a:r>
              <a:rPr lang="en-US"/>
              <a:t>Advocacy is building relationships with other people</a:t>
            </a:r>
            <a:endParaRPr/>
          </a:p>
          <a:p>
            <a:pPr marL="0" lvl="0" indent="0" algn="l" rtl="0">
              <a:spcBef>
                <a:spcPts val="1000"/>
              </a:spcBef>
              <a:spcAft>
                <a:spcPts val="0"/>
              </a:spcAft>
              <a:buNone/>
            </a:pPr>
            <a:r>
              <a:rPr lang="en-US"/>
              <a:t>Advocacy is publicly supporting a cause, idea or development project to move forward to achieve a greater good for more people</a:t>
            </a:r>
            <a:endParaRPr/>
          </a:p>
          <a:p>
            <a:pPr marL="0" lvl="0" indent="0" algn="l" rtl="0">
              <a:spcBef>
                <a:spcPts val="1000"/>
              </a:spcBef>
              <a:spcAft>
                <a:spcPts val="0"/>
              </a:spcAft>
              <a:buNone/>
            </a:pPr>
            <a:r>
              <a:rPr lang="en-US"/>
              <a:t>Advocacy is being active supporter in favor of an idea, suggestion, policy or cause</a:t>
            </a:r>
            <a:endParaRPr/>
          </a:p>
          <a:p>
            <a:pPr marL="0" lvl="0" indent="0" algn="l" rtl="0">
              <a:spcBef>
                <a:spcPts val="1000"/>
              </a:spcBef>
              <a:spcAft>
                <a:spcPts val="0"/>
              </a:spcAft>
              <a:buNone/>
            </a:pPr>
            <a:r>
              <a:rPr lang="en-US"/>
              <a:t>Advocacy is needed to make change</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16576d6c566_1_757"/>
          <p:cNvSpPr txBox="1">
            <a:spLocks noGrp="1"/>
          </p:cNvSpPr>
          <p:nvPr>
            <p:ph type="title"/>
          </p:nvPr>
        </p:nvSpPr>
        <p:spPr>
          <a:xfrm>
            <a:off x="415600" y="176115"/>
            <a:ext cx="14020800" cy="1767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Where do we go from here?</a:t>
            </a:r>
            <a:br>
              <a:rPr lang="en-US" dirty="0"/>
            </a:br>
            <a:r>
              <a:rPr lang="en-US" dirty="0"/>
              <a:t> Moving students from novice to strong advocates</a:t>
            </a:r>
            <a:endParaRPr dirty="0"/>
          </a:p>
        </p:txBody>
      </p:sp>
      <p:pic>
        <p:nvPicPr>
          <p:cNvPr id="548" name="Google Shape;548;g16576d6c566_1_757"/>
          <p:cNvPicPr preferRelativeResize="0"/>
          <p:nvPr/>
        </p:nvPicPr>
        <p:blipFill>
          <a:blip r:embed="rId3">
            <a:alphaModFix/>
          </a:blip>
          <a:stretch>
            <a:fillRect/>
          </a:stretch>
        </p:blipFill>
        <p:spPr>
          <a:xfrm>
            <a:off x="7313588" y="1943715"/>
            <a:ext cx="4462812" cy="4008664"/>
          </a:xfrm>
          <a:prstGeom prst="rect">
            <a:avLst/>
          </a:prstGeom>
          <a:noFill/>
          <a:ln>
            <a:noFill/>
          </a:ln>
        </p:spPr>
      </p:pic>
      <p:sp>
        <p:nvSpPr>
          <p:cNvPr id="549" name="Google Shape;549;g16576d6c566_1_757"/>
          <p:cNvSpPr txBox="1"/>
          <p:nvPr/>
        </p:nvSpPr>
        <p:spPr>
          <a:xfrm>
            <a:off x="415600" y="2121533"/>
            <a:ext cx="4123500" cy="4217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4300"/>
              <a:t>Minimal Essential Competencies in Advocacy</a:t>
            </a:r>
            <a:endParaRPr sz="4300"/>
          </a:p>
          <a:p>
            <a:pPr marL="0" lvl="0" indent="0" algn="l" rtl="0">
              <a:spcBef>
                <a:spcPts val="0"/>
              </a:spcBef>
              <a:spcAft>
                <a:spcPts val="0"/>
              </a:spcAft>
              <a:buNone/>
            </a:pPr>
            <a:endParaRPr sz="4300"/>
          </a:p>
          <a:p>
            <a:pPr marL="0" lvl="0" indent="0" algn="l" rtl="0">
              <a:spcBef>
                <a:spcPts val="0"/>
              </a:spcBef>
              <a:spcAft>
                <a:spcPts val="0"/>
              </a:spcAft>
              <a:buNone/>
            </a:pPr>
            <a:r>
              <a:rPr lang="en-US" sz="4300"/>
              <a:t>What are they?</a:t>
            </a:r>
            <a:r>
              <a:rPr lang="en-US" sz="1900"/>
              <a:t> </a:t>
            </a:r>
            <a:endParaRPr sz="19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5"/>
          <p:cNvSpPr/>
          <p:nvPr/>
        </p:nvSpPr>
        <p:spPr>
          <a:xfrm>
            <a:off x="0" y="1689099"/>
            <a:ext cx="12192000" cy="4356100"/>
          </a:xfrm>
          <a:prstGeom prst="rect">
            <a:avLst/>
          </a:prstGeom>
          <a:solidFill>
            <a:srgbClr val="10284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71" name="Google Shape;971;p5"/>
          <p:cNvSpPr txBox="1"/>
          <p:nvPr/>
        </p:nvSpPr>
        <p:spPr>
          <a:xfrm>
            <a:off x="415107" y="278730"/>
            <a:ext cx="11152983"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10284A"/>
              </a:buClr>
              <a:buSzPts val="4800"/>
              <a:buFont typeface="Helvetica Neue Light"/>
              <a:buNone/>
            </a:pPr>
            <a:r>
              <a:rPr lang="en-US" sz="4800" b="0" i="0" u="none" strike="noStrike" cap="none">
                <a:solidFill>
                  <a:srgbClr val="10284A"/>
                </a:solidFill>
                <a:latin typeface="Helvetica Neue Light"/>
                <a:ea typeface="Helvetica Neue Light"/>
                <a:cs typeface="Helvetica Neue Light"/>
                <a:sym typeface="Helvetica Neue Light"/>
              </a:rPr>
              <a:t>Join us for ELC 2023 in Philadelphia!</a:t>
            </a:r>
            <a:endParaRPr/>
          </a:p>
        </p:txBody>
      </p:sp>
      <p:pic>
        <p:nvPicPr>
          <p:cNvPr id="972" name="Google Shape;972;p5" descr="A picture containing water, river, outdoor, bridge&#10;&#10;Description automatically generated"/>
          <p:cNvPicPr preferRelativeResize="0"/>
          <p:nvPr/>
        </p:nvPicPr>
        <p:blipFill rotWithShape="1">
          <a:blip r:embed="rId3">
            <a:alphaModFix/>
          </a:blip>
          <a:srcRect/>
          <a:stretch/>
        </p:blipFill>
        <p:spPr>
          <a:xfrm>
            <a:off x="5991599" y="1858710"/>
            <a:ext cx="6025317" cy="4016879"/>
          </a:xfrm>
          <a:prstGeom prst="rect">
            <a:avLst/>
          </a:prstGeom>
          <a:noFill/>
          <a:ln>
            <a:noFill/>
          </a:ln>
        </p:spPr>
      </p:pic>
      <p:sp>
        <p:nvSpPr>
          <p:cNvPr id="973" name="Google Shape;973;p5"/>
          <p:cNvSpPr txBox="1"/>
          <p:nvPr/>
        </p:nvSpPr>
        <p:spPr>
          <a:xfrm>
            <a:off x="457199" y="2166694"/>
            <a:ext cx="5359316" cy="19981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C735"/>
              </a:buClr>
              <a:buSzPts val="4400"/>
              <a:buFont typeface="Arial"/>
              <a:buNone/>
            </a:pPr>
            <a:r>
              <a:rPr lang="en-US" sz="4400" b="1" i="0" u="none" strike="noStrike" cap="none">
                <a:solidFill>
                  <a:srgbClr val="FFC735"/>
                </a:solidFill>
                <a:latin typeface="Arial"/>
                <a:ea typeface="Arial"/>
                <a:cs typeface="Arial"/>
                <a:sym typeface="Arial"/>
              </a:rPr>
              <a:t>Save the date: </a:t>
            </a:r>
            <a:endParaRPr/>
          </a:p>
        </p:txBody>
      </p:sp>
      <p:sp>
        <p:nvSpPr>
          <p:cNvPr id="974" name="Google Shape;974;p5"/>
          <p:cNvSpPr txBox="1"/>
          <p:nvPr/>
        </p:nvSpPr>
        <p:spPr>
          <a:xfrm>
            <a:off x="685799" y="4704892"/>
            <a:ext cx="57578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chemeClr val="lt1"/>
                </a:solidFill>
                <a:latin typeface="Helvetica Neue Light"/>
                <a:ea typeface="Helvetica Neue Light"/>
                <a:cs typeface="Helvetica Neue Light"/>
                <a:sym typeface="Helvetica Neue Light"/>
              </a:rPr>
              <a:t>pteducationleadershipconference.org</a:t>
            </a:r>
            <a:endParaRPr/>
          </a:p>
        </p:txBody>
      </p:sp>
      <p:sp>
        <p:nvSpPr>
          <p:cNvPr id="975" name="Google Shape;975;p5"/>
          <p:cNvSpPr txBox="1"/>
          <p:nvPr/>
        </p:nvSpPr>
        <p:spPr>
          <a:xfrm>
            <a:off x="493669" y="3600660"/>
            <a:ext cx="528637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C735"/>
                </a:solidFill>
                <a:latin typeface="Helvetica Neue Light"/>
                <a:ea typeface="Helvetica Neue Light"/>
                <a:cs typeface="Helvetica Neue Light"/>
                <a:sym typeface="Helvetica Neue Light"/>
              </a:rPr>
              <a:t>October 13-15, 2023</a:t>
            </a:r>
            <a:endParaRPr sz="40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16576d6c566_1_432"/>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Important Questions</a:t>
            </a:r>
            <a:endParaRPr/>
          </a:p>
        </p:txBody>
      </p:sp>
      <p:sp>
        <p:nvSpPr>
          <p:cNvPr id="164" name="Google Shape;164;g16576d6c566_1_432"/>
          <p:cNvSpPr txBox="1">
            <a:spLocks noGrp="1"/>
          </p:cNvSpPr>
          <p:nvPr>
            <p:ph type="body" idx="1"/>
          </p:nvPr>
        </p:nvSpPr>
        <p:spPr>
          <a:xfrm>
            <a:off x="415600" y="1536633"/>
            <a:ext cx="8858100" cy="4555200"/>
          </a:xfrm>
          <a:prstGeom prst="rect">
            <a:avLst/>
          </a:prstGeom>
        </p:spPr>
        <p:txBody>
          <a:bodyPr spcFirstLastPara="1" wrap="square" lIns="91425" tIns="45700" rIns="91425" bIns="45700" anchor="t" anchorCtr="0">
            <a:normAutofit lnSpcReduction="10000"/>
          </a:bodyPr>
          <a:lstStyle/>
          <a:p>
            <a:pPr marL="609600" lvl="0" indent="-522128" algn="l" rtl="0">
              <a:lnSpc>
                <a:spcPct val="90000"/>
              </a:lnSpc>
              <a:spcBef>
                <a:spcPts val="1300"/>
              </a:spcBef>
              <a:spcAft>
                <a:spcPts val="0"/>
              </a:spcAft>
              <a:buClr>
                <a:schemeClr val="dk1"/>
              </a:buClr>
              <a:buSzPct val="100000"/>
              <a:buAutoNum type="arabicPeriod"/>
            </a:pPr>
            <a:r>
              <a:rPr lang="en-US" sz="3700">
                <a:solidFill>
                  <a:schemeClr val="dk1"/>
                </a:solidFill>
              </a:rPr>
              <a:t>What is advocacy &amp; why is it important to teach our students?</a:t>
            </a:r>
            <a:endParaRPr sz="3700">
              <a:solidFill>
                <a:schemeClr val="dk1"/>
              </a:solidFill>
            </a:endParaRPr>
          </a:p>
          <a:p>
            <a:pPr marL="609600" lvl="0" indent="-522128" algn="l" rtl="0">
              <a:lnSpc>
                <a:spcPct val="90000"/>
              </a:lnSpc>
              <a:spcBef>
                <a:spcPts val="1300"/>
              </a:spcBef>
              <a:spcAft>
                <a:spcPts val="0"/>
              </a:spcAft>
              <a:buClr>
                <a:schemeClr val="dk1"/>
              </a:buClr>
              <a:buSzPct val="100000"/>
              <a:buAutoNum type="arabicPeriod"/>
            </a:pPr>
            <a:r>
              <a:rPr lang="en-US" sz="3700">
                <a:solidFill>
                  <a:schemeClr val="dk1"/>
                </a:solidFill>
              </a:rPr>
              <a:t>How do we teach advocacy to our students? Clinicians?</a:t>
            </a:r>
            <a:endParaRPr sz="3700">
              <a:solidFill>
                <a:schemeClr val="dk1"/>
              </a:solidFill>
            </a:endParaRPr>
          </a:p>
          <a:p>
            <a:pPr marL="609600" lvl="0" indent="-522128" algn="l" rtl="0">
              <a:lnSpc>
                <a:spcPct val="90000"/>
              </a:lnSpc>
              <a:spcBef>
                <a:spcPts val="1300"/>
              </a:spcBef>
              <a:spcAft>
                <a:spcPts val="0"/>
              </a:spcAft>
              <a:buClr>
                <a:schemeClr val="lt2"/>
              </a:buClr>
              <a:buSzPct val="100000"/>
              <a:buAutoNum type="arabicPeriod"/>
            </a:pPr>
            <a:r>
              <a:rPr lang="en-US" sz="3700">
                <a:solidFill>
                  <a:schemeClr val="lt2"/>
                </a:solidFill>
              </a:rPr>
              <a:t>What are some examples of course level advocacy objectives? </a:t>
            </a:r>
            <a:endParaRPr sz="3700">
              <a:solidFill>
                <a:schemeClr val="lt2"/>
              </a:solidFill>
            </a:endParaRPr>
          </a:p>
          <a:p>
            <a:pPr marL="609600" lvl="0" indent="-522128" algn="l" rtl="0">
              <a:lnSpc>
                <a:spcPct val="90000"/>
              </a:lnSpc>
              <a:spcBef>
                <a:spcPts val="1300"/>
              </a:spcBef>
              <a:spcAft>
                <a:spcPts val="0"/>
              </a:spcAft>
              <a:buClr>
                <a:schemeClr val="lt2"/>
              </a:buClr>
              <a:buSzPct val="100000"/>
              <a:buAutoNum type="arabicPeriod"/>
            </a:pPr>
            <a:r>
              <a:rPr lang="en-US" sz="3700">
                <a:solidFill>
                  <a:schemeClr val="lt2"/>
                </a:solidFill>
              </a:rPr>
              <a:t>What are some activities that can promote engagement?</a:t>
            </a:r>
            <a:endParaRPr sz="3700">
              <a:solidFill>
                <a:schemeClr val="lt2"/>
              </a:solidFill>
            </a:endParaRPr>
          </a:p>
          <a:p>
            <a:pPr marL="0" lvl="0" indent="0" algn="l" rtl="0">
              <a:spcBef>
                <a:spcPts val="1300"/>
              </a:spcBef>
              <a:spcAft>
                <a:spcPts val="0"/>
              </a:spcAft>
              <a:buClr>
                <a:schemeClr val="dk1"/>
              </a:buClr>
              <a:buSzPct val="53571"/>
              <a:buFont typeface="Arial"/>
              <a:buNone/>
            </a:pPr>
            <a:endParaRPr/>
          </a:p>
        </p:txBody>
      </p:sp>
      <p:pic>
        <p:nvPicPr>
          <p:cNvPr id="165" name="Google Shape;165;g16576d6c566_1_432"/>
          <p:cNvPicPr preferRelativeResize="0"/>
          <p:nvPr/>
        </p:nvPicPr>
        <p:blipFill>
          <a:blip r:embed="rId3">
            <a:alphaModFix/>
          </a:blip>
          <a:stretch>
            <a:fillRect/>
          </a:stretch>
        </p:blipFill>
        <p:spPr>
          <a:xfrm>
            <a:off x="8358100" y="0"/>
            <a:ext cx="3746299" cy="4667535"/>
          </a:xfrm>
          <a:prstGeom prst="rect">
            <a:avLst/>
          </a:prstGeom>
          <a:noFill/>
          <a:ln>
            <a:noFill/>
          </a:ln>
        </p:spPr>
      </p:pic>
      <p:sp>
        <p:nvSpPr>
          <p:cNvPr id="166" name="Google Shape;166;g16576d6c566_1_432"/>
          <p:cNvSpPr txBox="1"/>
          <p:nvPr/>
        </p:nvSpPr>
        <p:spPr>
          <a:xfrm>
            <a:off x="4688000" y="5977733"/>
            <a:ext cx="7554000" cy="6771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800" b="1"/>
              <a:t>THINK-PAIR-SHARE</a:t>
            </a:r>
            <a:endParaRPr sz="28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6576d6c566_1_439"/>
          <p:cNvSpPr txBox="1">
            <a:spLocks noGrp="1"/>
          </p:cNvSpPr>
          <p:nvPr>
            <p:ph type="ctrTitle"/>
          </p:nvPr>
        </p:nvSpPr>
        <p:spPr>
          <a:xfrm>
            <a:off x="415611" y="-956067"/>
            <a:ext cx="11360700" cy="27369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a:t>What is advocacy? </a:t>
            </a:r>
            <a:endParaRPr/>
          </a:p>
        </p:txBody>
      </p:sp>
      <p:sp>
        <p:nvSpPr>
          <p:cNvPr id="172" name="Google Shape;172;g16576d6c566_1_439"/>
          <p:cNvSpPr txBox="1">
            <a:spLocks noGrp="1"/>
          </p:cNvSpPr>
          <p:nvPr>
            <p:ph type="subTitle" idx="1"/>
          </p:nvPr>
        </p:nvSpPr>
        <p:spPr>
          <a:xfrm>
            <a:off x="2032000" y="4802717"/>
            <a:ext cx="12192000" cy="2207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a:t>Athink-pair-share</a:t>
            </a:r>
            <a:endParaRPr/>
          </a:p>
        </p:txBody>
      </p:sp>
      <p:pic>
        <p:nvPicPr>
          <p:cNvPr id="173" name="Google Shape;173;g16576d6c566_1_439"/>
          <p:cNvPicPr preferRelativeResize="0"/>
          <p:nvPr/>
        </p:nvPicPr>
        <p:blipFill>
          <a:blip r:embed="rId3">
            <a:alphaModFix/>
          </a:blip>
          <a:stretch>
            <a:fillRect/>
          </a:stretch>
        </p:blipFill>
        <p:spPr>
          <a:xfrm>
            <a:off x="2857896" y="2075266"/>
            <a:ext cx="6476200" cy="48814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16576d6c566_1_445"/>
          <p:cNvSpPr txBox="1">
            <a:spLocks noGrp="1"/>
          </p:cNvSpPr>
          <p:nvPr>
            <p:ph type="title"/>
          </p:nvPr>
        </p:nvSpPr>
        <p:spPr>
          <a:xfrm>
            <a:off x="554133" y="791156"/>
            <a:ext cx="151476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Purpose of Advocacy</a:t>
            </a:r>
            <a:endParaRPr/>
          </a:p>
        </p:txBody>
      </p:sp>
      <p:sp>
        <p:nvSpPr>
          <p:cNvPr id="179" name="Google Shape;179;g16576d6c566_1_445"/>
          <p:cNvSpPr txBox="1">
            <a:spLocks noGrp="1"/>
          </p:cNvSpPr>
          <p:nvPr>
            <p:ph type="body" idx="1"/>
          </p:nvPr>
        </p:nvSpPr>
        <p:spPr>
          <a:xfrm>
            <a:off x="554133" y="2048844"/>
            <a:ext cx="15147600" cy="6073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500"/>
              <a:buFont typeface="Arial"/>
              <a:buNone/>
            </a:pPr>
            <a:endParaRPr sz="1500" b="1">
              <a:solidFill>
                <a:schemeClr val="dk1"/>
              </a:solidFill>
              <a:highlight>
                <a:srgbClr val="FFFFFF"/>
              </a:highlight>
              <a:latin typeface="Roboto"/>
              <a:ea typeface="Roboto"/>
              <a:cs typeface="Roboto"/>
              <a:sym typeface="Roboto"/>
            </a:endParaRPr>
          </a:p>
          <a:p>
            <a:pPr marL="901700" lvl="0" indent="-412750" algn="l" rtl="0">
              <a:lnSpc>
                <a:spcPct val="125000"/>
              </a:lnSpc>
              <a:spcBef>
                <a:spcPts val="1100"/>
              </a:spcBef>
              <a:spcAft>
                <a:spcPts val="0"/>
              </a:spcAft>
              <a:buClr>
                <a:srgbClr val="4D5156"/>
              </a:buClr>
              <a:buSzPts val="1700"/>
              <a:buFont typeface="Roboto"/>
              <a:buChar char="•"/>
            </a:pPr>
            <a:r>
              <a:rPr lang="en-US" sz="1700">
                <a:solidFill>
                  <a:srgbClr val="4D5156"/>
                </a:solidFill>
                <a:highlight>
                  <a:srgbClr val="FFFFFF"/>
                </a:highlight>
                <a:latin typeface="Roboto"/>
                <a:ea typeface="Roboto"/>
                <a:cs typeface="Roboto"/>
                <a:sym typeface="Roboto"/>
              </a:rPr>
              <a:t>Advocacy is active promotion of a cause or principle</a:t>
            </a:r>
            <a:endParaRPr sz="1700">
              <a:solidFill>
                <a:srgbClr val="4D5156"/>
              </a:solidFill>
              <a:highlight>
                <a:srgbClr val="FFFFFF"/>
              </a:highlight>
              <a:latin typeface="Roboto"/>
              <a:ea typeface="Roboto"/>
              <a:cs typeface="Roboto"/>
              <a:sym typeface="Roboto"/>
            </a:endParaRPr>
          </a:p>
          <a:p>
            <a:pPr marL="901700" lvl="0" indent="-412750" algn="l" rtl="0">
              <a:lnSpc>
                <a:spcPct val="125000"/>
              </a:lnSpc>
              <a:spcBef>
                <a:spcPts val="1100"/>
              </a:spcBef>
              <a:spcAft>
                <a:spcPts val="0"/>
              </a:spcAft>
              <a:buClr>
                <a:srgbClr val="4D5156"/>
              </a:buClr>
              <a:buSzPts val="1700"/>
              <a:buFont typeface="Roboto"/>
              <a:buChar char="•"/>
            </a:pPr>
            <a:r>
              <a:rPr lang="en-US" sz="1700">
                <a:solidFill>
                  <a:srgbClr val="4D5156"/>
                </a:solidFill>
                <a:highlight>
                  <a:srgbClr val="FFFFFF"/>
                </a:highlight>
                <a:latin typeface="Roboto"/>
                <a:ea typeface="Roboto"/>
                <a:cs typeface="Roboto"/>
                <a:sym typeface="Roboto"/>
              </a:rPr>
              <a:t>Advocacy involves actions that lead to a selected goal</a:t>
            </a:r>
            <a:endParaRPr sz="1700">
              <a:solidFill>
                <a:srgbClr val="4D5156"/>
              </a:solidFill>
              <a:highlight>
                <a:srgbClr val="FFFFFF"/>
              </a:highlight>
              <a:latin typeface="Roboto"/>
              <a:ea typeface="Roboto"/>
              <a:cs typeface="Roboto"/>
              <a:sym typeface="Roboto"/>
            </a:endParaRPr>
          </a:p>
          <a:p>
            <a:pPr marL="901700" lvl="0" indent="-412750" algn="l" rtl="0">
              <a:lnSpc>
                <a:spcPct val="125000"/>
              </a:lnSpc>
              <a:spcBef>
                <a:spcPts val="1100"/>
              </a:spcBef>
              <a:spcAft>
                <a:spcPts val="0"/>
              </a:spcAft>
              <a:buClr>
                <a:srgbClr val="4D5156"/>
              </a:buClr>
              <a:buSzPts val="1700"/>
              <a:buFont typeface="Roboto"/>
              <a:buChar char="•"/>
            </a:pPr>
            <a:r>
              <a:rPr lang="en-US" sz="1700">
                <a:solidFill>
                  <a:srgbClr val="4D5156"/>
                </a:solidFill>
                <a:highlight>
                  <a:srgbClr val="FFFFFF"/>
                </a:highlight>
                <a:latin typeface="Roboto"/>
                <a:ea typeface="Roboto"/>
                <a:cs typeface="Roboto"/>
                <a:sym typeface="Roboto"/>
              </a:rPr>
              <a:t>Advocacy is one of many possible strategies,or ways to approach a problem</a:t>
            </a:r>
            <a:endParaRPr sz="1700">
              <a:solidFill>
                <a:srgbClr val="4D5156"/>
              </a:solidFill>
              <a:highlight>
                <a:srgbClr val="FFFFFF"/>
              </a:highlight>
              <a:latin typeface="Roboto"/>
              <a:ea typeface="Roboto"/>
              <a:cs typeface="Roboto"/>
              <a:sym typeface="Roboto"/>
            </a:endParaRPr>
          </a:p>
          <a:p>
            <a:pPr marL="901700" lvl="0" indent="-412750" algn="l" rtl="0">
              <a:lnSpc>
                <a:spcPct val="125000"/>
              </a:lnSpc>
              <a:spcBef>
                <a:spcPts val="1100"/>
              </a:spcBef>
              <a:spcAft>
                <a:spcPts val="0"/>
              </a:spcAft>
              <a:buClr>
                <a:srgbClr val="4D5156"/>
              </a:buClr>
              <a:buSzPts val="1700"/>
              <a:buFont typeface="Roboto"/>
              <a:buChar char="•"/>
            </a:pPr>
            <a:r>
              <a:rPr lang="en-US" sz="1700">
                <a:solidFill>
                  <a:srgbClr val="4D5156"/>
                </a:solidFill>
                <a:highlight>
                  <a:srgbClr val="FFFFFF"/>
                </a:highlight>
                <a:latin typeface="Roboto"/>
                <a:ea typeface="Roboto"/>
                <a:cs typeface="Roboto"/>
                <a:sym typeface="Roboto"/>
              </a:rPr>
              <a:t>Advocacy can be used as part of a community initiative, nested in with other components.</a:t>
            </a:r>
            <a:endParaRPr sz="1700">
              <a:solidFill>
                <a:srgbClr val="4D5156"/>
              </a:solidFill>
              <a:highlight>
                <a:srgbClr val="FFFFFF"/>
              </a:highlight>
              <a:latin typeface="Roboto"/>
              <a:ea typeface="Roboto"/>
              <a:cs typeface="Roboto"/>
              <a:sym typeface="Roboto"/>
            </a:endParaRPr>
          </a:p>
          <a:p>
            <a:pPr marL="901700" lvl="0" indent="-412750" algn="l" rtl="0">
              <a:lnSpc>
                <a:spcPct val="125000"/>
              </a:lnSpc>
              <a:spcBef>
                <a:spcPts val="1100"/>
              </a:spcBef>
              <a:spcAft>
                <a:spcPts val="0"/>
              </a:spcAft>
              <a:buClr>
                <a:srgbClr val="4D5156"/>
              </a:buClr>
              <a:buSzPts val="1700"/>
              <a:buFont typeface="Roboto"/>
              <a:buChar char="•"/>
            </a:pPr>
            <a:r>
              <a:rPr lang="en-US" sz="1700">
                <a:solidFill>
                  <a:srgbClr val="4D5156"/>
                </a:solidFill>
                <a:highlight>
                  <a:srgbClr val="FFFFFF"/>
                </a:highlight>
                <a:latin typeface="Roboto"/>
                <a:ea typeface="Roboto"/>
                <a:cs typeface="Roboto"/>
                <a:sym typeface="Roboto"/>
              </a:rPr>
              <a:t>Advocacy is not direct service</a:t>
            </a:r>
            <a:endParaRPr sz="1700">
              <a:solidFill>
                <a:srgbClr val="4D5156"/>
              </a:solidFill>
              <a:highlight>
                <a:srgbClr val="FFFFFF"/>
              </a:highlight>
              <a:latin typeface="Roboto"/>
              <a:ea typeface="Roboto"/>
              <a:cs typeface="Roboto"/>
              <a:sym typeface="Roboto"/>
            </a:endParaRPr>
          </a:p>
          <a:p>
            <a:pPr marL="0" lvl="0" indent="0" algn="l" rtl="0">
              <a:spcBef>
                <a:spcPts val="1000"/>
              </a:spcBef>
              <a:spcAft>
                <a:spcPts val="0"/>
              </a:spcAft>
              <a:buNone/>
            </a:pPr>
            <a:endParaRPr sz="2500"/>
          </a:p>
        </p:txBody>
      </p:sp>
      <p:sp>
        <p:nvSpPr>
          <p:cNvPr id="180" name="Google Shape;180;g16576d6c566_1_445"/>
          <p:cNvSpPr txBox="1"/>
          <p:nvPr/>
        </p:nvSpPr>
        <p:spPr>
          <a:xfrm>
            <a:off x="4938877" y="5085594"/>
            <a:ext cx="5918513" cy="1123344"/>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dirty="0"/>
              <a:t>According to APTA…</a:t>
            </a:r>
            <a:r>
              <a:rPr lang="en-US" sz="1900" u="sng" dirty="0">
                <a:solidFill>
                  <a:schemeClr val="hlink"/>
                </a:solidFill>
                <a:hlinkClick r:id="rId3"/>
              </a:rPr>
              <a:t>https://www.apta.org/advocacy</a:t>
            </a:r>
            <a:r>
              <a:rPr lang="en-US" sz="1900" dirty="0"/>
              <a:t> </a:t>
            </a:r>
            <a:endParaRPr sz="1900" dirty="0"/>
          </a:p>
          <a:p>
            <a:pPr marL="0" lvl="0" indent="0" algn="l" rtl="0">
              <a:spcBef>
                <a:spcPts val="0"/>
              </a:spcBef>
              <a:spcAft>
                <a:spcPts val="0"/>
              </a:spcAft>
              <a:buNone/>
            </a:pPr>
            <a:endParaRPr sz="1900" dirty="0"/>
          </a:p>
          <a:p>
            <a:pPr marL="0" lvl="0" indent="0" algn="l" rtl="0">
              <a:spcBef>
                <a:spcPts val="0"/>
              </a:spcBef>
              <a:spcAft>
                <a:spcPts val="0"/>
              </a:spcAft>
              <a:buNone/>
            </a:pPr>
            <a:endParaRPr sz="1900"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4226</Words>
  <Application>Microsoft Office PowerPoint</Application>
  <PresentationFormat>Widescreen</PresentationFormat>
  <Paragraphs>417</Paragraphs>
  <Slides>68</Slides>
  <Notes>67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Helvetica Neue</vt:lpstr>
      <vt:lpstr>Helvetica Neue Light</vt:lpstr>
      <vt:lpstr>Calibri</vt:lpstr>
      <vt:lpstr>Cambria</vt:lpstr>
      <vt:lpstr>Roboto</vt:lpstr>
      <vt:lpstr>Arial</vt:lpstr>
      <vt:lpstr>Times New Roman</vt:lpstr>
      <vt:lpstr>Office Theme</vt:lpstr>
      <vt:lpstr>PowerPoint Presentation</vt:lpstr>
      <vt:lpstr>THANK YOU TO</vt:lpstr>
      <vt:lpstr>Becoming a Change Agent: Academic Role in Teaching Advocacy to the Next Generation</vt:lpstr>
      <vt:lpstr>Speakers from Task force</vt:lpstr>
      <vt:lpstr>Objectives </vt:lpstr>
      <vt:lpstr>ACAPT Advocacy Committee’s Role</vt:lpstr>
      <vt:lpstr>Important Questions</vt:lpstr>
      <vt:lpstr>What is advocacy? </vt:lpstr>
      <vt:lpstr>Purpose of Advocacy</vt:lpstr>
      <vt:lpstr>Types of Advocacy </vt:lpstr>
      <vt:lpstr>Important Questions</vt:lpstr>
      <vt:lpstr>Professional advocacy</vt:lpstr>
      <vt:lpstr>PowerPoint Presentation</vt:lpstr>
      <vt:lpstr>Understanding the difference between law, policy and regulations is essential in our journey to teach students to become professional advocates. </vt:lpstr>
      <vt:lpstr>PowerPoint Presentation</vt:lpstr>
      <vt:lpstr>PowerPoint Presentation</vt:lpstr>
      <vt:lpstr>PowerPoint Presentation</vt:lpstr>
      <vt:lpstr>PowerPoint Presentation</vt:lpstr>
      <vt:lpstr>What Should Students Know About These Advocacy Issues?</vt:lpstr>
      <vt:lpstr>What is Lobbying?</vt:lpstr>
      <vt:lpstr>Where can we learn about the complexities of lobbying?</vt:lpstr>
      <vt:lpstr>Advocacy Coalitions</vt:lpstr>
      <vt:lpstr>Grassroots Advocacy</vt:lpstr>
      <vt:lpstr>Funnel of influence</vt:lpstr>
      <vt:lpstr>A CALL TO ACTION</vt:lpstr>
      <vt:lpstr>PowerPoint Presentation</vt:lpstr>
      <vt:lpstr>Big Win: APTA-Supported Medicare Fix Passes Congress         Dec 2021 </vt:lpstr>
      <vt:lpstr>Activity: Understanding Policy</vt:lpstr>
      <vt:lpstr>Student Engagement: APTA Promotes: </vt:lpstr>
      <vt:lpstr>Success Stories </vt:lpstr>
      <vt:lpstr>Success at Local Level </vt:lpstr>
      <vt:lpstr>PowerPoint Presentation</vt:lpstr>
      <vt:lpstr>Definition</vt:lpstr>
      <vt:lpstr>PowerPoint Presentation</vt:lpstr>
      <vt:lpstr>Success Stories </vt:lpstr>
      <vt:lpstr>Resources for Patient Advocacy</vt:lpstr>
      <vt:lpstr>3 Types of Advocacy to teach patients/caregivers</vt:lpstr>
      <vt:lpstr>Personal advocacy</vt:lpstr>
      <vt:lpstr>What is Self Advocacy? </vt:lpstr>
      <vt:lpstr>Definition: Self Advocacy</vt:lpstr>
      <vt:lpstr>Success Stories </vt:lpstr>
      <vt:lpstr>Organizational/Facility Advocacy</vt:lpstr>
      <vt:lpstr>Definition</vt:lpstr>
      <vt:lpstr>PowerPoint Presentation</vt:lpstr>
      <vt:lpstr>Success Stories </vt:lpstr>
      <vt:lpstr>PowerPoint Presentation</vt:lpstr>
      <vt:lpstr>PowerPoint Presentation</vt:lpstr>
      <vt:lpstr>Definition</vt:lpstr>
      <vt:lpstr>Health Advocacy</vt:lpstr>
      <vt:lpstr>Success stories</vt:lpstr>
      <vt:lpstr>How do we get all faculty on board? </vt:lpstr>
      <vt:lpstr>PowerPoint Presentation</vt:lpstr>
      <vt:lpstr>Issues/ Barriers</vt:lpstr>
      <vt:lpstr>PowerPoint Presentation</vt:lpstr>
      <vt:lpstr>Moving into didactic avenues of teaching advocacy</vt:lpstr>
      <vt:lpstr>CAPTE Standards </vt:lpstr>
      <vt:lpstr>Important Questions</vt:lpstr>
      <vt:lpstr>Objectives and activities: Professional Advocacy  </vt:lpstr>
      <vt:lpstr>Objectives and Activities: Patient Advocacy </vt:lpstr>
      <vt:lpstr>Objectives and Activities: Personal Advocacy</vt:lpstr>
      <vt:lpstr>Objectives and Activities: Organizational Advocacy</vt:lpstr>
      <vt:lpstr>Objectives and Activities: Social Advocacy</vt:lpstr>
      <vt:lpstr>Resources </vt:lpstr>
      <vt:lpstr>Advocacy Tools for You</vt:lpstr>
      <vt:lpstr>PowerPoint Presentation</vt:lpstr>
      <vt:lpstr>What is Advocacy?  Quotes from Students after Lobby Day</vt:lpstr>
      <vt:lpstr>Where do we go from here?  Moving students from novice to strong advocates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Sherry Battle</dc:creator>
  <cp:lastModifiedBy>Heitzman, Jill</cp:lastModifiedBy>
  <cp:revision>2</cp:revision>
  <dcterms:created xsi:type="dcterms:W3CDTF">2020-05-18T14:59:11Z</dcterms:created>
  <dcterms:modified xsi:type="dcterms:W3CDTF">2022-10-12T01:08:46Z</dcterms:modified>
</cp:coreProperties>
</file>